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handoutMasterIdLst>
    <p:handoutMasterId r:id="rId54"/>
  </p:handoutMasterIdLst>
  <p:sldIdLst>
    <p:sldId id="364" r:id="rId2"/>
    <p:sldId id="382" r:id="rId3"/>
    <p:sldId id="430" r:id="rId4"/>
    <p:sldId id="383" r:id="rId5"/>
    <p:sldId id="384" r:id="rId6"/>
    <p:sldId id="413" r:id="rId7"/>
    <p:sldId id="414" r:id="rId8"/>
    <p:sldId id="453" r:id="rId9"/>
    <p:sldId id="415" r:id="rId10"/>
    <p:sldId id="416" r:id="rId11"/>
    <p:sldId id="417" r:id="rId12"/>
    <p:sldId id="418" r:id="rId13"/>
    <p:sldId id="419" r:id="rId14"/>
    <p:sldId id="420" r:id="rId15"/>
    <p:sldId id="421" r:id="rId16"/>
    <p:sldId id="422" r:id="rId17"/>
    <p:sldId id="423" r:id="rId18"/>
    <p:sldId id="425" r:id="rId19"/>
    <p:sldId id="426" r:id="rId20"/>
    <p:sldId id="427" r:id="rId21"/>
    <p:sldId id="428" r:id="rId22"/>
    <p:sldId id="429" r:id="rId23"/>
    <p:sldId id="454" r:id="rId24"/>
    <p:sldId id="458" r:id="rId25"/>
    <p:sldId id="480" r:id="rId26"/>
    <p:sldId id="459" r:id="rId27"/>
    <p:sldId id="460" r:id="rId28"/>
    <p:sldId id="481" r:id="rId29"/>
    <p:sldId id="462" r:id="rId30"/>
    <p:sldId id="463" r:id="rId31"/>
    <p:sldId id="455" r:id="rId32"/>
    <p:sldId id="466" r:id="rId33"/>
    <p:sldId id="484" r:id="rId34"/>
    <p:sldId id="468" r:id="rId35"/>
    <p:sldId id="469" r:id="rId36"/>
    <p:sldId id="470" r:id="rId37"/>
    <p:sldId id="471" r:id="rId38"/>
    <p:sldId id="472" r:id="rId39"/>
    <p:sldId id="456" r:id="rId40"/>
    <p:sldId id="474" r:id="rId41"/>
    <p:sldId id="486" r:id="rId42"/>
    <p:sldId id="475" r:id="rId43"/>
    <p:sldId id="489" r:id="rId44"/>
    <p:sldId id="485" r:id="rId45"/>
    <p:sldId id="457" r:id="rId46"/>
    <p:sldId id="488" r:id="rId47"/>
    <p:sldId id="479" r:id="rId48"/>
    <p:sldId id="405" r:id="rId49"/>
    <p:sldId id="410" r:id="rId50"/>
    <p:sldId id="411" r:id="rId51"/>
    <p:sldId id="487" r:id="rId52"/>
  </p:sldIdLst>
  <p:sldSz cx="9144000" cy="6858000" type="screen4x3"/>
  <p:notesSz cx="6888163" cy="100203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32" autoAdjust="0"/>
    <p:restoredTop sz="94660"/>
  </p:normalViewPr>
  <p:slideViewPr>
    <p:cSldViewPr>
      <p:cViewPr varScale="1">
        <p:scale>
          <a:sx n="81" d="100"/>
          <a:sy n="81" d="100"/>
        </p:scale>
        <p:origin x="1284" y="96"/>
      </p:cViewPr>
      <p:guideLst>
        <p:guide orient="horz" pos="2160"/>
        <p:guide pos="2880"/>
      </p:guideLst>
    </p:cSldViewPr>
  </p:slideViewPr>
  <p:notesTextViewPr>
    <p:cViewPr>
      <p:scale>
        <a:sx n="1" d="1"/>
        <a:sy n="1" d="1"/>
      </p:scale>
      <p:origin x="0" y="0"/>
    </p:cViewPr>
  </p:notesTextViewPr>
  <p:sorterViewPr>
    <p:cViewPr varScale="1">
      <p:scale>
        <a:sx n="1" d="1"/>
        <a:sy n="1" d="1"/>
      </p:scale>
      <p:origin x="0" y="-1304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1"/>
            <a:ext cx="2984871" cy="502755"/>
          </a:xfrm>
          <a:prstGeom prst="rect">
            <a:avLst/>
          </a:prstGeom>
        </p:spPr>
        <p:txBody>
          <a:bodyPr vert="horz" lIns="92007" tIns="46003" rIns="92007" bIns="46003" rtlCol="0"/>
          <a:lstStyle>
            <a:lvl1pPr algn="l">
              <a:defRPr sz="1200"/>
            </a:lvl1pPr>
          </a:lstStyle>
          <a:p>
            <a:endParaRPr lang="it-IT"/>
          </a:p>
        </p:txBody>
      </p:sp>
      <p:sp>
        <p:nvSpPr>
          <p:cNvPr id="3" name="Segnaposto data 2"/>
          <p:cNvSpPr>
            <a:spLocks noGrp="1"/>
          </p:cNvSpPr>
          <p:nvPr>
            <p:ph type="dt" sz="quarter" idx="1"/>
          </p:nvPr>
        </p:nvSpPr>
        <p:spPr>
          <a:xfrm>
            <a:off x="3901698" y="1"/>
            <a:ext cx="2984871" cy="502755"/>
          </a:xfrm>
          <a:prstGeom prst="rect">
            <a:avLst/>
          </a:prstGeom>
        </p:spPr>
        <p:txBody>
          <a:bodyPr vert="horz" lIns="92007" tIns="46003" rIns="92007" bIns="46003" rtlCol="0"/>
          <a:lstStyle>
            <a:lvl1pPr algn="r">
              <a:defRPr sz="1200"/>
            </a:lvl1pPr>
          </a:lstStyle>
          <a:p>
            <a:fld id="{50557E57-DE01-42C4-A885-0C9363567351}" type="datetimeFigureOut">
              <a:rPr lang="it-IT" smtClean="0"/>
              <a:t>10/05/2018</a:t>
            </a:fld>
            <a:endParaRPr lang="it-IT"/>
          </a:p>
        </p:txBody>
      </p:sp>
      <p:sp>
        <p:nvSpPr>
          <p:cNvPr id="4" name="Segnaposto piè di pagina 3"/>
          <p:cNvSpPr>
            <a:spLocks noGrp="1"/>
          </p:cNvSpPr>
          <p:nvPr>
            <p:ph type="ftr" sz="quarter" idx="2"/>
          </p:nvPr>
        </p:nvSpPr>
        <p:spPr>
          <a:xfrm>
            <a:off x="0" y="9517546"/>
            <a:ext cx="2984871" cy="502754"/>
          </a:xfrm>
          <a:prstGeom prst="rect">
            <a:avLst/>
          </a:prstGeom>
        </p:spPr>
        <p:txBody>
          <a:bodyPr vert="horz" lIns="92007" tIns="46003" rIns="92007" bIns="46003" rtlCol="0" anchor="b"/>
          <a:lstStyle>
            <a:lvl1pPr algn="l">
              <a:defRPr sz="1200"/>
            </a:lvl1pPr>
          </a:lstStyle>
          <a:p>
            <a:endParaRPr lang="it-IT"/>
          </a:p>
        </p:txBody>
      </p:sp>
      <p:sp>
        <p:nvSpPr>
          <p:cNvPr id="5" name="Segnaposto numero diapositiva 4"/>
          <p:cNvSpPr>
            <a:spLocks noGrp="1"/>
          </p:cNvSpPr>
          <p:nvPr>
            <p:ph type="sldNum" sz="quarter" idx="3"/>
          </p:nvPr>
        </p:nvSpPr>
        <p:spPr>
          <a:xfrm>
            <a:off x="3901698" y="9517546"/>
            <a:ext cx="2984871" cy="502754"/>
          </a:xfrm>
          <a:prstGeom prst="rect">
            <a:avLst/>
          </a:prstGeom>
        </p:spPr>
        <p:txBody>
          <a:bodyPr vert="horz" lIns="92007" tIns="46003" rIns="92007" bIns="46003" rtlCol="0" anchor="b"/>
          <a:lstStyle>
            <a:lvl1pPr algn="r">
              <a:defRPr sz="1200"/>
            </a:lvl1pPr>
          </a:lstStyle>
          <a:p>
            <a:fld id="{E2D59504-A17B-45E7-829C-B1F4CA5A1DED}" type="slidenum">
              <a:rPr lang="it-IT" smtClean="0"/>
              <a:t>‹N›</a:t>
            </a:fld>
            <a:endParaRPr lang="it-IT"/>
          </a:p>
        </p:txBody>
      </p:sp>
    </p:spTree>
    <p:extLst>
      <p:ext uri="{BB962C8B-B14F-4D97-AF65-F5344CB8AC3E}">
        <p14:creationId xmlns:p14="http://schemas.microsoft.com/office/powerpoint/2010/main" val="20440210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84871" cy="501016"/>
          </a:xfrm>
          <a:prstGeom prst="rect">
            <a:avLst/>
          </a:prstGeom>
        </p:spPr>
        <p:txBody>
          <a:bodyPr vert="horz" lIns="92007" tIns="46003" rIns="92007" bIns="46003" rtlCol="0"/>
          <a:lstStyle>
            <a:lvl1pPr algn="l" fontAlgn="auto">
              <a:spcBef>
                <a:spcPts val="0"/>
              </a:spcBef>
              <a:spcAft>
                <a:spcPts val="0"/>
              </a:spcAft>
              <a:defRPr sz="1200">
                <a:latin typeface="+mn-lt"/>
                <a:cs typeface="+mn-cs"/>
              </a:defRPr>
            </a:lvl1pPr>
          </a:lstStyle>
          <a:p>
            <a:pPr>
              <a:defRPr/>
            </a:pPr>
            <a:endParaRPr lang="en-US"/>
          </a:p>
        </p:txBody>
      </p:sp>
      <p:sp>
        <p:nvSpPr>
          <p:cNvPr id="3" name="Segnaposto data 2"/>
          <p:cNvSpPr>
            <a:spLocks noGrp="1"/>
          </p:cNvSpPr>
          <p:nvPr>
            <p:ph type="dt" idx="1"/>
          </p:nvPr>
        </p:nvSpPr>
        <p:spPr>
          <a:xfrm>
            <a:off x="3901698" y="0"/>
            <a:ext cx="2984871" cy="501016"/>
          </a:xfrm>
          <a:prstGeom prst="rect">
            <a:avLst/>
          </a:prstGeom>
        </p:spPr>
        <p:txBody>
          <a:bodyPr vert="horz" lIns="92007" tIns="46003" rIns="92007" bIns="46003" rtlCol="0"/>
          <a:lstStyle>
            <a:lvl1pPr algn="r" fontAlgn="auto">
              <a:spcBef>
                <a:spcPts val="0"/>
              </a:spcBef>
              <a:spcAft>
                <a:spcPts val="0"/>
              </a:spcAft>
              <a:defRPr sz="1200">
                <a:latin typeface="+mn-lt"/>
                <a:cs typeface="+mn-cs"/>
              </a:defRPr>
            </a:lvl1pPr>
          </a:lstStyle>
          <a:p>
            <a:pPr>
              <a:defRPr/>
            </a:pPr>
            <a:fld id="{3450296F-0F5F-41A0-B125-BF237DBB050D}" type="datetimeFigureOut">
              <a:rPr lang="en-US"/>
              <a:pPr>
                <a:defRPr/>
              </a:pPr>
              <a:t>5/10/2018</a:t>
            </a:fld>
            <a:endParaRPr lang="en-US"/>
          </a:p>
        </p:txBody>
      </p:sp>
      <p:sp>
        <p:nvSpPr>
          <p:cNvPr id="4" name="Segnaposto immagine diapositiva 3"/>
          <p:cNvSpPr>
            <a:spLocks noGrp="1" noRot="1" noChangeAspect="1"/>
          </p:cNvSpPr>
          <p:nvPr>
            <p:ph type="sldImg" idx="2"/>
          </p:nvPr>
        </p:nvSpPr>
        <p:spPr>
          <a:xfrm>
            <a:off x="941388" y="752475"/>
            <a:ext cx="5005387" cy="3756025"/>
          </a:xfrm>
          <a:prstGeom prst="rect">
            <a:avLst/>
          </a:prstGeom>
          <a:noFill/>
          <a:ln w="12700">
            <a:solidFill>
              <a:prstClr val="black"/>
            </a:solidFill>
          </a:ln>
        </p:spPr>
        <p:txBody>
          <a:bodyPr vert="horz" lIns="92007" tIns="46003" rIns="92007" bIns="46003" rtlCol="0" anchor="ctr"/>
          <a:lstStyle/>
          <a:p>
            <a:pPr lvl="0"/>
            <a:endParaRPr lang="en-US" noProof="0"/>
          </a:p>
        </p:txBody>
      </p:sp>
      <p:sp>
        <p:nvSpPr>
          <p:cNvPr id="5" name="Segnaposto note 4"/>
          <p:cNvSpPr>
            <a:spLocks noGrp="1"/>
          </p:cNvSpPr>
          <p:nvPr>
            <p:ph type="body" sz="quarter" idx="3"/>
          </p:nvPr>
        </p:nvSpPr>
        <p:spPr>
          <a:xfrm>
            <a:off x="688817" y="4759644"/>
            <a:ext cx="5510530" cy="4509135"/>
          </a:xfrm>
          <a:prstGeom prst="rect">
            <a:avLst/>
          </a:prstGeom>
        </p:spPr>
        <p:txBody>
          <a:bodyPr vert="horz" lIns="92007" tIns="46003" rIns="92007" bIns="46003" rtlCol="0"/>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en-US" noProof="0"/>
          </a:p>
        </p:txBody>
      </p:sp>
      <p:sp>
        <p:nvSpPr>
          <p:cNvPr id="6" name="Segnaposto piè di pagina 5"/>
          <p:cNvSpPr>
            <a:spLocks noGrp="1"/>
          </p:cNvSpPr>
          <p:nvPr>
            <p:ph type="ftr" sz="quarter" idx="4"/>
          </p:nvPr>
        </p:nvSpPr>
        <p:spPr>
          <a:xfrm>
            <a:off x="0" y="9517547"/>
            <a:ext cx="2984871" cy="501016"/>
          </a:xfrm>
          <a:prstGeom prst="rect">
            <a:avLst/>
          </a:prstGeom>
        </p:spPr>
        <p:txBody>
          <a:bodyPr vert="horz" lIns="92007" tIns="46003" rIns="92007" bIns="46003" rtlCol="0" anchor="b"/>
          <a:lstStyle>
            <a:lvl1pPr algn="l" fontAlgn="auto">
              <a:spcBef>
                <a:spcPts val="0"/>
              </a:spcBef>
              <a:spcAft>
                <a:spcPts val="0"/>
              </a:spcAft>
              <a:defRPr sz="1200">
                <a:latin typeface="+mn-lt"/>
                <a:cs typeface="+mn-cs"/>
              </a:defRPr>
            </a:lvl1pPr>
          </a:lstStyle>
          <a:p>
            <a:pPr>
              <a:defRPr/>
            </a:pPr>
            <a:endParaRPr lang="en-US"/>
          </a:p>
        </p:txBody>
      </p:sp>
      <p:sp>
        <p:nvSpPr>
          <p:cNvPr id="7" name="Segnaposto numero diapositiva 6"/>
          <p:cNvSpPr>
            <a:spLocks noGrp="1"/>
          </p:cNvSpPr>
          <p:nvPr>
            <p:ph type="sldNum" sz="quarter" idx="5"/>
          </p:nvPr>
        </p:nvSpPr>
        <p:spPr>
          <a:xfrm>
            <a:off x="3901698" y="9517547"/>
            <a:ext cx="2984871" cy="501016"/>
          </a:xfrm>
          <a:prstGeom prst="rect">
            <a:avLst/>
          </a:prstGeom>
        </p:spPr>
        <p:txBody>
          <a:bodyPr vert="horz" lIns="92007" tIns="46003" rIns="92007" bIns="46003" rtlCol="0" anchor="b"/>
          <a:lstStyle>
            <a:lvl1pPr algn="r" fontAlgn="auto">
              <a:spcBef>
                <a:spcPts val="0"/>
              </a:spcBef>
              <a:spcAft>
                <a:spcPts val="0"/>
              </a:spcAft>
              <a:defRPr sz="1200">
                <a:latin typeface="+mn-lt"/>
                <a:cs typeface="+mn-cs"/>
              </a:defRPr>
            </a:lvl1pPr>
          </a:lstStyle>
          <a:p>
            <a:pPr>
              <a:defRPr/>
            </a:pPr>
            <a:fld id="{0173CF16-C83B-411C-963F-A2FB99F50FCC}" type="slidenum">
              <a:rPr lang="en-US"/>
              <a:pPr>
                <a:defRPr/>
              </a:pPr>
              <a:t>‹N›</a:t>
            </a:fld>
            <a:endParaRPr lang="en-US"/>
          </a:p>
        </p:txBody>
      </p:sp>
    </p:spTree>
    <p:extLst>
      <p:ext uri="{BB962C8B-B14F-4D97-AF65-F5344CB8AC3E}">
        <p14:creationId xmlns:p14="http://schemas.microsoft.com/office/powerpoint/2010/main" val="16442564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0173CF16-C83B-411C-963F-A2FB99F50FCC}" type="slidenum">
              <a:rPr lang="en-US" smtClean="0"/>
              <a:pPr>
                <a:defRPr/>
              </a:pPr>
              <a:t>1</a:t>
            </a:fld>
            <a:endParaRPr lang="en-US" dirty="0"/>
          </a:p>
        </p:txBody>
      </p:sp>
    </p:spTree>
    <p:extLst>
      <p:ext uri="{BB962C8B-B14F-4D97-AF65-F5344CB8AC3E}">
        <p14:creationId xmlns:p14="http://schemas.microsoft.com/office/powerpoint/2010/main" val="23014573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21113601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27746141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15851124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347961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27870072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12992572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8532159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20400263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1321934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4287789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5261797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11407644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29089692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42819313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7410905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6248373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41446448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22363902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32888605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1915248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1962262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30571526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222165146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208126209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71195362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275401888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210458515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160308805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43666489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237226717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258956319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1427135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45702621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150201280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120069107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413691929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174391737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156533168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369736459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320295987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328335505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368746392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21374642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177936332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119572586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1413052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952598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18752567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3209748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it-IT" dirty="0" smtClean="0"/>
          </a:p>
        </p:txBody>
      </p:sp>
    </p:spTree>
    <p:extLst>
      <p:ext uri="{BB962C8B-B14F-4D97-AF65-F5344CB8AC3E}">
        <p14:creationId xmlns:p14="http://schemas.microsoft.com/office/powerpoint/2010/main" val="1643467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en-US"/>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a:p>
        </p:txBody>
      </p:sp>
      <p:sp>
        <p:nvSpPr>
          <p:cNvPr id="4" name="Segnaposto data 3"/>
          <p:cNvSpPr>
            <a:spLocks noGrp="1"/>
          </p:cNvSpPr>
          <p:nvPr>
            <p:ph type="dt" sz="half" idx="10"/>
          </p:nvPr>
        </p:nvSpPr>
        <p:spPr/>
        <p:txBody>
          <a:bodyPr/>
          <a:lstStyle>
            <a:lvl1pPr>
              <a:defRPr/>
            </a:lvl1pPr>
          </a:lstStyle>
          <a:p>
            <a:pPr>
              <a:defRPr/>
            </a:pPr>
            <a:fld id="{8114F93F-B9A3-44DD-A988-DE1426414AF8}" type="datetime1">
              <a:rPr lang="en-US"/>
              <a:pPr>
                <a:defRPr/>
              </a:pPr>
              <a:t>5/10/2018</a:t>
            </a:fld>
            <a:endParaRPr lang="en-US"/>
          </a:p>
        </p:txBody>
      </p:sp>
      <p:sp>
        <p:nvSpPr>
          <p:cNvPr id="5" name="Segnaposto piè di pagina 4"/>
          <p:cNvSpPr>
            <a:spLocks noGrp="1"/>
          </p:cNvSpPr>
          <p:nvPr>
            <p:ph type="ftr" sz="quarter" idx="11"/>
          </p:nvPr>
        </p:nvSpPr>
        <p:spPr/>
        <p:txBody>
          <a:bodyPr/>
          <a:lstStyle>
            <a:lvl1pPr>
              <a:defRPr/>
            </a:lvl1pPr>
          </a:lstStyle>
          <a:p>
            <a:pPr>
              <a:defRPr/>
            </a:pPr>
            <a:endParaRPr lang="en-US"/>
          </a:p>
        </p:txBody>
      </p:sp>
      <p:sp>
        <p:nvSpPr>
          <p:cNvPr id="6" name="Segnaposto numero diapositiva 5"/>
          <p:cNvSpPr>
            <a:spLocks noGrp="1"/>
          </p:cNvSpPr>
          <p:nvPr>
            <p:ph type="sldNum" sz="quarter" idx="12"/>
          </p:nvPr>
        </p:nvSpPr>
        <p:spPr/>
        <p:txBody>
          <a:bodyPr/>
          <a:lstStyle>
            <a:lvl1pPr>
              <a:defRPr/>
            </a:lvl1pPr>
          </a:lstStyle>
          <a:p>
            <a:pPr>
              <a:defRPr/>
            </a:pPr>
            <a:fld id="{CD2BACFD-88B6-456C-90FF-F4BE2D240FB2}" type="slidenum">
              <a:rPr lang="en-US"/>
              <a:pPr>
                <a:defRPr/>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lvl1pPr>
              <a:defRPr/>
            </a:lvl1pPr>
          </a:lstStyle>
          <a:p>
            <a:pPr>
              <a:defRPr/>
            </a:pPr>
            <a:fld id="{40F73D8B-2019-4D33-ABE9-38919874473B}" type="datetime1">
              <a:rPr lang="en-US"/>
              <a:pPr>
                <a:defRPr/>
              </a:pPr>
              <a:t>5/10/2018</a:t>
            </a:fld>
            <a:endParaRPr lang="en-US"/>
          </a:p>
        </p:txBody>
      </p:sp>
      <p:sp>
        <p:nvSpPr>
          <p:cNvPr id="5" name="Segnaposto piè di pagina 4"/>
          <p:cNvSpPr>
            <a:spLocks noGrp="1"/>
          </p:cNvSpPr>
          <p:nvPr>
            <p:ph type="ftr" sz="quarter" idx="11"/>
          </p:nvPr>
        </p:nvSpPr>
        <p:spPr/>
        <p:txBody>
          <a:bodyPr/>
          <a:lstStyle>
            <a:lvl1pPr>
              <a:defRPr/>
            </a:lvl1pPr>
          </a:lstStyle>
          <a:p>
            <a:pPr>
              <a:defRPr/>
            </a:pPr>
            <a:endParaRPr lang="en-US"/>
          </a:p>
        </p:txBody>
      </p:sp>
      <p:sp>
        <p:nvSpPr>
          <p:cNvPr id="6" name="Segnaposto numero diapositiva 5"/>
          <p:cNvSpPr>
            <a:spLocks noGrp="1"/>
          </p:cNvSpPr>
          <p:nvPr>
            <p:ph type="sldNum" sz="quarter" idx="12"/>
          </p:nvPr>
        </p:nvSpPr>
        <p:spPr/>
        <p:txBody>
          <a:bodyPr/>
          <a:lstStyle>
            <a:lvl1pPr>
              <a:defRPr/>
            </a:lvl1pPr>
          </a:lstStyle>
          <a:p>
            <a:pPr>
              <a:defRPr/>
            </a:pPr>
            <a:fld id="{C93BF7F0-4841-4BA8-A8F0-684BED5B9112}"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lvl1pPr>
              <a:defRPr/>
            </a:lvl1pPr>
          </a:lstStyle>
          <a:p>
            <a:pPr>
              <a:defRPr/>
            </a:pPr>
            <a:fld id="{E881CBEE-BEE1-45FB-B3FD-202B7A446569}" type="datetime1">
              <a:rPr lang="en-US"/>
              <a:pPr>
                <a:defRPr/>
              </a:pPr>
              <a:t>5/10/2018</a:t>
            </a:fld>
            <a:endParaRPr lang="en-US"/>
          </a:p>
        </p:txBody>
      </p:sp>
      <p:sp>
        <p:nvSpPr>
          <p:cNvPr id="5" name="Segnaposto piè di pagina 4"/>
          <p:cNvSpPr>
            <a:spLocks noGrp="1"/>
          </p:cNvSpPr>
          <p:nvPr>
            <p:ph type="ftr" sz="quarter" idx="11"/>
          </p:nvPr>
        </p:nvSpPr>
        <p:spPr/>
        <p:txBody>
          <a:bodyPr/>
          <a:lstStyle>
            <a:lvl1pPr>
              <a:defRPr/>
            </a:lvl1pPr>
          </a:lstStyle>
          <a:p>
            <a:pPr>
              <a:defRPr/>
            </a:pPr>
            <a:endParaRPr lang="en-US"/>
          </a:p>
        </p:txBody>
      </p:sp>
      <p:sp>
        <p:nvSpPr>
          <p:cNvPr id="6" name="Segnaposto numero diapositiva 5"/>
          <p:cNvSpPr>
            <a:spLocks noGrp="1"/>
          </p:cNvSpPr>
          <p:nvPr>
            <p:ph type="sldNum" sz="quarter" idx="12"/>
          </p:nvPr>
        </p:nvSpPr>
        <p:spPr/>
        <p:txBody>
          <a:bodyPr/>
          <a:lstStyle>
            <a:lvl1pPr>
              <a:defRPr/>
            </a:lvl1pPr>
          </a:lstStyle>
          <a:p>
            <a:pPr>
              <a:defRPr/>
            </a:pPr>
            <a:fld id="{CEFC03D0-87F5-4AFD-BD23-7D283DD1B8B1}"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lvl1pPr>
              <a:defRPr/>
            </a:lvl1pPr>
          </a:lstStyle>
          <a:p>
            <a:pPr>
              <a:defRPr/>
            </a:pPr>
            <a:fld id="{32061F0F-043B-4486-9E1C-6D0F546E48DA}" type="datetime1">
              <a:rPr lang="en-US"/>
              <a:pPr>
                <a:defRPr/>
              </a:pPr>
              <a:t>5/10/2018</a:t>
            </a:fld>
            <a:endParaRPr lang="en-US"/>
          </a:p>
        </p:txBody>
      </p:sp>
      <p:sp>
        <p:nvSpPr>
          <p:cNvPr id="5" name="Segnaposto piè di pagina 4"/>
          <p:cNvSpPr>
            <a:spLocks noGrp="1"/>
          </p:cNvSpPr>
          <p:nvPr>
            <p:ph type="ftr" sz="quarter" idx="11"/>
          </p:nvPr>
        </p:nvSpPr>
        <p:spPr/>
        <p:txBody>
          <a:bodyPr/>
          <a:lstStyle>
            <a:lvl1pPr>
              <a:defRPr/>
            </a:lvl1pPr>
          </a:lstStyle>
          <a:p>
            <a:pPr>
              <a:defRPr/>
            </a:pPr>
            <a:endParaRPr lang="en-US"/>
          </a:p>
        </p:txBody>
      </p:sp>
      <p:sp>
        <p:nvSpPr>
          <p:cNvPr id="6" name="Segnaposto numero diapositiva 5"/>
          <p:cNvSpPr>
            <a:spLocks noGrp="1"/>
          </p:cNvSpPr>
          <p:nvPr>
            <p:ph type="sldNum" sz="quarter" idx="12"/>
          </p:nvPr>
        </p:nvSpPr>
        <p:spPr/>
        <p:txBody>
          <a:bodyPr/>
          <a:lstStyle>
            <a:lvl1pPr>
              <a:defRPr/>
            </a:lvl1pPr>
          </a:lstStyle>
          <a:p>
            <a:pPr>
              <a:defRPr/>
            </a:pPr>
            <a:fld id="{7CC1681A-06DD-45F8-8EF1-22C38B11F1F6}"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en-US"/>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17806DF8-277E-46E9-9C04-3E75E29E49CB}" type="datetime1">
              <a:rPr lang="en-US"/>
              <a:pPr>
                <a:defRPr/>
              </a:pPr>
              <a:t>5/10/2018</a:t>
            </a:fld>
            <a:endParaRPr lang="en-US"/>
          </a:p>
        </p:txBody>
      </p:sp>
      <p:sp>
        <p:nvSpPr>
          <p:cNvPr id="5" name="Segnaposto piè di pagina 4"/>
          <p:cNvSpPr>
            <a:spLocks noGrp="1"/>
          </p:cNvSpPr>
          <p:nvPr>
            <p:ph type="ftr" sz="quarter" idx="11"/>
          </p:nvPr>
        </p:nvSpPr>
        <p:spPr/>
        <p:txBody>
          <a:bodyPr/>
          <a:lstStyle>
            <a:lvl1pPr>
              <a:defRPr/>
            </a:lvl1pPr>
          </a:lstStyle>
          <a:p>
            <a:pPr>
              <a:defRPr/>
            </a:pPr>
            <a:endParaRPr lang="en-US"/>
          </a:p>
        </p:txBody>
      </p:sp>
      <p:sp>
        <p:nvSpPr>
          <p:cNvPr id="6" name="Segnaposto numero diapositiva 5"/>
          <p:cNvSpPr>
            <a:spLocks noGrp="1"/>
          </p:cNvSpPr>
          <p:nvPr>
            <p:ph type="sldNum" sz="quarter" idx="12"/>
          </p:nvPr>
        </p:nvSpPr>
        <p:spPr/>
        <p:txBody>
          <a:bodyPr/>
          <a:lstStyle>
            <a:lvl1pPr>
              <a:defRPr/>
            </a:lvl1pPr>
          </a:lstStyle>
          <a:p>
            <a:pPr>
              <a:defRPr/>
            </a:pPr>
            <a:fld id="{B5C8AED3-8E0A-40ED-AC56-DD9999041A9C}" type="slidenum">
              <a:rPr lang="en-US"/>
              <a:pPr>
                <a:defRPr/>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3"/>
          <p:cNvSpPr>
            <a:spLocks noGrp="1"/>
          </p:cNvSpPr>
          <p:nvPr>
            <p:ph type="dt" sz="half" idx="10"/>
          </p:nvPr>
        </p:nvSpPr>
        <p:spPr/>
        <p:txBody>
          <a:bodyPr/>
          <a:lstStyle>
            <a:lvl1pPr>
              <a:defRPr/>
            </a:lvl1pPr>
          </a:lstStyle>
          <a:p>
            <a:pPr>
              <a:defRPr/>
            </a:pPr>
            <a:fld id="{5C26F838-5A17-4018-AD9E-B04AF50A9512}" type="datetime1">
              <a:rPr lang="en-US"/>
              <a:pPr>
                <a:defRPr/>
              </a:pPr>
              <a:t>5/10/2018</a:t>
            </a:fld>
            <a:endParaRPr lang="en-US"/>
          </a:p>
        </p:txBody>
      </p:sp>
      <p:sp>
        <p:nvSpPr>
          <p:cNvPr id="6" name="Segnaposto piè di pagina 4"/>
          <p:cNvSpPr>
            <a:spLocks noGrp="1"/>
          </p:cNvSpPr>
          <p:nvPr>
            <p:ph type="ftr" sz="quarter" idx="11"/>
          </p:nvPr>
        </p:nvSpPr>
        <p:spPr/>
        <p:txBody>
          <a:bodyPr/>
          <a:lstStyle>
            <a:lvl1pPr>
              <a:defRPr/>
            </a:lvl1pPr>
          </a:lstStyle>
          <a:p>
            <a:pPr>
              <a:defRPr/>
            </a:pPr>
            <a:endParaRPr lang="en-US"/>
          </a:p>
        </p:txBody>
      </p:sp>
      <p:sp>
        <p:nvSpPr>
          <p:cNvPr id="7" name="Segnaposto numero diapositiva 5"/>
          <p:cNvSpPr>
            <a:spLocks noGrp="1"/>
          </p:cNvSpPr>
          <p:nvPr>
            <p:ph type="sldNum" sz="quarter" idx="12"/>
          </p:nvPr>
        </p:nvSpPr>
        <p:spPr/>
        <p:txBody>
          <a:bodyPr/>
          <a:lstStyle>
            <a:lvl1pPr>
              <a:defRPr/>
            </a:lvl1pPr>
          </a:lstStyle>
          <a:p>
            <a:pPr>
              <a:defRPr/>
            </a:pPr>
            <a:fld id="{ACF39048-1906-4036-B39D-10F4FFA3C8B6}" type="slidenum">
              <a:rPr lang="en-US"/>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3"/>
          <p:cNvSpPr>
            <a:spLocks noGrp="1"/>
          </p:cNvSpPr>
          <p:nvPr>
            <p:ph type="dt" sz="half" idx="10"/>
          </p:nvPr>
        </p:nvSpPr>
        <p:spPr/>
        <p:txBody>
          <a:bodyPr/>
          <a:lstStyle>
            <a:lvl1pPr>
              <a:defRPr/>
            </a:lvl1pPr>
          </a:lstStyle>
          <a:p>
            <a:pPr>
              <a:defRPr/>
            </a:pPr>
            <a:fld id="{F885A999-71B0-40A8-BF90-F4EB1BBDDA82}" type="datetime1">
              <a:rPr lang="en-US"/>
              <a:pPr>
                <a:defRPr/>
              </a:pPr>
              <a:t>5/10/2018</a:t>
            </a:fld>
            <a:endParaRPr lang="en-US"/>
          </a:p>
        </p:txBody>
      </p:sp>
      <p:sp>
        <p:nvSpPr>
          <p:cNvPr id="8" name="Segnaposto piè di pagina 4"/>
          <p:cNvSpPr>
            <a:spLocks noGrp="1"/>
          </p:cNvSpPr>
          <p:nvPr>
            <p:ph type="ftr" sz="quarter" idx="11"/>
          </p:nvPr>
        </p:nvSpPr>
        <p:spPr/>
        <p:txBody>
          <a:bodyPr/>
          <a:lstStyle>
            <a:lvl1pPr>
              <a:defRPr/>
            </a:lvl1pPr>
          </a:lstStyle>
          <a:p>
            <a:pPr>
              <a:defRPr/>
            </a:pPr>
            <a:endParaRPr lang="en-US"/>
          </a:p>
        </p:txBody>
      </p:sp>
      <p:sp>
        <p:nvSpPr>
          <p:cNvPr id="9" name="Segnaposto numero diapositiva 5"/>
          <p:cNvSpPr>
            <a:spLocks noGrp="1"/>
          </p:cNvSpPr>
          <p:nvPr>
            <p:ph type="sldNum" sz="quarter" idx="12"/>
          </p:nvPr>
        </p:nvSpPr>
        <p:spPr/>
        <p:txBody>
          <a:bodyPr/>
          <a:lstStyle>
            <a:lvl1pPr>
              <a:defRPr/>
            </a:lvl1pPr>
          </a:lstStyle>
          <a:p>
            <a:pPr>
              <a:defRPr/>
            </a:pPr>
            <a:fld id="{CC3D3800-B29D-4C11-8B03-69158A98AA69}" type="slidenum">
              <a:rPr lang="en-US"/>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3"/>
          <p:cNvSpPr>
            <a:spLocks noGrp="1"/>
          </p:cNvSpPr>
          <p:nvPr>
            <p:ph type="dt" sz="half" idx="10"/>
          </p:nvPr>
        </p:nvSpPr>
        <p:spPr/>
        <p:txBody>
          <a:bodyPr/>
          <a:lstStyle>
            <a:lvl1pPr>
              <a:defRPr/>
            </a:lvl1pPr>
          </a:lstStyle>
          <a:p>
            <a:pPr>
              <a:defRPr/>
            </a:pPr>
            <a:fld id="{8AEEE78B-3E29-43F2-93D1-67B40CE2129A}" type="datetime1">
              <a:rPr lang="en-US"/>
              <a:pPr>
                <a:defRPr/>
              </a:pPr>
              <a:t>5/10/2018</a:t>
            </a:fld>
            <a:endParaRPr lang="en-US"/>
          </a:p>
        </p:txBody>
      </p:sp>
      <p:sp>
        <p:nvSpPr>
          <p:cNvPr id="4" name="Segnaposto piè di pagina 4"/>
          <p:cNvSpPr>
            <a:spLocks noGrp="1"/>
          </p:cNvSpPr>
          <p:nvPr>
            <p:ph type="ftr" sz="quarter" idx="11"/>
          </p:nvPr>
        </p:nvSpPr>
        <p:spPr/>
        <p:txBody>
          <a:bodyPr/>
          <a:lstStyle>
            <a:lvl1pPr>
              <a:defRPr/>
            </a:lvl1pPr>
          </a:lstStyle>
          <a:p>
            <a:pPr>
              <a:defRPr/>
            </a:pPr>
            <a:endParaRPr lang="en-US"/>
          </a:p>
        </p:txBody>
      </p:sp>
      <p:sp>
        <p:nvSpPr>
          <p:cNvPr id="5" name="Segnaposto numero diapositiva 5"/>
          <p:cNvSpPr>
            <a:spLocks noGrp="1"/>
          </p:cNvSpPr>
          <p:nvPr>
            <p:ph type="sldNum" sz="quarter" idx="12"/>
          </p:nvPr>
        </p:nvSpPr>
        <p:spPr/>
        <p:txBody>
          <a:bodyPr/>
          <a:lstStyle>
            <a:lvl1pPr>
              <a:defRPr/>
            </a:lvl1pPr>
          </a:lstStyle>
          <a:p>
            <a:pPr>
              <a:defRPr/>
            </a:pPr>
            <a:fld id="{A1B006B4-7176-4077-BD8D-2AD9AF81F1EA}" type="slidenum">
              <a:rPr lang="en-US"/>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774BF71F-9B03-49A9-8FDC-4DA5157FE6DC}" type="datetime1">
              <a:rPr lang="en-US"/>
              <a:pPr>
                <a:defRPr/>
              </a:pPr>
              <a:t>5/10/2018</a:t>
            </a:fld>
            <a:endParaRPr lang="en-US"/>
          </a:p>
        </p:txBody>
      </p:sp>
      <p:sp>
        <p:nvSpPr>
          <p:cNvPr id="3" name="Segnaposto piè di pagina 4"/>
          <p:cNvSpPr>
            <a:spLocks noGrp="1"/>
          </p:cNvSpPr>
          <p:nvPr>
            <p:ph type="ftr" sz="quarter" idx="11"/>
          </p:nvPr>
        </p:nvSpPr>
        <p:spPr/>
        <p:txBody>
          <a:bodyPr/>
          <a:lstStyle>
            <a:lvl1pPr>
              <a:defRPr/>
            </a:lvl1pPr>
          </a:lstStyle>
          <a:p>
            <a:pPr>
              <a:defRPr/>
            </a:pPr>
            <a:endParaRPr lang="en-US"/>
          </a:p>
        </p:txBody>
      </p:sp>
      <p:sp>
        <p:nvSpPr>
          <p:cNvPr id="4" name="Segnaposto numero diapositiva 5"/>
          <p:cNvSpPr>
            <a:spLocks noGrp="1"/>
          </p:cNvSpPr>
          <p:nvPr>
            <p:ph type="sldNum" sz="quarter" idx="12"/>
          </p:nvPr>
        </p:nvSpPr>
        <p:spPr/>
        <p:txBody>
          <a:bodyPr/>
          <a:lstStyle>
            <a:lvl1pPr>
              <a:defRPr/>
            </a:lvl1pPr>
          </a:lstStyle>
          <a:p>
            <a:pPr>
              <a:defRPr/>
            </a:pPr>
            <a:fld id="{527DEEBA-1CFF-4DCD-AF9E-15C0B0E3CD47}"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en-US"/>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CBF1E8ED-0860-4852-B334-446D7FF775AC}" type="datetime1">
              <a:rPr lang="en-US"/>
              <a:pPr>
                <a:defRPr/>
              </a:pPr>
              <a:t>5/10/2018</a:t>
            </a:fld>
            <a:endParaRPr lang="en-US"/>
          </a:p>
        </p:txBody>
      </p:sp>
      <p:sp>
        <p:nvSpPr>
          <p:cNvPr id="6" name="Segnaposto piè di pagina 4"/>
          <p:cNvSpPr>
            <a:spLocks noGrp="1"/>
          </p:cNvSpPr>
          <p:nvPr>
            <p:ph type="ftr" sz="quarter" idx="11"/>
          </p:nvPr>
        </p:nvSpPr>
        <p:spPr/>
        <p:txBody>
          <a:bodyPr/>
          <a:lstStyle>
            <a:lvl1pPr>
              <a:defRPr/>
            </a:lvl1pPr>
          </a:lstStyle>
          <a:p>
            <a:pPr>
              <a:defRPr/>
            </a:pPr>
            <a:endParaRPr lang="en-US"/>
          </a:p>
        </p:txBody>
      </p:sp>
      <p:sp>
        <p:nvSpPr>
          <p:cNvPr id="7" name="Segnaposto numero diapositiva 5"/>
          <p:cNvSpPr>
            <a:spLocks noGrp="1"/>
          </p:cNvSpPr>
          <p:nvPr>
            <p:ph type="sldNum" sz="quarter" idx="12"/>
          </p:nvPr>
        </p:nvSpPr>
        <p:spPr/>
        <p:txBody>
          <a:bodyPr/>
          <a:lstStyle>
            <a:lvl1pPr>
              <a:defRPr/>
            </a:lvl1pPr>
          </a:lstStyle>
          <a:p>
            <a:pPr>
              <a:defRPr/>
            </a:pPr>
            <a:fld id="{DFAC00F9-C33B-440E-9C28-5BB1335212F7}" type="slidenum">
              <a:rPr lang="en-US"/>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US"/>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7F6174DC-D6E5-46CB-B44D-B228B650B56D}" type="datetime1">
              <a:rPr lang="en-US"/>
              <a:pPr>
                <a:defRPr/>
              </a:pPr>
              <a:t>5/10/2018</a:t>
            </a:fld>
            <a:endParaRPr lang="en-US"/>
          </a:p>
        </p:txBody>
      </p:sp>
      <p:sp>
        <p:nvSpPr>
          <p:cNvPr id="6" name="Segnaposto piè di pagina 4"/>
          <p:cNvSpPr>
            <a:spLocks noGrp="1"/>
          </p:cNvSpPr>
          <p:nvPr>
            <p:ph type="ftr" sz="quarter" idx="11"/>
          </p:nvPr>
        </p:nvSpPr>
        <p:spPr/>
        <p:txBody>
          <a:bodyPr/>
          <a:lstStyle>
            <a:lvl1pPr>
              <a:defRPr/>
            </a:lvl1pPr>
          </a:lstStyle>
          <a:p>
            <a:pPr>
              <a:defRPr/>
            </a:pPr>
            <a:endParaRPr lang="en-US"/>
          </a:p>
        </p:txBody>
      </p:sp>
      <p:sp>
        <p:nvSpPr>
          <p:cNvPr id="7" name="Segnaposto numero diapositiva 5"/>
          <p:cNvSpPr>
            <a:spLocks noGrp="1"/>
          </p:cNvSpPr>
          <p:nvPr>
            <p:ph type="sldNum" sz="quarter" idx="12"/>
          </p:nvPr>
        </p:nvSpPr>
        <p:spPr/>
        <p:txBody>
          <a:bodyPr/>
          <a:lstStyle>
            <a:lvl1pPr>
              <a:defRPr/>
            </a:lvl1pPr>
          </a:lstStyle>
          <a:p>
            <a:pPr>
              <a:defRPr/>
            </a:pPr>
            <a:fld id="{A6D652C2-0373-4A5B-93EE-21315D638FDA}"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endParaRPr lang="en-US" smtClean="0"/>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0CC5AD8-0273-4EE2-A9F7-DF925A103B4E}" type="datetime1">
              <a:rPr lang="en-US"/>
              <a:pPr>
                <a:defRPr/>
              </a:pPr>
              <a:t>5/10/2018</a:t>
            </a:fld>
            <a:endParaRPr lang="en-US"/>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932C323-47FC-4A01-8F22-B146FC88B0DF}" type="slidenum">
              <a:rPr lang="en-US"/>
              <a:pPr>
                <a:defRPr/>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7.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emf"/><Relationship Id="rId5" Type="http://schemas.openxmlformats.org/officeDocument/2006/relationships/image" Target="../media/image5.wmf"/><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9.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8.wmf"/><Relationship Id="rId4" Type="http://schemas.openxmlformats.org/officeDocument/2006/relationships/oleObject" Target="../embeddings/oleObject2.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11.emf"/><Relationship Id="rId5" Type="http://schemas.openxmlformats.org/officeDocument/2006/relationships/image" Target="../media/image10.wmf"/><Relationship Id="rId4" Type="http://schemas.openxmlformats.org/officeDocument/2006/relationships/oleObject" Target="../embeddings/oleObject4.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43.xml"/><Relationship Id="rId1" Type="http://schemas.openxmlformats.org/officeDocument/2006/relationships/slideLayout" Target="../slideLayouts/slideLayout1.xml"/><Relationship Id="rId4" Type="http://schemas.openxmlformats.org/officeDocument/2006/relationships/image" Target="../media/image13.emf"/></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79512" y="1699122"/>
            <a:ext cx="8280920" cy="1944216"/>
          </a:xfrm>
        </p:spPr>
        <p:txBody>
          <a:bodyPr>
            <a:normAutofit/>
          </a:bodyPr>
          <a:lstStyle/>
          <a:p>
            <a:pPr>
              <a:spcBef>
                <a:spcPts val="0"/>
              </a:spcBef>
            </a:pPr>
            <a:r>
              <a:rPr lang="en-US" sz="2400" b="1" dirty="0" smtClean="0"/>
              <a:t>Workshop on</a:t>
            </a:r>
          </a:p>
          <a:p>
            <a:pPr>
              <a:spcBef>
                <a:spcPts val="0"/>
              </a:spcBef>
            </a:pPr>
            <a:r>
              <a:rPr lang="en-US" sz="2400" b="1" dirty="0" smtClean="0"/>
              <a:t>Small </a:t>
            </a:r>
            <a:r>
              <a:rPr lang="en-US" sz="2400" b="1" dirty="0"/>
              <a:t>Area Methods and </a:t>
            </a:r>
            <a:r>
              <a:rPr lang="en-US" sz="2400" b="1" dirty="0" smtClean="0"/>
              <a:t>living conditions </a:t>
            </a:r>
            <a:r>
              <a:rPr lang="en-US" sz="2400" b="1" dirty="0"/>
              <a:t>indicators in European poverty studies in the era of data </a:t>
            </a:r>
            <a:r>
              <a:rPr lang="en-US" sz="2400" b="1" dirty="0" smtClean="0"/>
              <a:t>deluge </a:t>
            </a:r>
            <a:r>
              <a:rPr lang="it-IT" sz="2400" b="1" dirty="0" smtClean="0"/>
              <a:t>and </a:t>
            </a:r>
            <a:r>
              <a:rPr lang="it-IT" sz="2400" b="1" dirty="0"/>
              <a:t>Big data</a:t>
            </a:r>
            <a:endParaRPr lang="it-IT" sz="2400" dirty="0">
              <a:solidFill>
                <a:srgbClr val="0070C0"/>
              </a:solidFill>
            </a:endParaRPr>
          </a:p>
          <a:p>
            <a:endParaRPr lang="it-IT" sz="1900" dirty="0" smtClean="0"/>
          </a:p>
          <a:p>
            <a:endParaRPr lang="it-IT" sz="1900" dirty="0"/>
          </a:p>
        </p:txBody>
      </p:sp>
      <p:sp>
        <p:nvSpPr>
          <p:cNvPr id="5" name="CasellaDiTesto 4"/>
          <p:cNvSpPr txBox="1"/>
          <p:nvPr/>
        </p:nvSpPr>
        <p:spPr>
          <a:xfrm>
            <a:off x="0" y="252691"/>
            <a:ext cx="8964488" cy="1088077"/>
          </a:xfrm>
          <a:prstGeom prst="rect">
            <a:avLst/>
          </a:prstGeom>
          <a:noFill/>
        </p:spPr>
        <p:txBody>
          <a:bodyPr wrap="square" rtlCol="0">
            <a:spAutoFit/>
          </a:bodyPr>
          <a:lstStyle/>
          <a:p>
            <a:endParaRPr lang="it-IT" sz="3600" dirty="0">
              <a:solidFill>
                <a:srgbClr val="0070C0"/>
              </a:solidFill>
            </a:endParaRPr>
          </a:p>
        </p:txBody>
      </p:sp>
      <p:sp>
        <p:nvSpPr>
          <p:cNvPr id="6" name="CasellaDiTesto 5"/>
          <p:cNvSpPr txBox="1"/>
          <p:nvPr/>
        </p:nvSpPr>
        <p:spPr>
          <a:xfrm>
            <a:off x="1187624" y="4447815"/>
            <a:ext cx="5472608" cy="1754326"/>
          </a:xfrm>
          <a:prstGeom prst="rect">
            <a:avLst/>
          </a:prstGeom>
          <a:noFill/>
        </p:spPr>
        <p:txBody>
          <a:bodyPr wrap="square" rtlCol="0">
            <a:spAutoFit/>
          </a:bodyPr>
          <a:lstStyle/>
          <a:p>
            <a:pPr algn="ctr"/>
            <a:r>
              <a:rPr lang="it-IT" sz="2200" dirty="0" smtClean="0">
                <a:latin typeface="+mn-lt"/>
              </a:rPr>
              <a:t>Luigi Biggeri</a:t>
            </a:r>
          </a:p>
          <a:p>
            <a:pPr algn="ctr"/>
            <a:r>
              <a:rPr lang="it-IT" sz="2000" dirty="0" err="1" smtClean="0">
                <a:latin typeface="+mn-lt"/>
              </a:rPr>
              <a:t>University</a:t>
            </a:r>
            <a:r>
              <a:rPr lang="it-IT" sz="2000" dirty="0" smtClean="0">
                <a:latin typeface="+mn-lt"/>
              </a:rPr>
              <a:t> of Florence and ASED, </a:t>
            </a:r>
            <a:r>
              <a:rPr lang="it-IT" sz="2000" dirty="0" err="1" smtClean="0">
                <a:latin typeface="+mn-lt"/>
              </a:rPr>
              <a:t>Dagum</a:t>
            </a:r>
            <a:r>
              <a:rPr lang="it-IT" sz="2000" dirty="0" smtClean="0">
                <a:latin typeface="+mn-lt"/>
              </a:rPr>
              <a:t> Centre</a:t>
            </a:r>
          </a:p>
          <a:p>
            <a:pPr algn="ctr"/>
            <a:endParaRPr lang="it-IT" sz="2200" dirty="0">
              <a:latin typeface="+mn-lt"/>
            </a:endParaRPr>
          </a:p>
          <a:p>
            <a:pPr algn="ctr"/>
            <a:r>
              <a:rPr lang="it-IT" sz="2200" dirty="0" smtClean="0">
                <a:latin typeface="+mn-lt"/>
              </a:rPr>
              <a:t>Pisa, </a:t>
            </a:r>
            <a:r>
              <a:rPr lang="it-IT" sz="2200" dirty="0" err="1" smtClean="0">
                <a:latin typeface="+mn-lt"/>
              </a:rPr>
              <a:t>May</a:t>
            </a:r>
            <a:r>
              <a:rPr lang="it-IT" sz="2200" dirty="0" smtClean="0">
                <a:latin typeface="+mn-lt"/>
              </a:rPr>
              <a:t> 10, 2018</a:t>
            </a:r>
            <a:endParaRPr lang="it-IT" sz="2200" dirty="0">
              <a:latin typeface="+mn-lt"/>
            </a:endParaRPr>
          </a:p>
          <a:p>
            <a:pPr algn="ctr"/>
            <a:endParaRPr lang="it-IT" sz="2200" dirty="0">
              <a:latin typeface="+mn-lt"/>
            </a:endParaRPr>
          </a:p>
        </p:txBody>
      </p:sp>
      <p:pic>
        <p:nvPicPr>
          <p:cNvPr id="2" name="Immagine 1"/>
          <p:cNvPicPr>
            <a:picLocks noChangeAspect="1"/>
          </p:cNvPicPr>
          <p:nvPr/>
        </p:nvPicPr>
        <p:blipFill>
          <a:blip r:embed="rId3"/>
          <a:stretch>
            <a:fillRect/>
          </a:stretch>
        </p:blipFill>
        <p:spPr>
          <a:xfrm>
            <a:off x="0" y="33169"/>
            <a:ext cx="9144000" cy="1451615"/>
          </a:xfrm>
          <a:prstGeom prst="rect">
            <a:avLst/>
          </a:prstGeom>
        </p:spPr>
      </p:pic>
      <p:sp>
        <p:nvSpPr>
          <p:cNvPr id="7" name="CasellaDiTesto 6"/>
          <p:cNvSpPr txBox="1"/>
          <p:nvPr/>
        </p:nvSpPr>
        <p:spPr>
          <a:xfrm>
            <a:off x="323528" y="3125872"/>
            <a:ext cx="7992888" cy="1200329"/>
          </a:xfrm>
          <a:prstGeom prst="rect">
            <a:avLst/>
          </a:prstGeom>
          <a:noFill/>
        </p:spPr>
        <p:txBody>
          <a:bodyPr wrap="square" rtlCol="0">
            <a:spAutoFit/>
          </a:bodyPr>
          <a:lstStyle/>
          <a:p>
            <a:pPr algn="ctr"/>
            <a:r>
              <a:rPr lang="en-US" sz="2400" b="1" dirty="0" smtClean="0">
                <a:solidFill>
                  <a:srgbClr val="FF0000"/>
                </a:solidFill>
                <a:latin typeface="+mn-lt"/>
              </a:rPr>
              <a:t>The computation of subnational Spatial Price Indexes</a:t>
            </a:r>
          </a:p>
          <a:p>
            <a:pPr algn="ctr"/>
            <a:r>
              <a:rPr lang="en-US" sz="2400" b="1" dirty="0" smtClean="0">
                <a:solidFill>
                  <a:srgbClr val="FF0000"/>
                </a:solidFill>
                <a:latin typeface="+mn-lt"/>
              </a:rPr>
              <a:t> for the study of inequalities at a local level in monitoring</a:t>
            </a:r>
          </a:p>
          <a:p>
            <a:endParaRPr lang="en-US" sz="2400" b="1" dirty="0" smtClean="0">
              <a:solidFill>
                <a:srgbClr val="FF0000"/>
              </a:solidFill>
              <a:latin typeface="+mn-lt"/>
            </a:endParaRPr>
          </a:p>
        </p:txBody>
      </p:sp>
      <p:sp>
        <p:nvSpPr>
          <p:cNvPr id="4" name="CasellaDiTesto 3"/>
          <p:cNvSpPr txBox="1"/>
          <p:nvPr/>
        </p:nvSpPr>
        <p:spPr>
          <a:xfrm>
            <a:off x="-108520" y="6390332"/>
            <a:ext cx="9361040" cy="338554"/>
          </a:xfrm>
          <a:prstGeom prst="rect">
            <a:avLst/>
          </a:prstGeom>
          <a:solidFill>
            <a:schemeClr val="bg1"/>
          </a:solidFill>
        </p:spPr>
        <p:txBody>
          <a:bodyPr wrap="square" rtlCol="0">
            <a:spAutoFit/>
          </a:bodyPr>
          <a:lstStyle/>
          <a:p>
            <a:pPr algn="ctr"/>
            <a:r>
              <a:rPr lang="en-US" sz="1600" dirty="0" smtClean="0">
                <a:latin typeface="+mn-lt"/>
              </a:rPr>
              <a:t>This provisional presentation benefits of the works and discussions made with </a:t>
            </a:r>
            <a:r>
              <a:rPr lang="en-US" sz="1600" dirty="0" err="1" smtClean="0">
                <a:latin typeface="+mn-lt"/>
              </a:rPr>
              <a:t>Tiziana</a:t>
            </a:r>
            <a:r>
              <a:rPr lang="en-US" sz="1600" dirty="0" smtClean="0">
                <a:latin typeface="+mn-lt"/>
              </a:rPr>
              <a:t> </a:t>
            </a:r>
            <a:r>
              <a:rPr lang="en-US" sz="1600" dirty="0" err="1" smtClean="0">
                <a:latin typeface="+mn-lt"/>
              </a:rPr>
              <a:t>Laureti</a:t>
            </a:r>
            <a:r>
              <a:rPr lang="en-US" sz="1600" dirty="0" smtClean="0">
                <a:latin typeface="+mn-lt"/>
              </a:rPr>
              <a:t> and </a:t>
            </a:r>
            <a:r>
              <a:rPr lang="en-US" sz="1600" dirty="0" err="1" smtClean="0">
                <a:latin typeface="+mn-lt"/>
              </a:rPr>
              <a:t>Prasada</a:t>
            </a:r>
            <a:r>
              <a:rPr lang="en-US" sz="1600" dirty="0" smtClean="0">
                <a:latin typeface="+mn-lt"/>
              </a:rPr>
              <a:t> Rao</a:t>
            </a:r>
            <a:endParaRPr lang="en-US" sz="1600" dirty="0">
              <a:latin typeface="+mn-lt"/>
            </a:endParaRPr>
          </a:p>
        </p:txBody>
      </p:sp>
    </p:spTree>
    <p:extLst>
      <p:ext uri="{BB962C8B-B14F-4D97-AF65-F5344CB8AC3E}">
        <p14:creationId xmlns:p14="http://schemas.microsoft.com/office/powerpoint/2010/main" val="9045914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323528" y="1052736"/>
            <a:ext cx="8640960" cy="5878532"/>
          </a:xfrm>
          <a:prstGeom prst="rect">
            <a:avLst/>
          </a:prstGeom>
          <a:noFill/>
          <a:ln>
            <a:noFill/>
          </a:ln>
          <a:effectLst/>
          <a:extLst/>
        </p:spPr>
        <p:txBody>
          <a:bodyPr wrap="square">
            <a:spAutoFit/>
          </a:bodyPr>
          <a:lstStyle/>
          <a:p>
            <a:pPr marL="342900" indent="-342900" fontAlgn="auto">
              <a:spcBef>
                <a:spcPts val="1200"/>
              </a:spcBef>
              <a:spcAft>
                <a:spcPts val="0"/>
              </a:spcAft>
              <a:buFont typeface="Arial" panose="020B0604020202020204" pitchFamily="34" charset="0"/>
              <a:buChar char="•"/>
              <a:defRPr/>
            </a:pPr>
            <a:r>
              <a:rPr lang="en-GB" sz="2400" dirty="0" smtClean="0">
                <a:latin typeface="+mn-lt"/>
              </a:rPr>
              <a:t>Let us suppose that we have two </a:t>
            </a:r>
            <a:r>
              <a:rPr lang="en-GB" sz="2400" dirty="0">
                <a:solidFill>
                  <a:srgbClr val="FF0000"/>
                </a:solidFill>
                <a:latin typeface="+mn-lt"/>
              </a:rPr>
              <a:t>correctly defined price </a:t>
            </a:r>
            <a:r>
              <a:rPr lang="en-GB" sz="2400" dirty="0" smtClean="0">
                <a:solidFill>
                  <a:srgbClr val="FF0000"/>
                </a:solidFill>
                <a:latin typeface="+mn-lt"/>
              </a:rPr>
              <a:t>vectors</a:t>
            </a:r>
            <a:r>
              <a:rPr lang="en-GB" sz="2400" dirty="0" smtClean="0">
                <a:latin typeface="+mn-lt"/>
              </a:rPr>
              <a:t>, </a:t>
            </a:r>
            <a:r>
              <a:rPr lang="en-GB" sz="2400" dirty="0">
                <a:latin typeface="+mn-lt"/>
              </a:rPr>
              <a:t>(</a:t>
            </a:r>
            <a:r>
              <a:rPr lang="en-GB" sz="2400" i="1" dirty="0" smtClean="0">
                <a:latin typeface="+mn-lt"/>
              </a:rPr>
              <a:t>p</a:t>
            </a:r>
            <a:r>
              <a:rPr lang="en-GB" sz="2400" i="1" baseline="-25000" dirty="0" smtClean="0">
                <a:latin typeface="+mn-lt"/>
              </a:rPr>
              <a:t>1j</a:t>
            </a:r>
            <a:r>
              <a:rPr lang="en-GB" sz="2400" i="1" dirty="0" smtClean="0">
                <a:latin typeface="+mn-lt"/>
              </a:rPr>
              <a:t> </a:t>
            </a:r>
            <a:r>
              <a:rPr lang="en-GB" sz="2400" i="1" dirty="0">
                <a:latin typeface="+mn-lt"/>
              </a:rPr>
              <a:t>, …, </a:t>
            </a:r>
            <a:r>
              <a:rPr lang="en-GB" sz="2400" i="1" dirty="0" err="1" smtClean="0">
                <a:latin typeface="+mn-lt"/>
              </a:rPr>
              <a:t>p</a:t>
            </a:r>
            <a:r>
              <a:rPr lang="en-GB" sz="2400" i="1" baseline="-25000" dirty="0" err="1" smtClean="0">
                <a:latin typeface="+mn-lt"/>
              </a:rPr>
              <a:t>ij</a:t>
            </a:r>
            <a:r>
              <a:rPr lang="en-GB" sz="2400" i="1" dirty="0" smtClean="0">
                <a:latin typeface="+mn-lt"/>
              </a:rPr>
              <a:t> </a:t>
            </a:r>
            <a:r>
              <a:rPr lang="en-GB" sz="2400" i="1" dirty="0">
                <a:latin typeface="+mn-lt"/>
              </a:rPr>
              <a:t>,…, </a:t>
            </a:r>
            <a:r>
              <a:rPr lang="en-GB" sz="2400" i="1" dirty="0" err="1" smtClean="0">
                <a:latin typeface="+mn-lt"/>
              </a:rPr>
              <a:t>p</a:t>
            </a:r>
            <a:r>
              <a:rPr lang="en-GB" sz="2400" i="1" baseline="-25000" dirty="0" err="1" smtClean="0">
                <a:latin typeface="+mn-lt"/>
              </a:rPr>
              <a:t>N</a:t>
            </a:r>
            <a:r>
              <a:rPr lang="en-GB" sz="2400" i="1" baseline="-25000" dirty="0" err="1">
                <a:latin typeface="+mn-lt"/>
              </a:rPr>
              <a:t>j</a:t>
            </a:r>
            <a:r>
              <a:rPr lang="en-GB" sz="2400" dirty="0" smtClean="0">
                <a:latin typeface="+mn-lt"/>
              </a:rPr>
              <a:t>) </a:t>
            </a:r>
            <a:r>
              <a:rPr lang="en-GB" sz="2400" dirty="0">
                <a:latin typeface="+mn-lt"/>
              </a:rPr>
              <a:t>and (</a:t>
            </a:r>
            <a:r>
              <a:rPr lang="en-GB" sz="2400" i="1" dirty="0" smtClean="0">
                <a:latin typeface="+mn-lt"/>
              </a:rPr>
              <a:t>p</a:t>
            </a:r>
            <a:r>
              <a:rPr lang="en-GB" sz="2400" i="1" baseline="-25000" dirty="0" smtClean="0">
                <a:latin typeface="+mn-lt"/>
              </a:rPr>
              <a:t>1k</a:t>
            </a:r>
            <a:r>
              <a:rPr lang="en-GB" sz="2400" i="1" dirty="0" smtClean="0">
                <a:latin typeface="+mn-lt"/>
              </a:rPr>
              <a:t> </a:t>
            </a:r>
            <a:r>
              <a:rPr lang="en-GB" sz="2400" i="1" dirty="0">
                <a:latin typeface="+mn-lt"/>
              </a:rPr>
              <a:t>,…, </a:t>
            </a:r>
            <a:r>
              <a:rPr lang="en-GB" sz="2400" i="1" dirty="0" err="1" smtClean="0">
                <a:latin typeface="+mn-lt"/>
              </a:rPr>
              <a:t>p</a:t>
            </a:r>
            <a:r>
              <a:rPr lang="en-GB" sz="2400" i="1" baseline="-25000" dirty="0" err="1" smtClean="0">
                <a:latin typeface="+mn-lt"/>
              </a:rPr>
              <a:t>i</a:t>
            </a:r>
            <a:r>
              <a:rPr lang="en-GB" sz="2400" i="1" baseline="-25000" dirty="0" err="1">
                <a:latin typeface="+mn-lt"/>
              </a:rPr>
              <a:t>k</a:t>
            </a:r>
            <a:r>
              <a:rPr lang="en-GB" sz="2400" i="1" dirty="0" smtClean="0">
                <a:latin typeface="+mn-lt"/>
              </a:rPr>
              <a:t> </a:t>
            </a:r>
            <a:r>
              <a:rPr lang="en-GB" sz="2400" i="1" dirty="0">
                <a:latin typeface="+mn-lt"/>
              </a:rPr>
              <a:t>,…, </a:t>
            </a:r>
            <a:r>
              <a:rPr lang="en-GB" sz="2400" i="1" dirty="0" err="1" smtClean="0">
                <a:latin typeface="+mn-lt"/>
              </a:rPr>
              <a:t>p</a:t>
            </a:r>
            <a:r>
              <a:rPr lang="en-GB" sz="2400" i="1" baseline="-25000" dirty="0" err="1" smtClean="0">
                <a:latin typeface="+mn-lt"/>
              </a:rPr>
              <a:t>Nk</a:t>
            </a:r>
            <a:r>
              <a:rPr lang="en-GB" sz="2400" dirty="0" smtClean="0">
                <a:latin typeface="+mn-lt"/>
              </a:rPr>
              <a:t>), </a:t>
            </a:r>
            <a:r>
              <a:rPr lang="en-GB" sz="2400" dirty="0">
                <a:latin typeface="+mn-lt"/>
              </a:rPr>
              <a:t>of </a:t>
            </a:r>
            <a:r>
              <a:rPr lang="en-GB" sz="2400" dirty="0" smtClean="0">
                <a:latin typeface="+mn-lt"/>
              </a:rPr>
              <a:t>N product items for area j and area k and that </a:t>
            </a:r>
            <a:r>
              <a:rPr lang="en-GB" sz="2400" dirty="0">
                <a:latin typeface="+mn-lt"/>
              </a:rPr>
              <a:t>the two vectors are </a:t>
            </a:r>
            <a:r>
              <a:rPr lang="en-GB" sz="2400" dirty="0">
                <a:solidFill>
                  <a:srgbClr val="FF0000"/>
                </a:solidFill>
                <a:latin typeface="+mn-lt"/>
              </a:rPr>
              <a:t>technically </a:t>
            </a:r>
            <a:r>
              <a:rPr lang="en-GB" sz="2400" dirty="0" smtClean="0">
                <a:solidFill>
                  <a:srgbClr val="FF0000"/>
                </a:solidFill>
                <a:latin typeface="+mn-lt"/>
              </a:rPr>
              <a:t>comparable</a:t>
            </a:r>
            <a:r>
              <a:rPr lang="en-GB" sz="2400" dirty="0" smtClean="0">
                <a:latin typeface="+mn-lt"/>
              </a:rPr>
              <a:t>*</a:t>
            </a:r>
          </a:p>
          <a:p>
            <a:pPr marL="342900" indent="-342900" fontAlgn="auto">
              <a:spcBef>
                <a:spcPts val="1200"/>
              </a:spcBef>
              <a:spcAft>
                <a:spcPts val="0"/>
              </a:spcAft>
              <a:buFont typeface="Arial" panose="020B0604020202020204" pitchFamily="34" charset="0"/>
              <a:buChar char="•"/>
              <a:defRPr/>
            </a:pPr>
            <a:r>
              <a:rPr lang="en-GB" sz="2400" dirty="0" smtClean="0">
                <a:latin typeface="+mn-lt"/>
              </a:rPr>
              <a:t>Having </a:t>
            </a:r>
            <a:r>
              <a:rPr lang="en-GB" sz="2400" dirty="0">
                <a:latin typeface="+mn-lt"/>
              </a:rPr>
              <a:t>the two price vectors or </a:t>
            </a:r>
            <a:r>
              <a:rPr lang="en-GB" sz="2400" dirty="0" smtClean="0">
                <a:latin typeface="+mn-lt"/>
              </a:rPr>
              <a:t>the </a:t>
            </a:r>
            <a:r>
              <a:rPr lang="en-GB" sz="2400" dirty="0">
                <a:latin typeface="+mn-lt"/>
              </a:rPr>
              <a:t>elementary price indices </a:t>
            </a:r>
            <a:r>
              <a:rPr lang="en-GB" sz="2400" dirty="0" smtClean="0">
                <a:latin typeface="+mn-lt"/>
              </a:rPr>
              <a:t>(</a:t>
            </a:r>
            <a:r>
              <a:rPr lang="en-GB" sz="2400" i="1" dirty="0" smtClean="0">
                <a:latin typeface="+mn-lt"/>
              </a:rPr>
              <a:t>P</a:t>
            </a:r>
            <a:r>
              <a:rPr lang="en-GB" sz="2400" i="1" baseline="-25000" dirty="0">
                <a:latin typeface="+mn-lt"/>
              </a:rPr>
              <a:t>1</a:t>
            </a:r>
            <a:r>
              <a:rPr lang="en-GB" sz="2400" i="1" baseline="-25000" dirty="0" smtClean="0">
                <a:latin typeface="+mn-lt"/>
              </a:rPr>
              <a:t>jk</a:t>
            </a:r>
            <a:r>
              <a:rPr lang="en-GB" sz="2400" i="1" dirty="0" smtClean="0">
                <a:latin typeface="+mn-lt"/>
              </a:rPr>
              <a:t> </a:t>
            </a:r>
            <a:r>
              <a:rPr lang="en-GB" sz="2400" i="1" dirty="0">
                <a:latin typeface="+mn-lt"/>
              </a:rPr>
              <a:t>,…, </a:t>
            </a:r>
            <a:r>
              <a:rPr lang="en-GB" sz="2400" i="1" dirty="0" err="1" smtClean="0">
                <a:latin typeface="+mn-lt"/>
              </a:rPr>
              <a:t>P</a:t>
            </a:r>
            <a:r>
              <a:rPr lang="en-GB" sz="2400" i="1" baseline="-25000" dirty="0" err="1" smtClean="0">
                <a:latin typeface="+mn-lt"/>
              </a:rPr>
              <a:t>ijk</a:t>
            </a:r>
            <a:r>
              <a:rPr lang="en-GB" sz="2400" i="1" dirty="0" smtClean="0">
                <a:latin typeface="+mn-lt"/>
              </a:rPr>
              <a:t> </a:t>
            </a:r>
            <a:r>
              <a:rPr lang="en-GB" sz="2400" i="1" dirty="0">
                <a:latin typeface="+mn-lt"/>
              </a:rPr>
              <a:t>,…, </a:t>
            </a:r>
            <a:r>
              <a:rPr lang="en-GB" sz="2400" i="1" dirty="0" err="1" smtClean="0">
                <a:latin typeface="+mn-lt"/>
              </a:rPr>
              <a:t>P</a:t>
            </a:r>
            <a:r>
              <a:rPr lang="en-GB" sz="2400" i="1" baseline="-25000" dirty="0" err="1" smtClean="0">
                <a:latin typeface="+mn-lt"/>
              </a:rPr>
              <a:t>Njk</a:t>
            </a:r>
            <a:r>
              <a:rPr lang="en-GB" sz="2400" dirty="0" smtClean="0">
                <a:latin typeface="+mn-lt"/>
              </a:rPr>
              <a:t>), </a:t>
            </a:r>
            <a:r>
              <a:rPr lang="en-GB" sz="2400" dirty="0">
                <a:latin typeface="+mn-lt"/>
              </a:rPr>
              <a:t>where </a:t>
            </a:r>
            <a:r>
              <a:rPr lang="en-GB" sz="2400" i="1" dirty="0" err="1" smtClean="0">
                <a:latin typeface="+mn-lt"/>
              </a:rPr>
              <a:t>P</a:t>
            </a:r>
            <a:r>
              <a:rPr lang="en-GB" sz="2400" i="1" baseline="-25000" dirty="0" err="1" smtClean="0">
                <a:latin typeface="+mn-lt"/>
              </a:rPr>
              <a:t>ijk</a:t>
            </a:r>
            <a:r>
              <a:rPr lang="en-GB" sz="2400" i="1" dirty="0" smtClean="0">
                <a:latin typeface="+mn-lt"/>
              </a:rPr>
              <a:t> </a:t>
            </a:r>
            <a:r>
              <a:rPr lang="en-GB" sz="2400" i="1" dirty="0">
                <a:latin typeface="+mn-lt"/>
              </a:rPr>
              <a:t>= </a:t>
            </a:r>
            <a:r>
              <a:rPr lang="en-GB" sz="2400" i="1" dirty="0" err="1" smtClean="0">
                <a:latin typeface="+mn-lt"/>
              </a:rPr>
              <a:t>p</a:t>
            </a:r>
            <a:r>
              <a:rPr lang="en-GB" sz="2400" i="1" baseline="-25000" dirty="0" err="1" smtClean="0">
                <a:latin typeface="+mn-lt"/>
              </a:rPr>
              <a:t>ik</a:t>
            </a:r>
            <a:r>
              <a:rPr lang="en-GB" sz="2400" i="1" dirty="0" smtClean="0">
                <a:latin typeface="+mn-lt"/>
              </a:rPr>
              <a:t>/</a:t>
            </a:r>
            <a:r>
              <a:rPr lang="en-GB" sz="2400" i="1" dirty="0" err="1" smtClean="0">
                <a:latin typeface="+mn-lt"/>
              </a:rPr>
              <a:t>p</a:t>
            </a:r>
            <a:r>
              <a:rPr lang="en-GB" sz="2400" i="1" baseline="-25000" dirty="0" err="1" smtClean="0">
                <a:latin typeface="+mn-lt"/>
              </a:rPr>
              <a:t>ij</a:t>
            </a:r>
            <a:r>
              <a:rPr lang="en-GB" sz="2400" dirty="0" smtClean="0">
                <a:latin typeface="+mn-lt"/>
              </a:rPr>
              <a:t>. , is the elementary price index of the </a:t>
            </a:r>
            <a:r>
              <a:rPr lang="en-GB" sz="2400" dirty="0" err="1" smtClean="0">
                <a:latin typeface="+mn-lt"/>
              </a:rPr>
              <a:t>i-th</a:t>
            </a:r>
            <a:r>
              <a:rPr lang="en-GB" sz="2400" dirty="0" smtClean="0">
                <a:latin typeface="+mn-lt"/>
              </a:rPr>
              <a:t> product for area k compared with the base or </a:t>
            </a:r>
            <a:r>
              <a:rPr lang="en-GB" sz="2400" dirty="0" smtClean="0">
                <a:solidFill>
                  <a:srgbClr val="FF0000"/>
                </a:solidFill>
                <a:latin typeface="+mn-lt"/>
              </a:rPr>
              <a:t>reference area </a:t>
            </a:r>
            <a:r>
              <a:rPr lang="en-GB" sz="2400" dirty="0" smtClean="0">
                <a:latin typeface="+mn-lt"/>
              </a:rPr>
              <a:t>j.</a:t>
            </a:r>
          </a:p>
          <a:p>
            <a:pPr marL="342900" indent="-342900" fontAlgn="auto">
              <a:spcBef>
                <a:spcPts val="1200"/>
              </a:spcBef>
              <a:spcAft>
                <a:spcPts val="0"/>
              </a:spcAft>
              <a:buFont typeface="Arial" panose="020B0604020202020204" pitchFamily="34" charset="0"/>
              <a:buChar char="•"/>
              <a:defRPr/>
            </a:pPr>
            <a:r>
              <a:rPr lang="en-GB" sz="2400" dirty="0">
                <a:latin typeface="+mn-lt"/>
              </a:rPr>
              <a:t>T</a:t>
            </a:r>
            <a:r>
              <a:rPr lang="en-GB" sz="2400" dirty="0" smtClean="0">
                <a:latin typeface="+mn-lt"/>
              </a:rPr>
              <a:t>he </a:t>
            </a:r>
            <a:r>
              <a:rPr lang="en-GB" sz="2400" dirty="0">
                <a:latin typeface="+mn-lt"/>
              </a:rPr>
              <a:t>problem of determining a </a:t>
            </a:r>
            <a:r>
              <a:rPr lang="en-GB" sz="2400" b="1" dirty="0">
                <a:solidFill>
                  <a:srgbClr val="FF0000"/>
                </a:solidFill>
                <a:latin typeface="+mn-lt"/>
              </a:rPr>
              <a:t>synthetic </a:t>
            </a:r>
            <a:r>
              <a:rPr lang="en-GB" sz="2400" b="1" dirty="0" smtClean="0">
                <a:solidFill>
                  <a:srgbClr val="FF0000"/>
                </a:solidFill>
                <a:latin typeface="+mn-lt"/>
              </a:rPr>
              <a:t>binary index </a:t>
            </a:r>
            <a:r>
              <a:rPr lang="en-GB" sz="2400" i="1" dirty="0" err="1" smtClean="0">
                <a:latin typeface="+mn-lt"/>
              </a:rPr>
              <a:t>P</a:t>
            </a:r>
            <a:r>
              <a:rPr lang="en-GB" sz="2400" i="1" baseline="-25000" dirty="0" err="1" smtClean="0">
                <a:latin typeface="+mn-lt"/>
              </a:rPr>
              <a:t>jk</a:t>
            </a:r>
            <a:r>
              <a:rPr lang="en-GB" sz="2400" dirty="0" smtClean="0">
                <a:latin typeface="+mn-lt"/>
              </a:rPr>
              <a:t> (the </a:t>
            </a:r>
            <a:r>
              <a:rPr lang="en-GB" sz="2400" b="1" dirty="0" smtClean="0">
                <a:latin typeface="+mn-lt"/>
              </a:rPr>
              <a:t>SPI</a:t>
            </a:r>
            <a:r>
              <a:rPr lang="en-GB" sz="2400" dirty="0" smtClean="0">
                <a:latin typeface="+mn-lt"/>
              </a:rPr>
              <a:t>) can </a:t>
            </a:r>
            <a:r>
              <a:rPr lang="en-GB" sz="2400" dirty="0">
                <a:latin typeface="+mn-lt"/>
              </a:rPr>
              <a:t>be solved either by utilising some </a:t>
            </a:r>
            <a:r>
              <a:rPr lang="en-GB" sz="2400" dirty="0">
                <a:solidFill>
                  <a:srgbClr val="FF0000"/>
                </a:solidFill>
                <a:latin typeface="+mn-lt"/>
              </a:rPr>
              <a:t>«aggregation» function </a:t>
            </a:r>
            <a:r>
              <a:rPr lang="en-GB" sz="2400" dirty="0">
                <a:latin typeface="+mn-lt"/>
              </a:rPr>
              <a:t>of the prices, or of the elementary </a:t>
            </a:r>
            <a:r>
              <a:rPr lang="en-GB" sz="2400" dirty="0" smtClean="0">
                <a:latin typeface="+mn-lt"/>
              </a:rPr>
              <a:t>indices </a:t>
            </a:r>
            <a:r>
              <a:rPr lang="en-GB" sz="2400" dirty="0">
                <a:latin typeface="+mn-lt"/>
              </a:rPr>
              <a:t>in the two </a:t>
            </a:r>
            <a:r>
              <a:rPr lang="en-GB" sz="2400" dirty="0" smtClean="0">
                <a:latin typeface="+mn-lt"/>
              </a:rPr>
              <a:t>areas, </a:t>
            </a:r>
            <a:r>
              <a:rPr lang="en-GB" sz="2400" dirty="0">
                <a:latin typeface="+mn-lt"/>
              </a:rPr>
              <a:t>in the following </a:t>
            </a:r>
            <a:r>
              <a:rPr lang="en-GB" sz="2400" dirty="0" smtClean="0">
                <a:latin typeface="+mn-lt"/>
              </a:rPr>
              <a:t>ways:</a:t>
            </a:r>
          </a:p>
          <a:p>
            <a:pPr fontAlgn="auto">
              <a:spcBef>
                <a:spcPts val="1200"/>
              </a:spcBef>
              <a:spcAft>
                <a:spcPts val="0"/>
              </a:spcAft>
              <a:defRPr/>
            </a:pPr>
            <a:r>
              <a:rPr lang="en-GB" altLang="it-IT" sz="1600" dirty="0" smtClean="0">
                <a:latin typeface="+mn-lt"/>
                <a:cs typeface="+mn-cs"/>
              </a:rPr>
              <a:t>* The </a:t>
            </a:r>
            <a:r>
              <a:rPr lang="en-GB" sz="1600" i="1" dirty="0" err="1" smtClean="0"/>
              <a:t>p</a:t>
            </a:r>
            <a:r>
              <a:rPr lang="en-GB" sz="1600" i="1" baseline="-25000" dirty="0" err="1" smtClean="0"/>
              <a:t>ij</a:t>
            </a:r>
            <a:r>
              <a:rPr lang="en-GB" sz="1600" i="1" baseline="-25000" dirty="0" smtClean="0"/>
              <a:t>  </a:t>
            </a:r>
            <a:r>
              <a:rPr lang="en-GB" sz="1600" dirty="0" smtClean="0"/>
              <a:t>can be only the price observed for each product </a:t>
            </a:r>
            <a:r>
              <a:rPr lang="en-GB" sz="1600" dirty="0" err="1" smtClean="0"/>
              <a:t>i</a:t>
            </a:r>
            <a:r>
              <a:rPr lang="en-GB" sz="1600" dirty="0" smtClean="0"/>
              <a:t>, or an average price derived by a set of prices for each product </a:t>
            </a:r>
            <a:r>
              <a:rPr lang="en-GB" sz="1600" dirty="0" err="1" smtClean="0"/>
              <a:t>i</a:t>
            </a:r>
            <a:r>
              <a:rPr lang="en-GB" sz="1600" dirty="0" smtClean="0"/>
              <a:t> (that for the time being we consider not available)</a:t>
            </a:r>
            <a:endParaRPr lang="en-US" altLang="it-IT" sz="1600" dirty="0" smtClean="0">
              <a:latin typeface="+mn-lt"/>
              <a:cs typeface="+mn-cs"/>
            </a:endParaRPr>
          </a:p>
          <a:p>
            <a:pPr marL="342900" indent="-342900" fontAlgn="auto">
              <a:spcBef>
                <a:spcPts val="1200"/>
              </a:spcBef>
              <a:spcAft>
                <a:spcPts val="0"/>
              </a:spcAft>
              <a:buFont typeface="Arial" panose="020B0604020202020204" pitchFamily="34" charset="0"/>
              <a:buChar char="•"/>
              <a:defRPr/>
            </a:pPr>
            <a:endParaRPr lang="en-US" altLang="it-IT" sz="1600" dirty="0">
              <a:latin typeface="+mn-lt"/>
              <a:cs typeface="+mn-cs"/>
            </a:endParaRPr>
          </a:p>
        </p:txBody>
      </p:sp>
      <p:sp>
        <p:nvSpPr>
          <p:cNvPr id="2" name="Segnaposto numero diapositiva 1"/>
          <p:cNvSpPr>
            <a:spLocks noGrp="1"/>
          </p:cNvSpPr>
          <p:nvPr>
            <p:ph type="sldNum" sz="quarter" idx="12"/>
          </p:nvPr>
        </p:nvSpPr>
        <p:spPr/>
        <p:txBody>
          <a:bodyPr/>
          <a:lstStyle/>
          <a:p>
            <a:pPr>
              <a:defRPr/>
            </a:pPr>
            <a:r>
              <a:rPr lang="en-US" dirty="0" smtClean="0"/>
              <a:t> </a:t>
            </a:r>
            <a:fld id="{8464CCA4-9681-42B7-BE95-D245E7B4B0E0}" type="slidenum">
              <a:rPr lang="en-US" smtClean="0"/>
              <a:pPr>
                <a:defRPr/>
              </a:pPr>
              <a:t>10</a:t>
            </a:fld>
            <a:endParaRPr lang="en-US" dirty="0"/>
          </a:p>
        </p:txBody>
      </p:sp>
      <p:sp>
        <p:nvSpPr>
          <p:cNvPr id="5" name="CasellaDiTesto 4"/>
          <p:cNvSpPr txBox="1"/>
          <p:nvPr/>
        </p:nvSpPr>
        <p:spPr>
          <a:xfrm>
            <a:off x="0" y="0"/>
            <a:ext cx="9144000" cy="830997"/>
          </a:xfrm>
          <a:prstGeom prst="rect">
            <a:avLst/>
          </a:prstGeom>
          <a:solidFill>
            <a:srgbClr val="FFC000"/>
          </a:solidFill>
        </p:spPr>
        <p:txBody>
          <a:bodyPr wrap="square" rtlCol="0">
            <a:spAutoFit/>
          </a:bodyPr>
          <a:lstStyle/>
          <a:p>
            <a:r>
              <a:rPr lang="en-US" altLang="it-IT" sz="2400" dirty="0" smtClean="0">
                <a:solidFill>
                  <a:srgbClr val="0070C0"/>
                </a:solidFill>
                <a:latin typeface="+mn-lt"/>
              </a:rPr>
              <a:t>Methodological </a:t>
            </a:r>
            <a:r>
              <a:rPr lang="en-US" altLang="it-IT" sz="2400" dirty="0">
                <a:solidFill>
                  <a:srgbClr val="0070C0"/>
                </a:solidFill>
                <a:latin typeface="+mn-lt"/>
              </a:rPr>
              <a:t>general framework to compute Spatial Price </a:t>
            </a:r>
            <a:r>
              <a:rPr lang="en-US" altLang="it-IT" sz="2400" dirty="0" smtClean="0">
                <a:solidFill>
                  <a:srgbClr val="0070C0"/>
                </a:solidFill>
                <a:latin typeface="+mn-lt"/>
              </a:rPr>
              <a:t>Indexes across areas –elementary binary price indexes- </a:t>
            </a:r>
            <a:endParaRPr lang="it-IT" sz="2400" dirty="0">
              <a:solidFill>
                <a:srgbClr val="0070C0"/>
              </a:solidFill>
              <a:latin typeface="+mn-lt"/>
            </a:endParaRPr>
          </a:p>
        </p:txBody>
      </p:sp>
    </p:spTree>
    <p:extLst>
      <p:ext uri="{BB962C8B-B14F-4D97-AF65-F5344CB8AC3E}">
        <p14:creationId xmlns:p14="http://schemas.microsoft.com/office/powerpoint/2010/main" val="39566660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323528" y="1052736"/>
            <a:ext cx="8496944" cy="5109091"/>
          </a:xfrm>
          <a:prstGeom prst="rect">
            <a:avLst/>
          </a:prstGeom>
          <a:noFill/>
          <a:ln>
            <a:noFill/>
          </a:ln>
          <a:effectLst/>
          <a:extLst/>
        </p:spPr>
        <p:txBody>
          <a:bodyPr wrap="square">
            <a:spAutoFit/>
          </a:bodyPr>
          <a:lstStyle/>
          <a:p>
            <a:pPr marL="342900" indent="-342900">
              <a:buFont typeface="Arial" panose="020B0604020202020204" pitchFamily="34" charset="0"/>
              <a:buChar char="•"/>
            </a:pPr>
            <a:r>
              <a:rPr lang="en-GB" sz="2400" i="1" dirty="0" err="1" smtClean="0">
                <a:latin typeface="+mn-lt"/>
              </a:rPr>
              <a:t>P</a:t>
            </a:r>
            <a:r>
              <a:rPr lang="en-GB" sz="2400" i="1" baseline="-25000" dirty="0" err="1" smtClean="0">
                <a:latin typeface="+mn-lt"/>
              </a:rPr>
              <a:t>jk</a:t>
            </a:r>
            <a:r>
              <a:rPr lang="en-GB" sz="2400" i="1" baseline="-25000" dirty="0" smtClean="0">
                <a:latin typeface="+mn-lt"/>
              </a:rPr>
              <a:t> </a:t>
            </a:r>
            <a:r>
              <a:rPr lang="en-GB" sz="2400" i="1" dirty="0">
                <a:latin typeface="+mn-lt"/>
              </a:rPr>
              <a:t>=  F (</a:t>
            </a:r>
            <a:r>
              <a:rPr lang="en-GB" sz="2400" i="1" dirty="0" smtClean="0">
                <a:latin typeface="+mn-lt"/>
              </a:rPr>
              <a:t>p</a:t>
            </a:r>
            <a:r>
              <a:rPr lang="en-GB" sz="2400" i="1" baseline="-25000" dirty="0" smtClean="0">
                <a:latin typeface="+mn-lt"/>
              </a:rPr>
              <a:t>1k</a:t>
            </a:r>
            <a:r>
              <a:rPr lang="en-GB" sz="2400" i="1" dirty="0" smtClean="0">
                <a:latin typeface="+mn-lt"/>
              </a:rPr>
              <a:t> </a:t>
            </a:r>
            <a:r>
              <a:rPr lang="en-GB" sz="2400" i="1" dirty="0">
                <a:latin typeface="+mn-lt"/>
              </a:rPr>
              <a:t>,…, </a:t>
            </a:r>
            <a:r>
              <a:rPr lang="en-GB" sz="2400" i="1" dirty="0" err="1" smtClean="0">
                <a:latin typeface="+mn-lt"/>
              </a:rPr>
              <a:t>p</a:t>
            </a:r>
            <a:r>
              <a:rPr lang="en-GB" sz="2400" i="1" baseline="-25000" dirty="0" err="1" smtClean="0">
                <a:latin typeface="+mn-lt"/>
              </a:rPr>
              <a:t>ik</a:t>
            </a:r>
            <a:r>
              <a:rPr lang="en-GB" sz="2400" i="1" dirty="0" smtClean="0">
                <a:latin typeface="+mn-lt"/>
              </a:rPr>
              <a:t> </a:t>
            </a:r>
            <a:r>
              <a:rPr lang="en-GB" sz="2400" i="1" dirty="0">
                <a:latin typeface="+mn-lt"/>
              </a:rPr>
              <a:t>,…, </a:t>
            </a:r>
            <a:r>
              <a:rPr lang="en-GB" sz="2400" i="1" dirty="0" err="1" smtClean="0">
                <a:latin typeface="+mn-lt"/>
              </a:rPr>
              <a:t>p</a:t>
            </a:r>
            <a:r>
              <a:rPr lang="en-GB" sz="2400" i="1" baseline="-25000" dirty="0" err="1" smtClean="0">
                <a:latin typeface="+mn-lt"/>
              </a:rPr>
              <a:t>Nk</a:t>
            </a:r>
            <a:r>
              <a:rPr lang="en-GB" sz="2400" i="1" dirty="0" smtClean="0">
                <a:latin typeface="+mn-lt"/>
              </a:rPr>
              <a:t>) </a:t>
            </a:r>
            <a:r>
              <a:rPr lang="en-GB" sz="2400" i="1" dirty="0">
                <a:latin typeface="+mn-lt"/>
              </a:rPr>
              <a:t>/ G (</a:t>
            </a:r>
            <a:r>
              <a:rPr lang="en-GB" sz="2400" i="1" dirty="0" smtClean="0">
                <a:latin typeface="+mn-lt"/>
              </a:rPr>
              <a:t>p</a:t>
            </a:r>
            <a:r>
              <a:rPr lang="en-GB" sz="2400" i="1" baseline="-25000" dirty="0" smtClean="0">
                <a:latin typeface="+mn-lt"/>
              </a:rPr>
              <a:t>1j</a:t>
            </a:r>
            <a:r>
              <a:rPr lang="en-GB" sz="2400" i="1" dirty="0" smtClean="0">
                <a:latin typeface="+mn-lt"/>
              </a:rPr>
              <a:t> </a:t>
            </a:r>
            <a:r>
              <a:rPr lang="en-GB" sz="2400" i="1" dirty="0">
                <a:latin typeface="+mn-lt"/>
              </a:rPr>
              <a:t>, …, </a:t>
            </a:r>
            <a:r>
              <a:rPr lang="en-GB" sz="2400" i="1" dirty="0" err="1" smtClean="0">
                <a:latin typeface="+mn-lt"/>
              </a:rPr>
              <a:t>p</a:t>
            </a:r>
            <a:r>
              <a:rPr lang="en-GB" sz="2400" i="1" baseline="-25000" dirty="0" err="1" smtClean="0">
                <a:latin typeface="+mn-lt"/>
              </a:rPr>
              <a:t>ij</a:t>
            </a:r>
            <a:r>
              <a:rPr lang="en-GB" sz="2400" i="1" dirty="0" smtClean="0">
                <a:latin typeface="+mn-lt"/>
              </a:rPr>
              <a:t> </a:t>
            </a:r>
            <a:r>
              <a:rPr lang="en-GB" sz="2400" i="1" dirty="0">
                <a:latin typeface="+mn-lt"/>
              </a:rPr>
              <a:t>,…, </a:t>
            </a:r>
            <a:r>
              <a:rPr lang="en-GB" sz="2400" i="1" dirty="0" err="1" smtClean="0">
                <a:latin typeface="+mn-lt"/>
              </a:rPr>
              <a:t>p</a:t>
            </a:r>
            <a:r>
              <a:rPr lang="en-GB" sz="2400" i="1" baseline="-25000" dirty="0" err="1" smtClean="0">
                <a:latin typeface="+mn-lt"/>
              </a:rPr>
              <a:t>Nj</a:t>
            </a:r>
            <a:r>
              <a:rPr lang="en-GB" sz="2400" i="1" dirty="0" smtClean="0">
                <a:latin typeface="+mn-lt"/>
              </a:rPr>
              <a:t>)</a:t>
            </a:r>
            <a:r>
              <a:rPr lang="en-GB" sz="2400" dirty="0">
                <a:latin typeface="+mn-lt"/>
              </a:rPr>
              <a:t>					</a:t>
            </a:r>
            <a:endParaRPr lang="it-IT" sz="2400" dirty="0">
              <a:latin typeface="+mn-lt"/>
            </a:endParaRPr>
          </a:p>
          <a:p>
            <a:pPr marL="342900" indent="-342900">
              <a:buFont typeface="Arial" panose="020B0604020202020204" pitchFamily="34" charset="0"/>
              <a:buChar char="•"/>
            </a:pPr>
            <a:r>
              <a:rPr lang="en-GB" sz="2400" i="1" dirty="0" err="1" smtClean="0">
                <a:latin typeface="+mn-lt"/>
              </a:rPr>
              <a:t>P</a:t>
            </a:r>
            <a:r>
              <a:rPr lang="en-GB" sz="2400" i="1" baseline="-25000" dirty="0" err="1" smtClean="0">
                <a:latin typeface="+mn-lt"/>
              </a:rPr>
              <a:t>jk</a:t>
            </a:r>
            <a:r>
              <a:rPr lang="en-GB" sz="2400" i="1" baseline="-25000" dirty="0" smtClean="0">
                <a:latin typeface="+mn-lt"/>
              </a:rPr>
              <a:t> </a:t>
            </a:r>
            <a:r>
              <a:rPr lang="en-GB" sz="2400" i="1" dirty="0">
                <a:latin typeface="+mn-lt"/>
              </a:rPr>
              <a:t>= H </a:t>
            </a:r>
            <a:r>
              <a:rPr lang="en-GB" sz="2400" i="1" dirty="0" smtClean="0">
                <a:latin typeface="+mn-lt"/>
              </a:rPr>
              <a:t>(P</a:t>
            </a:r>
            <a:r>
              <a:rPr lang="en-GB" sz="2400" i="1" baseline="-25000" dirty="0" smtClean="0">
                <a:latin typeface="+mn-lt"/>
              </a:rPr>
              <a:t>1jk</a:t>
            </a:r>
            <a:r>
              <a:rPr lang="en-GB" sz="2400" i="1" dirty="0" smtClean="0">
                <a:latin typeface="+mn-lt"/>
              </a:rPr>
              <a:t> </a:t>
            </a:r>
            <a:r>
              <a:rPr lang="en-GB" sz="2400" i="1" dirty="0">
                <a:latin typeface="+mn-lt"/>
              </a:rPr>
              <a:t>,..., </a:t>
            </a:r>
            <a:r>
              <a:rPr lang="en-GB" sz="2400" i="1" dirty="0" err="1" smtClean="0">
                <a:latin typeface="+mn-lt"/>
              </a:rPr>
              <a:t>P</a:t>
            </a:r>
            <a:r>
              <a:rPr lang="en-GB" sz="2400" i="1" baseline="-25000" dirty="0" err="1" smtClean="0">
                <a:latin typeface="+mn-lt"/>
              </a:rPr>
              <a:t>ijk</a:t>
            </a:r>
            <a:r>
              <a:rPr lang="en-GB" sz="2400" i="1" dirty="0" smtClean="0">
                <a:latin typeface="+mn-lt"/>
              </a:rPr>
              <a:t> </a:t>
            </a:r>
            <a:r>
              <a:rPr lang="en-GB" sz="2400" i="1" dirty="0">
                <a:latin typeface="+mn-lt"/>
              </a:rPr>
              <a:t>,..., </a:t>
            </a:r>
            <a:r>
              <a:rPr lang="en-GB" sz="2400" i="1" dirty="0" err="1" smtClean="0">
                <a:latin typeface="+mn-lt"/>
              </a:rPr>
              <a:t>P</a:t>
            </a:r>
            <a:r>
              <a:rPr lang="en-GB" sz="2400" i="1" baseline="-25000" dirty="0" err="1" smtClean="0">
                <a:latin typeface="+mn-lt"/>
              </a:rPr>
              <a:t>Njk</a:t>
            </a:r>
            <a:r>
              <a:rPr lang="en-GB" sz="2400" i="1" dirty="0" smtClean="0">
                <a:latin typeface="+mn-lt"/>
              </a:rPr>
              <a:t>)</a:t>
            </a:r>
            <a:r>
              <a:rPr lang="en-GB" sz="2400" dirty="0"/>
              <a:t>	</a:t>
            </a:r>
            <a:endParaRPr lang="en-GB" sz="2400" dirty="0" smtClean="0">
              <a:latin typeface="+mn-lt"/>
            </a:endParaRPr>
          </a:p>
          <a:p>
            <a:pPr fontAlgn="auto">
              <a:spcBef>
                <a:spcPts val="1200"/>
              </a:spcBef>
              <a:spcAft>
                <a:spcPts val="0"/>
              </a:spcAft>
              <a:defRPr/>
            </a:pPr>
            <a:endParaRPr lang="en-GB" sz="1200" dirty="0" smtClean="0"/>
          </a:p>
          <a:p>
            <a:pPr marL="342900" indent="-342900" fontAlgn="auto">
              <a:spcBef>
                <a:spcPts val="1200"/>
              </a:spcBef>
              <a:spcAft>
                <a:spcPts val="0"/>
              </a:spcAft>
              <a:buFont typeface="Arial" panose="020B0604020202020204" pitchFamily="34" charset="0"/>
              <a:buChar char="•"/>
              <a:defRPr/>
            </a:pPr>
            <a:r>
              <a:rPr lang="en-GB" sz="2400" dirty="0" smtClean="0">
                <a:latin typeface="+mn-lt"/>
              </a:rPr>
              <a:t>The </a:t>
            </a:r>
            <a:r>
              <a:rPr lang="en-GB" sz="2400" dirty="0">
                <a:latin typeface="+mn-lt"/>
              </a:rPr>
              <a:t>problem </a:t>
            </a:r>
            <a:r>
              <a:rPr lang="en-GB" sz="2400" dirty="0" smtClean="0">
                <a:latin typeface="+mn-lt"/>
              </a:rPr>
              <a:t>of computing the spatial price binary index </a:t>
            </a:r>
            <a:r>
              <a:rPr lang="en-GB" sz="2400" i="1" dirty="0" err="1">
                <a:latin typeface="+mn-lt"/>
              </a:rPr>
              <a:t>P</a:t>
            </a:r>
            <a:r>
              <a:rPr lang="en-GB" sz="2400" i="1" baseline="-25000" dirty="0" err="1">
                <a:latin typeface="+mn-lt"/>
              </a:rPr>
              <a:t>jk</a:t>
            </a:r>
            <a:r>
              <a:rPr lang="en-GB" sz="2400" dirty="0" smtClean="0">
                <a:latin typeface="+mn-lt"/>
              </a:rPr>
              <a:t> comparing the two areas, is </a:t>
            </a:r>
            <a:r>
              <a:rPr lang="en-GB" sz="2400" dirty="0">
                <a:latin typeface="+mn-lt"/>
              </a:rPr>
              <a:t>then solved by the </a:t>
            </a:r>
            <a:r>
              <a:rPr lang="en-GB" sz="2400" b="1" dirty="0">
                <a:solidFill>
                  <a:srgbClr val="FF0000"/>
                </a:solidFill>
                <a:latin typeface="+mn-lt"/>
              </a:rPr>
              <a:t>choice of the </a:t>
            </a:r>
            <a:r>
              <a:rPr lang="en-GB" sz="2400" b="1" dirty="0" smtClean="0">
                <a:solidFill>
                  <a:srgbClr val="FF0000"/>
                </a:solidFill>
                <a:latin typeface="+mn-lt"/>
              </a:rPr>
              <a:t>aggregation functions</a:t>
            </a:r>
            <a:r>
              <a:rPr lang="en-GB" sz="2400" dirty="0" smtClean="0">
                <a:latin typeface="+mn-lt"/>
              </a:rPr>
              <a:t> </a:t>
            </a:r>
            <a:r>
              <a:rPr lang="en-GB" sz="2400" i="1" dirty="0">
                <a:latin typeface="+mn-lt"/>
              </a:rPr>
              <a:t>F</a:t>
            </a:r>
            <a:r>
              <a:rPr lang="en-GB" sz="2400" dirty="0">
                <a:latin typeface="+mn-lt"/>
              </a:rPr>
              <a:t> and </a:t>
            </a:r>
            <a:r>
              <a:rPr lang="en-GB" sz="2400" i="1" dirty="0">
                <a:latin typeface="+mn-lt"/>
              </a:rPr>
              <a:t>G</a:t>
            </a:r>
            <a:r>
              <a:rPr lang="en-GB" sz="2400" dirty="0">
                <a:latin typeface="+mn-lt"/>
              </a:rPr>
              <a:t> or </a:t>
            </a:r>
            <a:r>
              <a:rPr lang="en-GB" sz="2400" i="1" dirty="0">
                <a:latin typeface="+mn-lt"/>
              </a:rPr>
              <a:t>H</a:t>
            </a:r>
            <a:r>
              <a:rPr lang="en-GB" sz="2400" dirty="0">
                <a:latin typeface="+mn-lt"/>
              </a:rPr>
              <a:t> and by the derived </a:t>
            </a:r>
            <a:r>
              <a:rPr lang="en-GB" sz="2400" dirty="0" smtClean="0">
                <a:latin typeface="+mn-lt"/>
              </a:rPr>
              <a:t>synthetic index expressions (formulae). </a:t>
            </a:r>
          </a:p>
          <a:p>
            <a:pPr fontAlgn="auto">
              <a:spcBef>
                <a:spcPts val="1200"/>
              </a:spcBef>
              <a:spcAft>
                <a:spcPts val="0"/>
              </a:spcAft>
              <a:defRPr/>
            </a:pPr>
            <a:endParaRPr lang="en-GB" sz="1000" dirty="0" smtClean="0">
              <a:latin typeface="+mn-lt"/>
            </a:endParaRPr>
          </a:p>
          <a:p>
            <a:pPr marL="342900" indent="-342900" fontAlgn="auto">
              <a:spcBef>
                <a:spcPts val="1200"/>
              </a:spcBef>
              <a:spcAft>
                <a:spcPts val="0"/>
              </a:spcAft>
              <a:buFont typeface="Arial" panose="020B0604020202020204" pitchFamily="34" charset="0"/>
              <a:buChar char="•"/>
              <a:defRPr/>
            </a:pPr>
            <a:r>
              <a:rPr lang="en-GB" sz="2400" dirty="0" smtClean="0">
                <a:latin typeface="+mn-lt"/>
              </a:rPr>
              <a:t>Such </a:t>
            </a:r>
            <a:r>
              <a:rPr lang="en-GB" sz="2400" dirty="0">
                <a:latin typeface="+mn-lt"/>
              </a:rPr>
              <a:t>a choice </a:t>
            </a:r>
            <a:r>
              <a:rPr lang="en-GB" sz="2400" dirty="0" smtClean="0">
                <a:latin typeface="+mn-lt"/>
              </a:rPr>
              <a:t>is </a:t>
            </a:r>
            <a:r>
              <a:rPr lang="en-GB" sz="2400" dirty="0">
                <a:latin typeface="+mn-lt"/>
              </a:rPr>
              <a:t>conditioned by the</a:t>
            </a:r>
            <a:r>
              <a:rPr lang="en-GB" sz="2400" dirty="0">
                <a:solidFill>
                  <a:srgbClr val="FF0000"/>
                </a:solidFill>
                <a:latin typeface="+mn-lt"/>
              </a:rPr>
              <a:t> </a:t>
            </a:r>
            <a:r>
              <a:rPr lang="en-GB" sz="2400" dirty="0" smtClean="0">
                <a:solidFill>
                  <a:srgbClr val="FF0000"/>
                </a:solidFill>
                <a:latin typeface="+mn-lt"/>
              </a:rPr>
              <a:t>characteristics </a:t>
            </a:r>
            <a:r>
              <a:rPr lang="en-GB" sz="2400" dirty="0">
                <a:solidFill>
                  <a:srgbClr val="FF0000"/>
                </a:solidFill>
                <a:latin typeface="+mn-lt"/>
              </a:rPr>
              <a:t>of the price vectors</a:t>
            </a:r>
            <a:r>
              <a:rPr lang="en-GB" sz="2400" dirty="0">
                <a:latin typeface="+mn-lt"/>
              </a:rPr>
              <a:t> and by the </a:t>
            </a:r>
            <a:r>
              <a:rPr lang="en-GB" sz="2400" dirty="0" smtClean="0">
                <a:solidFill>
                  <a:srgbClr val="FF0000"/>
                </a:solidFill>
                <a:latin typeface="+mn-lt"/>
              </a:rPr>
              <a:t>purposes</a:t>
            </a:r>
            <a:r>
              <a:rPr lang="en-GB" sz="2400" dirty="0" smtClean="0">
                <a:latin typeface="+mn-lt"/>
              </a:rPr>
              <a:t> </a:t>
            </a:r>
            <a:r>
              <a:rPr lang="en-GB" sz="2400" dirty="0">
                <a:latin typeface="+mn-lt"/>
              </a:rPr>
              <a:t>we have in mind in constructing the synthetic index, since we must be able to give it a </a:t>
            </a:r>
            <a:r>
              <a:rPr lang="en-GB" sz="2400" b="1" dirty="0">
                <a:solidFill>
                  <a:srgbClr val="FF0000"/>
                </a:solidFill>
                <a:latin typeface="+mn-lt"/>
              </a:rPr>
              <a:t>precise economic </a:t>
            </a:r>
            <a:r>
              <a:rPr lang="en-GB" sz="2400" b="1" dirty="0" smtClean="0">
                <a:solidFill>
                  <a:srgbClr val="FF0000"/>
                </a:solidFill>
                <a:latin typeface="+mn-lt"/>
              </a:rPr>
              <a:t>meaning</a:t>
            </a:r>
          </a:p>
        </p:txBody>
      </p:sp>
      <p:sp>
        <p:nvSpPr>
          <p:cNvPr id="2" name="Segnaposto numero diapositiva 1"/>
          <p:cNvSpPr>
            <a:spLocks noGrp="1"/>
          </p:cNvSpPr>
          <p:nvPr>
            <p:ph type="sldNum" sz="quarter" idx="12"/>
          </p:nvPr>
        </p:nvSpPr>
        <p:spPr/>
        <p:txBody>
          <a:bodyPr/>
          <a:lstStyle/>
          <a:p>
            <a:pPr>
              <a:defRPr/>
            </a:pPr>
            <a:fld id="{8464CCA4-9681-42B7-BE95-D245E7B4B0E0}" type="slidenum">
              <a:rPr lang="en-US" smtClean="0"/>
              <a:pPr>
                <a:defRPr/>
              </a:pPr>
              <a:t>11</a:t>
            </a:fld>
            <a:endParaRPr lang="en-US" dirty="0"/>
          </a:p>
        </p:txBody>
      </p:sp>
      <p:sp>
        <p:nvSpPr>
          <p:cNvPr id="5" name="CasellaDiTesto 4"/>
          <p:cNvSpPr txBox="1"/>
          <p:nvPr/>
        </p:nvSpPr>
        <p:spPr>
          <a:xfrm>
            <a:off x="0" y="0"/>
            <a:ext cx="9144000" cy="830997"/>
          </a:xfrm>
          <a:prstGeom prst="rect">
            <a:avLst/>
          </a:prstGeom>
          <a:solidFill>
            <a:srgbClr val="FFC000"/>
          </a:solidFill>
        </p:spPr>
        <p:txBody>
          <a:bodyPr wrap="square" rtlCol="0">
            <a:spAutoFit/>
          </a:bodyPr>
          <a:lstStyle/>
          <a:p>
            <a:r>
              <a:rPr lang="en-US" altLang="it-IT" sz="2400" dirty="0" smtClean="0">
                <a:solidFill>
                  <a:srgbClr val="0070C0"/>
                </a:solidFill>
                <a:latin typeface="+mn-lt"/>
              </a:rPr>
              <a:t>Methodological </a:t>
            </a:r>
            <a:r>
              <a:rPr lang="en-US" altLang="it-IT" sz="2400" dirty="0">
                <a:solidFill>
                  <a:srgbClr val="0070C0"/>
                </a:solidFill>
                <a:latin typeface="+mn-lt"/>
              </a:rPr>
              <a:t>general framework to compute Spatial Price </a:t>
            </a:r>
            <a:r>
              <a:rPr lang="en-US" altLang="it-IT" sz="2400" dirty="0" smtClean="0">
                <a:solidFill>
                  <a:srgbClr val="0070C0"/>
                </a:solidFill>
                <a:latin typeface="+mn-lt"/>
              </a:rPr>
              <a:t>Indexes across areas- synthetic binary price indexes-  </a:t>
            </a:r>
            <a:endParaRPr lang="it-IT" sz="2400" dirty="0">
              <a:solidFill>
                <a:srgbClr val="0070C0"/>
              </a:solidFill>
              <a:latin typeface="+mn-lt"/>
            </a:endParaRPr>
          </a:p>
        </p:txBody>
      </p:sp>
      <p:sp>
        <p:nvSpPr>
          <p:cNvPr id="3" name="Freccia a sinistra 2"/>
          <p:cNvSpPr/>
          <p:nvPr/>
        </p:nvSpPr>
        <p:spPr>
          <a:xfrm>
            <a:off x="7884368" y="5589240"/>
            <a:ext cx="936104" cy="216024"/>
          </a:xfrm>
          <a:prstGeom prst="lef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8785842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395536" y="984071"/>
            <a:ext cx="8496944" cy="5693866"/>
          </a:xfrm>
          <a:prstGeom prst="rect">
            <a:avLst/>
          </a:prstGeom>
          <a:noFill/>
          <a:ln>
            <a:noFill/>
          </a:ln>
          <a:effectLst/>
          <a:extLst/>
        </p:spPr>
        <p:txBody>
          <a:bodyPr wrap="square">
            <a:spAutoFit/>
          </a:bodyPr>
          <a:lstStyle/>
          <a:p>
            <a:pPr marL="342900" indent="-342900" fontAlgn="auto">
              <a:spcBef>
                <a:spcPts val="1200"/>
              </a:spcBef>
              <a:spcAft>
                <a:spcPts val="0"/>
              </a:spcAft>
              <a:buFont typeface="Arial" panose="020B0604020202020204" pitchFamily="34" charset="0"/>
              <a:buChar char="•"/>
              <a:defRPr/>
            </a:pPr>
            <a:r>
              <a:rPr lang="en-GB" sz="2400" dirty="0">
                <a:latin typeface="+mn-lt"/>
              </a:rPr>
              <a:t>Obviously we can do the </a:t>
            </a:r>
            <a:r>
              <a:rPr lang="en-GB" sz="2400" dirty="0">
                <a:solidFill>
                  <a:srgbClr val="FF0000"/>
                </a:solidFill>
                <a:latin typeface="+mn-lt"/>
              </a:rPr>
              <a:t>comparisons between all pair of areas </a:t>
            </a:r>
            <a:r>
              <a:rPr lang="en-GB" sz="2400" dirty="0">
                <a:latin typeface="+mn-lt"/>
              </a:rPr>
              <a:t>and obtain the following </a:t>
            </a:r>
            <a:r>
              <a:rPr lang="en-GB" sz="2400" dirty="0" smtClean="0">
                <a:solidFill>
                  <a:srgbClr val="FF0000"/>
                </a:solidFill>
                <a:latin typeface="+mn-lt"/>
              </a:rPr>
              <a:t>binary price </a:t>
            </a:r>
            <a:r>
              <a:rPr lang="en-GB" sz="2400" dirty="0">
                <a:solidFill>
                  <a:srgbClr val="FF0000"/>
                </a:solidFill>
                <a:latin typeface="+mn-lt"/>
              </a:rPr>
              <a:t>index matrix </a:t>
            </a:r>
            <a:endParaRPr lang="it-IT" sz="2400" dirty="0">
              <a:solidFill>
                <a:srgbClr val="FF0000"/>
              </a:solidFill>
              <a:latin typeface="+mn-lt"/>
            </a:endParaRPr>
          </a:p>
          <a:p>
            <a:pPr fontAlgn="auto">
              <a:spcBef>
                <a:spcPts val="1200"/>
              </a:spcBef>
              <a:spcAft>
                <a:spcPts val="0"/>
              </a:spcAft>
              <a:defRPr/>
            </a:pPr>
            <a:endParaRPr lang="en-GB" sz="2400" dirty="0" smtClean="0">
              <a:latin typeface="+mn-lt"/>
            </a:endParaRPr>
          </a:p>
          <a:p>
            <a:pPr fontAlgn="auto">
              <a:spcBef>
                <a:spcPts val="1200"/>
              </a:spcBef>
              <a:spcAft>
                <a:spcPts val="0"/>
              </a:spcAft>
              <a:defRPr/>
            </a:pPr>
            <a:endParaRPr lang="en-GB" sz="1000" dirty="0" smtClean="0"/>
          </a:p>
          <a:p>
            <a:pPr fontAlgn="auto">
              <a:spcBef>
                <a:spcPts val="1200"/>
              </a:spcBef>
              <a:spcAft>
                <a:spcPts val="0"/>
              </a:spcAft>
              <a:defRPr/>
            </a:pPr>
            <a:endParaRPr lang="en-GB" sz="1000" dirty="0"/>
          </a:p>
          <a:p>
            <a:pPr algn="ctr" fontAlgn="auto">
              <a:spcBef>
                <a:spcPts val="1200"/>
              </a:spcBef>
              <a:spcAft>
                <a:spcPts val="0"/>
              </a:spcAft>
              <a:defRPr/>
            </a:pPr>
            <a:endParaRPr lang="en-GB" sz="1000" dirty="0" smtClean="0"/>
          </a:p>
          <a:p>
            <a:pPr marL="342900" indent="-342900" fontAlgn="auto">
              <a:spcBef>
                <a:spcPts val="1200"/>
              </a:spcBef>
              <a:spcAft>
                <a:spcPts val="0"/>
              </a:spcAft>
              <a:buFont typeface="Arial" panose="020B0604020202020204" pitchFamily="34" charset="0"/>
              <a:buChar char="•"/>
              <a:defRPr/>
            </a:pPr>
            <a:endParaRPr lang="en-GB" sz="2400" dirty="0" smtClean="0"/>
          </a:p>
          <a:p>
            <a:pPr fontAlgn="auto">
              <a:spcBef>
                <a:spcPts val="1200"/>
              </a:spcBef>
              <a:spcAft>
                <a:spcPts val="0"/>
              </a:spcAft>
              <a:defRPr/>
            </a:pPr>
            <a:r>
              <a:rPr lang="en-GB" sz="2400" dirty="0">
                <a:latin typeface="+mj-lt"/>
              </a:rPr>
              <a:t>w</a:t>
            </a:r>
            <a:r>
              <a:rPr lang="en-GB" sz="2400" dirty="0" smtClean="0">
                <a:latin typeface="+mj-lt"/>
              </a:rPr>
              <a:t>here the </a:t>
            </a:r>
            <a:r>
              <a:rPr lang="en-GB" sz="2400" dirty="0" smtClean="0">
                <a:solidFill>
                  <a:srgbClr val="FF0000"/>
                </a:solidFill>
                <a:latin typeface="+mj-lt"/>
              </a:rPr>
              <a:t>binary comparisons have a </a:t>
            </a:r>
            <a:r>
              <a:rPr lang="en-GB" sz="2400" b="1" dirty="0" smtClean="0">
                <a:solidFill>
                  <a:srgbClr val="FF0000"/>
                </a:solidFill>
                <a:latin typeface="+mj-lt"/>
              </a:rPr>
              <a:t>clear meaning </a:t>
            </a:r>
            <a:r>
              <a:rPr lang="en-GB" sz="2400" dirty="0" smtClean="0">
                <a:latin typeface="+mj-lt"/>
              </a:rPr>
              <a:t>with the reference to the index formula chosen</a:t>
            </a:r>
            <a:r>
              <a:rPr lang="en-GB" sz="2400" dirty="0" smtClean="0"/>
              <a:t> </a:t>
            </a:r>
            <a:r>
              <a:rPr lang="en-GB" sz="2400" dirty="0" smtClean="0">
                <a:latin typeface="+mn-lt"/>
              </a:rPr>
              <a:t>and the </a:t>
            </a:r>
            <a:r>
              <a:rPr lang="en-GB" sz="2400" dirty="0" smtClean="0">
                <a:solidFill>
                  <a:srgbClr val="FF0000"/>
                </a:solidFill>
                <a:latin typeface="+mn-lt"/>
              </a:rPr>
              <a:t>properties</a:t>
            </a:r>
            <a:r>
              <a:rPr lang="en-GB" sz="2400" dirty="0" smtClean="0">
                <a:latin typeface="+mn-lt"/>
              </a:rPr>
              <a:t> that the </a:t>
            </a:r>
            <a:r>
              <a:rPr lang="en-GB" sz="2400" dirty="0" smtClean="0">
                <a:solidFill>
                  <a:srgbClr val="FF0000"/>
                </a:solidFill>
                <a:latin typeface="+mn-lt"/>
              </a:rPr>
              <a:t>index satisfy</a:t>
            </a:r>
            <a:r>
              <a:rPr lang="en-GB" sz="2400" dirty="0" smtClean="0">
                <a:latin typeface="+mn-lt"/>
              </a:rPr>
              <a:t>.</a:t>
            </a:r>
            <a:endParaRPr lang="en-GB" sz="1000" dirty="0" smtClean="0">
              <a:latin typeface="+mn-lt"/>
            </a:endParaRPr>
          </a:p>
          <a:p>
            <a:pPr marL="342900" indent="-342900" fontAlgn="auto">
              <a:spcBef>
                <a:spcPts val="1200"/>
              </a:spcBef>
              <a:spcAft>
                <a:spcPts val="0"/>
              </a:spcAft>
              <a:buFont typeface="Arial" panose="020B0604020202020204" pitchFamily="34" charset="0"/>
              <a:buChar char="•"/>
              <a:defRPr/>
            </a:pPr>
            <a:r>
              <a:rPr lang="en-GB" sz="2400" dirty="0" smtClean="0">
                <a:latin typeface="+mn-lt"/>
              </a:rPr>
              <a:t>However, </a:t>
            </a:r>
            <a:r>
              <a:rPr lang="en-GB" sz="2400" dirty="0" smtClean="0">
                <a:solidFill>
                  <a:srgbClr val="FF0000"/>
                </a:solidFill>
                <a:latin typeface="+mn-lt"/>
              </a:rPr>
              <a:t>comparisons among all areas </a:t>
            </a:r>
            <a:r>
              <a:rPr lang="en-GB" sz="2400" dirty="0" smtClean="0">
                <a:latin typeface="+mn-lt"/>
              </a:rPr>
              <a:t>are usually considered </a:t>
            </a:r>
            <a:r>
              <a:rPr lang="en-GB" sz="2400" dirty="0" smtClean="0">
                <a:solidFill>
                  <a:srgbClr val="FF0000"/>
                </a:solidFill>
                <a:latin typeface="+mn-lt"/>
              </a:rPr>
              <a:t>important</a:t>
            </a:r>
            <a:r>
              <a:rPr lang="en-GB" sz="2400" dirty="0" smtClean="0">
                <a:latin typeface="+mn-lt"/>
              </a:rPr>
              <a:t> in order to do </a:t>
            </a:r>
            <a:r>
              <a:rPr lang="en-GB" sz="2400" b="1" dirty="0" smtClean="0">
                <a:solidFill>
                  <a:srgbClr val="C00000"/>
                </a:solidFill>
                <a:latin typeface="+mn-lt"/>
              </a:rPr>
              <a:t>multilateral comparisons</a:t>
            </a:r>
            <a:r>
              <a:rPr lang="en-GB" sz="2400" dirty="0" smtClean="0">
                <a:latin typeface="+mn-lt"/>
              </a:rPr>
              <a:t>. At this end the multilateral </a:t>
            </a:r>
            <a:r>
              <a:rPr lang="en-GB" sz="2400" i="1" dirty="0" err="1" smtClean="0">
                <a:latin typeface="+mn-lt"/>
              </a:rPr>
              <a:t>P</a:t>
            </a:r>
            <a:r>
              <a:rPr lang="en-GB" sz="2400" i="1" baseline="-25000" dirty="0" err="1" smtClean="0">
                <a:latin typeface="+mn-lt"/>
              </a:rPr>
              <a:t>jk</a:t>
            </a:r>
            <a:r>
              <a:rPr lang="en-GB" sz="2400" dirty="0" smtClean="0">
                <a:latin typeface="+mn-lt"/>
              </a:rPr>
              <a:t>  are required to </a:t>
            </a:r>
            <a:r>
              <a:rPr lang="en-GB" sz="2400" b="1" dirty="0" smtClean="0">
                <a:solidFill>
                  <a:srgbClr val="C00000"/>
                </a:solidFill>
                <a:latin typeface="+mn-lt"/>
              </a:rPr>
              <a:t>satisfy</a:t>
            </a:r>
            <a:r>
              <a:rPr lang="en-GB" sz="2400" dirty="0" smtClean="0">
                <a:latin typeface="+mn-lt"/>
              </a:rPr>
              <a:t> other two basic properties: </a:t>
            </a:r>
            <a:r>
              <a:rPr lang="en-GB" sz="2400" b="1" i="1" dirty="0" smtClean="0">
                <a:latin typeface="+mn-lt"/>
              </a:rPr>
              <a:t>transitivity</a:t>
            </a:r>
            <a:r>
              <a:rPr lang="en-GB" sz="2400" dirty="0" smtClean="0">
                <a:latin typeface="+mn-lt"/>
              </a:rPr>
              <a:t> and </a:t>
            </a:r>
            <a:r>
              <a:rPr lang="en-GB" sz="2400" b="1" i="1" dirty="0" smtClean="0">
                <a:latin typeface="+mn-lt"/>
              </a:rPr>
              <a:t>base invariance</a:t>
            </a:r>
            <a:r>
              <a:rPr lang="en-GB" sz="2400" dirty="0" smtClean="0">
                <a:latin typeface="+mn-lt"/>
              </a:rPr>
              <a:t>.</a:t>
            </a:r>
          </a:p>
        </p:txBody>
      </p:sp>
      <p:sp>
        <p:nvSpPr>
          <p:cNvPr id="2" name="Segnaposto numero diapositiva 1"/>
          <p:cNvSpPr>
            <a:spLocks noGrp="1"/>
          </p:cNvSpPr>
          <p:nvPr>
            <p:ph type="sldNum" sz="quarter" idx="12"/>
          </p:nvPr>
        </p:nvSpPr>
        <p:spPr/>
        <p:txBody>
          <a:bodyPr/>
          <a:lstStyle/>
          <a:p>
            <a:pPr>
              <a:defRPr/>
            </a:pPr>
            <a:r>
              <a:rPr lang="en-US" dirty="0" smtClean="0"/>
              <a:t> </a:t>
            </a:r>
            <a:fld id="{8464CCA4-9681-42B7-BE95-D245E7B4B0E0}" type="slidenum">
              <a:rPr lang="en-US" smtClean="0"/>
              <a:pPr>
                <a:defRPr/>
              </a:pPr>
              <a:t>12</a:t>
            </a:fld>
            <a:endParaRPr lang="en-US" dirty="0"/>
          </a:p>
        </p:txBody>
      </p:sp>
      <p:sp>
        <p:nvSpPr>
          <p:cNvPr id="5" name="CasellaDiTesto 4"/>
          <p:cNvSpPr txBox="1"/>
          <p:nvPr/>
        </p:nvSpPr>
        <p:spPr>
          <a:xfrm>
            <a:off x="0" y="0"/>
            <a:ext cx="9144000" cy="892552"/>
          </a:xfrm>
          <a:prstGeom prst="rect">
            <a:avLst/>
          </a:prstGeom>
          <a:solidFill>
            <a:srgbClr val="FFC000"/>
          </a:solidFill>
        </p:spPr>
        <p:txBody>
          <a:bodyPr wrap="square" rtlCol="0">
            <a:spAutoFit/>
          </a:bodyPr>
          <a:lstStyle/>
          <a:p>
            <a:r>
              <a:rPr lang="en-US" altLang="it-IT" sz="2400" dirty="0" smtClean="0">
                <a:solidFill>
                  <a:srgbClr val="0070C0"/>
                </a:solidFill>
                <a:latin typeface="+mn-lt"/>
              </a:rPr>
              <a:t>Methodological </a:t>
            </a:r>
            <a:r>
              <a:rPr lang="en-US" altLang="it-IT" sz="2400" dirty="0">
                <a:solidFill>
                  <a:srgbClr val="0070C0"/>
                </a:solidFill>
                <a:latin typeface="+mn-lt"/>
              </a:rPr>
              <a:t>general framework to compute Spatial Price </a:t>
            </a:r>
            <a:r>
              <a:rPr lang="en-US" altLang="it-IT" sz="2400" dirty="0" smtClean="0">
                <a:solidFill>
                  <a:srgbClr val="0070C0"/>
                </a:solidFill>
                <a:latin typeface="+mn-lt"/>
              </a:rPr>
              <a:t>Indexes across areas</a:t>
            </a:r>
            <a:r>
              <a:rPr lang="en-US" altLang="it-IT" sz="2800" dirty="0" smtClean="0">
                <a:solidFill>
                  <a:srgbClr val="0070C0"/>
                </a:solidFill>
                <a:latin typeface="+mn-lt"/>
              </a:rPr>
              <a:t> –</a:t>
            </a:r>
            <a:r>
              <a:rPr lang="en-US" altLang="it-IT" sz="2400" dirty="0" smtClean="0">
                <a:solidFill>
                  <a:srgbClr val="0070C0"/>
                </a:solidFill>
                <a:latin typeface="+mn-lt"/>
              </a:rPr>
              <a:t>properties for multilateral comparisons </a:t>
            </a:r>
            <a:endParaRPr lang="it-IT" sz="2400" dirty="0">
              <a:solidFill>
                <a:srgbClr val="0070C0"/>
              </a:solidFill>
              <a:latin typeface="+mn-lt"/>
            </a:endParaRPr>
          </a:p>
        </p:txBody>
      </p:sp>
      <p:pic>
        <p:nvPicPr>
          <p:cNvPr id="10" name="Immagine 9"/>
          <p:cNvPicPr>
            <a:picLocks noChangeAspect="1"/>
          </p:cNvPicPr>
          <p:nvPr/>
        </p:nvPicPr>
        <p:blipFill>
          <a:blip r:embed="rId3"/>
          <a:stretch>
            <a:fillRect/>
          </a:stretch>
        </p:blipFill>
        <p:spPr>
          <a:xfrm>
            <a:off x="2339752" y="2132856"/>
            <a:ext cx="3455157" cy="1689516"/>
          </a:xfrm>
          <a:prstGeom prst="rect">
            <a:avLst/>
          </a:prstGeom>
        </p:spPr>
      </p:pic>
      <p:cxnSp>
        <p:nvCxnSpPr>
          <p:cNvPr id="4" name="Connettore 2 3"/>
          <p:cNvCxnSpPr/>
          <p:nvPr/>
        </p:nvCxnSpPr>
        <p:spPr>
          <a:xfrm flipH="1">
            <a:off x="5220072" y="4941168"/>
            <a:ext cx="1512168" cy="648072"/>
          </a:xfrm>
          <a:prstGeom prst="straightConnector1">
            <a:avLst/>
          </a:prstGeom>
          <a:ln>
            <a:solidFill>
              <a:srgbClr val="C00000"/>
            </a:solidFill>
            <a:tailEnd type="triangle"/>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52807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323528" y="1052736"/>
            <a:ext cx="8496944" cy="5724644"/>
          </a:xfrm>
          <a:prstGeom prst="rect">
            <a:avLst/>
          </a:prstGeom>
          <a:noFill/>
          <a:ln>
            <a:noFill/>
          </a:ln>
          <a:effectLst/>
          <a:extLst/>
        </p:spPr>
        <p:txBody>
          <a:bodyPr wrap="square">
            <a:spAutoFit/>
          </a:bodyPr>
          <a:lstStyle/>
          <a:p>
            <a:pPr marL="285750" indent="-285750" fontAlgn="auto">
              <a:spcBef>
                <a:spcPts val="1200"/>
              </a:spcBef>
              <a:spcAft>
                <a:spcPts val="0"/>
              </a:spcAft>
              <a:buFont typeface="Arial" panose="020B0604020202020204" pitchFamily="34" charset="0"/>
              <a:buChar char="•"/>
              <a:defRPr/>
            </a:pPr>
            <a:r>
              <a:rPr lang="en-US" altLang="it-IT" sz="2400" b="1" i="1" dirty="0" smtClean="0">
                <a:latin typeface="+mn-lt"/>
                <a:cs typeface="+mn-cs"/>
              </a:rPr>
              <a:t>Transitivity</a:t>
            </a:r>
            <a:r>
              <a:rPr lang="en-US" altLang="it-IT" sz="2400" dirty="0" smtClean="0">
                <a:latin typeface="+mn-lt"/>
                <a:cs typeface="+mn-cs"/>
              </a:rPr>
              <a:t> stipulates that a </a:t>
            </a:r>
            <a:r>
              <a:rPr lang="en-US" altLang="it-IT" sz="2400" dirty="0" smtClean="0">
                <a:solidFill>
                  <a:srgbClr val="FF0000"/>
                </a:solidFill>
                <a:latin typeface="+mn-lt"/>
                <a:cs typeface="+mn-cs"/>
              </a:rPr>
              <a:t>direct comparisons </a:t>
            </a:r>
            <a:r>
              <a:rPr lang="en-US" altLang="it-IT" sz="2400" dirty="0" smtClean="0">
                <a:latin typeface="+mn-lt"/>
                <a:cs typeface="+mn-cs"/>
              </a:rPr>
              <a:t>between any two areas </a:t>
            </a:r>
            <a:r>
              <a:rPr lang="en-US" altLang="it-IT" sz="2400" dirty="0" smtClean="0">
                <a:solidFill>
                  <a:srgbClr val="FF0000"/>
                </a:solidFill>
                <a:latin typeface="+mn-lt"/>
                <a:cs typeface="+mn-cs"/>
              </a:rPr>
              <a:t>must equal </a:t>
            </a:r>
            <a:r>
              <a:rPr lang="en-US" altLang="it-IT" sz="2400" dirty="0" smtClean="0">
                <a:latin typeface="+mn-lt"/>
                <a:cs typeface="+mn-cs"/>
              </a:rPr>
              <a:t>any </a:t>
            </a:r>
            <a:r>
              <a:rPr lang="en-US" altLang="it-IT" sz="2400" dirty="0" smtClean="0">
                <a:solidFill>
                  <a:srgbClr val="FF0000"/>
                </a:solidFill>
                <a:latin typeface="+mn-lt"/>
                <a:cs typeface="+mn-cs"/>
              </a:rPr>
              <a:t>indirect comparison </a:t>
            </a:r>
            <a:r>
              <a:rPr lang="en-US" altLang="it-IT" sz="2400" dirty="0" smtClean="0">
                <a:latin typeface="+mn-lt"/>
                <a:cs typeface="+mn-cs"/>
              </a:rPr>
              <a:t>between the two areas obtained through a third areas. Transitivity for three areas j, k, l requires that the method used in computing </a:t>
            </a:r>
            <a:r>
              <a:rPr lang="en-US" altLang="it-IT" sz="2400" dirty="0" err="1" smtClean="0">
                <a:latin typeface="+mn-lt"/>
                <a:cs typeface="+mn-cs"/>
              </a:rPr>
              <a:t>P</a:t>
            </a:r>
            <a:r>
              <a:rPr lang="en-US" altLang="it-IT" sz="2400" baseline="-25000" dirty="0" err="1" smtClean="0">
                <a:latin typeface="+mn-lt"/>
                <a:cs typeface="+mn-cs"/>
              </a:rPr>
              <a:t>jk</a:t>
            </a:r>
            <a:r>
              <a:rPr lang="en-US" altLang="it-IT" sz="2400" dirty="0" smtClean="0">
                <a:latin typeface="+mn-lt"/>
                <a:cs typeface="+mn-cs"/>
              </a:rPr>
              <a:t> should be such as that</a:t>
            </a:r>
          </a:p>
          <a:p>
            <a:pPr fontAlgn="auto">
              <a:spcBef>
                <a:spcPts val="1200"/>
              </a:spcBef>
              <a:spcAft>
                <a:spcPts val="0"/>
              </a:spcAft>
              <a:defRPr/>
            </a:pPr>
            <a:r>
              <a:rPr lang="en-US" altLang="it-IT" sz="2400" dirty="0">
                <a:latin typeface="+mn-lt"/>
                <a:cs typeface="+mn-cs"/>
              </a:rPr>
              <a:t> </a:t>
            </a:r>
            <a:r>
              <a:rPr lang="en-US" altLang="it-IT" sz="2400" dirty="0" smtClean="0">
                <a:latin typeface="+mn-lt"/>
                <a:cs typeface="+mn-cs"/>
              </a:rPr>
              <a:t>			</a:t>
            </a:r>
            <a:r>
              <a:rPr lang="en-US" altLang="it-IT" sz="2400" dirty="0" err="1" smtClean="0">
                <a:latin typeface="+mn-lt"/>
                <a:cs typeface="+mn-cs"/>
              </a:rPr>
              <a:t>P</a:t>
            </a:r>
            <a:r>
              <a:rPr lang="en-US" altLang="it-IT" sz="2400" baseline="-25000" dirty="0" err="1" smtClean="0">
                <a:latin typeface="+mn-lt"/>
                <a:cs typeface="+mn-cs"/>
              </a:rPr>
              <a:t>jk</a:t>
            </a:r>
            <a:r>
              <a:rPr lang="en-US" altLang="it-IT" sz="2400" dirty="0" smtClean="0">
                <a:latin typeface="+mn-lt"/>
                <a:cs typeface="+mn-cs"/>
              </a:rPr>
              <a:t> = </a:t>
            </a:r>
            <a:r>
              <a:rPr lang="en-US" altLang="it-IT" sz="2400" dirty="0" err="1" smtClean="0">
                <a:latin typeface="+mn-lt"/>
                <a:cs typeface="+mn-cs"/>
              </a:rPr>
              <a:t>P</a:t>
            </a:r>
            <a:r>
              <a:rPr lang="en-US" altLang="it-IT" sz="2400" baseline="-25000" dirty="0" err="1" smtClean="0">
                <a:latin typeface="+mn-lt"/>
                <a:cs typeface="+mn-cs"/>
              </a:rPr>
              <a:t>jl</a:t>
            </a:r>
            <a:r>
              <a:rPr lang="en-US" altLang="it-IT" sz="2400" dirty="0" smtClean="0">
                <a:latin typeface="+mn-lt"/>
                <a:cs typeface="+mn-cs"/>
              </a:rPr>
              <a:t> </a:t>
            </a:r>
            <a:r>
              <a:rPr lang="en-US" altLang="it-IT" sz="2400" baseline="30000" dirty="0" smtClean="0">
                <a:latin typeface="+mn-lt"/>
                <a:cs typeface="+mn-cs"/>
              </a:rPr>
              <a:t>.</a:t>
            </a:r>
            <a:r>
              <a:rPr lang="en-US" altLang="it-IT" sz="2400" dirty="0" smtClean="0">
                <a:latin typeface="+mn-lt"/>
                <a:cs typeface="+mn-cs"/>
              </a:rPr>
              <a:t> </a:t>
            </a:r>
            <a:r>
              <a:rPr lang="en-US" altLang="it-IT" sz="2400" dirty="0" err="1" smtClean="0">
                <a:latin typeface="+mn-lt"/>
                <a:cs typeface="+mn-cs"/>
              </a:rPr>
              <a:t>P</a:t>
            </a:r>
            <a:r>
              <a:rPr lang="en-US" altLang="it-IT" sz="2400" baseline="-25000" dirty="0" err="1" smtClean="0">
                <a:latin typeface="+mn-lt"/>
                <a:cs typeface="+mn-cs"/>
              </a:rPr>
              <a:t>lk</a:t>
            </a:r>
            <a:r>
              <a:rPr lang="en-US" altLang="it-IT" sz="2400" baseline="-25000" dirty="0" smtClean="0">
                <a:latin typeface="+mn-lt"/>
                <a:cs typeface="+mn-cs"/>
              </a:rPr>
              <a:t> </a:t>
            </a:r>
            <a:endParaRPr lang="en-US" altLang="it-IT" sz="2400" baseline="-25000" dirty="0">
              <a:latin typeface="+mn-lt"/>
              <a:cs typeface="+mn-cs"/>
            </a:endParaRPr>
          </a:p>
          <a:p>
            <a:pPr fontAlgn="auto">
              <a:spcBef>
                <a:spcPts val="1200"/>
              </a:spcBef>
              <a:spcAft>
                <a:spcPts val="0"/>
              </a:spcAft>
              <a:defRPr/>
            </a:pPr>
            <a:r>
              <a:rPr lang="en-US" sz="2400" dirty="0">
                <a:latin typeface="+mn-lt"/>
              </a:rPr>
              <a:t>It is useful to note that some of the commonly used price index numbers such as the </a:t>
            </a:r>
            <a:r>
              <a:rPr lang="en-US" sz="2400" dirty="0" err="1">
                <a:solidFill>
                  <a:srgbClr val="FF0000"/>
                </a:solidFill>
                <a:latin typeface="+mn-lt"/>
              </a:rPr>
              <a:t>Laspeyres</a:t>
            </a:r>
            <a:r>
              <a:rPr lang="en-US" sz="2400" dirty="0">
                <a:solidFill>
                  <a:srgbClr val="FF0000"/>
                </a:solidFill>
                <a:latin typeface="+mn-lt"/>
              </a:rPr>
              <a:t>, </a:t>
            </a:r>
            <a:r>
              <a:rPr lang="en-US" sz="2400" dirty="0" err="1">
                <a:solidFill>
                  <a:srgbClr val="FF0000"/>
                </a:solidFill>
                <a:latin typeface="+mn-lt"/>
              </a:rPr>
              <a:t>Paasche</a:t>
            </a:r>
            <a:r>
              <a:rPr lang="en-US" sz="2400" dirty="0">
                <a:solidFill>
                  <a:srgbClr val="FF0000"/>
                </a:solidFill>
                <a:latin typeface="+mn-lt"/>
              </a:rPr>
              <a:t>, Fisher and </a:t>
            </a:r>
            <a:r>
              <a:rPr lang="en-US" sz="2400" dirty="0" err="1">
                <a:solidFill>
                  <a:srgbClr val="FF0000"/>
                </a:solidFill>
                <a:latin typeface="+mn-lt"/>
              </a:rPr>
              <a:t>Tornqvist</a:t>
            </a:r>
            <a:r>
              <a:rPr lang="en-US" sz="2400" dirty="0">
                <a:solidFill>
                  <a:srgbClr val="FF0000"/>
                </a:solidFill>
                <a:latin typeface="+mn-lt"/>
              </a:rPr>
              <a:t> </a:t>
            </a:r>
            <a:r>
              <a:rPr lang="en-US" sz="2400" dirty="0">
                <a:latin typeface="+mn-lt"/>
              </a:rPr>
              <a:t>indexes </a:t>
            </a:r>
            <a:r>
              <a:rPr lang="en-US" sz="2400" dirty="0">
                <a:solidFill>
                  <a:srgbClr val="FF0000"/>
                </a:solidFill>
                <a:latin typeface="+mn-lt"/>
              </a:rPr>
              <a:t>do not satisfy </a:t>
            </a:r>
            <a:r>
              <a:rPr lang="en-US" sz="2400" dirty="0" smtClean="0">
                <a:solidFill>
                  <a:srgbClr val="FF0000"/>
                </a:solidFill>
                <a:latin typeface="+mn-lt"/>
              </a:rPr>
              <a:t>transitivity</a:t>
            </a:r>
          </a:p>
          <a:p>
            <a:pPr marL="342900" indent="-342900" fontAlgn="auto">
              <a:spcBef>
                <a:spcPts val="1200"/>
              </a:spcBef>
              <a:spcAft>
                <a:spcPts val="0"/>
              </a:spcAft>
              <a:buFont typeface="Arial" panose="020B0604020202020204" pitchFamily="34" charset="0"/>
              <a:buChar char="•"/>
              <a:defRPr/>
            </a:pPr>
            <a:r>
              <a:rPr lang="en-US" sz="2400" dirty="0">
                <a:latin typeface="+mn-lt"/>
              </a:rPr>
              <a:t>The requirement of </a:t>
            </a:r>
            <a:r>
              <a:rPr lang="en-US" sz="2400" b="1" i="1" dirty="0">
                <a:latin typeface="+mn-lt"/>
              </a:rPr>
              <a:t>base </a:t>
            </a:r>
            <a:r>
              <a:rPr lang="en-US" sz="2400" b="1" i="1" dirty="0" smtClean="0">
                <a:latin typeface="+mn-lt"/>
              </a:rPr>
              <a:t>invariance </a:t>
            </a:r>
            <a:r>
              <a:rPr lang="en-US" sz="2400" i="1" dirty="0" smtClean="0">
                <a:latin typeface="+mn-lt"/>
              </a:rPr>
              <a:t>(</a:t>
            </a:r>
            <a:r>
              <a:rPr lang="en-US" sz="2400" dirty="0" smtClean="0">
                <a:latin typeface="+mn-lt"/>
              </a:rPr>
              <a:t>or</a:t>
            </a:r>
            <a:r>
              <a:rPr lang="en-US" sz="2400" i="1" dirty="0" smtClean="0">
                <a:latin typeface="+mn-lt"/>
              </a:rPr>
              <a:t> area symmetry)</a:t>
            </a:r>
            <a:r>
              <a:rPr lang="en-US" sz="2400" dirty="0" smtClean="0">
                <a:latin typeface="+mn-lt"/>
              </a:rPr>
              <a:t> </a:t>
            </a:r>
            <a:r>
              <a:rPr lang="en-US" sz="2400" dirty="0">
                <a:latin typeface="+mn-lt"/>
              </a:rPr>
              <a:t>simply requires that </a:t>
            </a:r>
            <a:r>
              <a:rPr lang="en-US" sz="2400" dirty="0">
                <a:solidFill>
                  <a:srgbClr val="FF0000"/>
                </a:solidFill>
                <a:latin typeface="+mn-lt"/>
              </a:rPr>
              <a:t>all the </a:t>
            </a:r>
            <a:r>
              <a:rPr lang="en-US" sz="2400" dirty="0" smtClean="0">
                <a:solidFill>
                  <a:srgbClr val="FF0000"/>
                </a:solidFill>
                <a:latin typeface="+mn-lt"/>
              </a:rPr>
              <a:t>areas </a:t>
            </a:r>
            <a:r>
              <a:rPr lang="en-US" sz="2400" dirty="0">
                <a:solidFill>
                  <a:srgbClr val="FF0000"/>
                </a:solidFill>
                <a:latin typeface="+mn-lt"/>
              </a:rPr>
              <a:t>are treated symmetrically </a:t>
            </a:r>
            <a:r>
              <a:rPr lang="en-US" sz="2400" dirty="0">
                <a:latin typeface="+mn-lt"/>
              </a:rPr>
              <a:t>in making price </a:t>
            </a:r>
            <a:r>
              <a:rPr lang="en-US" sz="2400" dirty="0" smtClean="0">
                <a:latin typeface="+mn-lt"/>
              </a:rPr>
              <a:t>comparisons (the </a:t>
            </a:r>
            <a:r>
              <a:rPr lang="en-US" sz="2400" dirty="0" smtClean="0">
                <a:solidFill>
                  <a:srgbClr val="FF0000"/>
                </a:solidFill>
                <a:latin typeface="+mn-lt"/>
              </a:rPr>
              <a:t>use of only one area as reference area </a:t>
            </a:r>
            <a:r>
              <a:rPr lang="en-US" sz="2400" dirty="0" smtClean="0">
                <a:latin typeface="+mn-lt"/>
              </a:rPr>
              <a:t>does not allow for a direct comparison between two different areas;</a:t>
            </a:r>
            <a:r>
              <a:rPr lang="en-US" sz="2400" dirty="0" smtClean="0">
                <a:latin typeface="+mn-lt"/>
                <a:cs typeface="+mn-cs"/>
              </a:rPr>
              <a:t> </a:t>
            </a:r>
            <a:r>
              <a:rPr lang="en-US" sz="2400" b="1" dirty="0" err="1" smtClean="0">
                <a:solidFill>
                  <a:srgbClr val="FF0000"/>
                </a:solidFill>
                <a:latin typeface="+mn-lt"/>
                <a:cs typeface="+mn-cs"/>
              </a:rPr>
              <a:t>Pjk</a:t>
            </a:r>
            <a:r>
              <a:rPr lang="en-US" sz="2400" b="1" dirty="0" smtClean="0">
                <a:solidFill>
                  <a:srgbClr val="FF0000"/>
                </a:solidFill>
                <a:latin typeface="+mn-lt"/>
                <a:cs typeface="+mn-cs"/>
              </a:rPr>
              <a:t> and </a:t>
            </a:r>
            <a:r>
              <a:rPr lang="en-US" sz="2400" b="1" dirty="0" err="1" smtClean="0">
                <a:solidFill>
                  <a:srgbClr val="FF0000"/>
                </a:solidFill>
                <a:latin typeface="+mn-lt"/>
                <a:cs typeface="+mn-cs"/>
              </a:rPr>
              <a:t>Pjl</a:t>
            </a:r>
            <a:r>
              <a:rPr lang="en-US" sz="2400" b="1" dirty="0" smtClean="0">
                <a:solidFill>
                  <a:srgbClr val="FF0000"/>
                </a:solidFill>
                <a:latin typeface="+mn-lt"/>
                <a:cs typeface="+mn-cs"/>
              </a:rPr>
              <a:t> are not directly comparable</a:t>
            </a:r>
            <a:r>
              <a:rPr lang="en-US" sz="2400" dirty="0" smtClean="0">
                <a:latin typeface="+mn-lt"/>
                <a:cs typeface="+mn-cs"/>
              </a:rPr>
              <a:t>)</a:t>
            </a:r>
            <a:endParaRPr lang="en-US" altLang="it-IT" sz="2400" dirty="0" smtClean="0">
              <a:latin typeface="+mn-lt"/>
              <a:cs typeface="+mn-cs"/>
            </a:endParaRPr>
          </a:p>
        </p:txBody>
      </p:sp>
      <p:sp>
        <p:nvSpPr>
          <p:cNvPr id="2" name="Segnaposto numero diapositiva 1"/>
          <p:cNvSpPr>
            <a:spLocks noGrp="1"/>
          </p:cNvSpPr>
          <p:nvPr>
            <p:ph type="sldNum" sz="quarter" idx="12"/>
          </p:nvPr>
        </p:nvSpPr>
        <p:spPr/>
        <p:txBody>
          <a:bodyPr/>
          <a:lstStyle/>
          <a:p>
            <a:pPr>
              <a:defRPr/>
            </a:pPr>
            <a:r>
              <a:rPr lang="en-US" dirty="0" smtClean="0"/>
              <a:t> </a:t>
            </a:r>
            <a:fld id="{8464CCA4-9681-42B7-BE95-D245E7B4B0E0}" type="slidenum">
              <a:rPr lang="en-US" smtClean="0"/>
              <a:pPr>
                <a:defRPr/>
              </a:pPr>
              <a:t>13</a:t>
            </a:fld>
            <a:endParaRPr lang="en-US" dirty="0"/>
          </a:p>
        </p:txBody>
      </p:sp>
      <p:sp>
        <p:nvSpPr>
          <p:cNvPr id="5" name="CasellaDiTesto 4"/>
          <p:cNvSpPr txBox="1"/>
          <p:nvPr/>
        </p:nvSpPr>
        <p:spPr>
          <a:xfrm>
            <a:off x="0" y="0"/>
            <a:ext cx="9144000" cy="830997"/>
          </a:xfrm>
          <a:prstGeom prst="rect">
            <a:avLst/>
          </a:prstGeom>
          <a:solidFill>
            <a:srgbClr val="FFC000"/>
          </a:solidFill>
        </p:spPr>
        <p:txBody>
          <a:bodyPr wrap="square" rtlCol="0">
            <a:spAutoFit/>
          </a:bodyPr>
          <a:lstStyle/>
          <a:p>
            <a:r>
              <a:rPr lang="en-US" altLang="it-IT" sz="2400" dirty="0" smtClean="0">
                <a:solidFill>
                  <a:srgbClr val="0070C0"/>
                </a:solidFill>
                <a:latin typeface="+mn-lt"/>
              </a:rPr>
              <a:t>Methodological </a:t>
            </a:r>
            <a:r>
              <a:rPr lang="en-US" altLang="it-IT" sz="2400" dirty="0">
                <a:solidFill>
                  <a:srgbClr val="0070C0"/>
                </a:solidFill>
                <a:latin typeface="+mn-lt"/>
              </a:rPr>
              <a:t>general framework to compute Spatial Price </a:t>
            </a:r>
            <a:r>
              <a:rPr lang="en-US" altLang="it-IT" sz="2400" dirty="0" smtClean="0">
                <a:solidFill>
                  <a:srgbClr val="0070C0"/>
                </a:solidFill>
                <a:latin typeface="+mn-lt"/>
              </a:rPr>
              <a:t>Indexes across areas -transitivity and base invariance-</a:t>
            </a:r>
            <a:endParaRPr lang="it-IT" sz="2400" dirty="0">
              <a:solidFill>
                <a:srgbClr val="0070C0"/>
              </a:solidFill>
              <a:latin typeface="+mn-lt"/>
            </a:endParaRPr>
          </a:p>
        </p:txBody>
      </p:sp>
      <p:sp>
        <p:nvSpPr>
          <p:cNvPr id="3" name="Freccia a sinistra 2"/>
          <p:cNvSpPr/>
          <p:nvPr/>
        </p:nvSpPr>
        <p:spPr>
          <a:xfrm>
            <a:off x="5220072" y="4509120"/>
            <a:ext cx="1152128" cy="144016"/>
          </a:xfrm>
          <a:prstGeom prst="lef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500316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323528" y="1052736"/>
            <a:ext cx="8496944" cy="5663089"/>
          </a:xfrm>
          <a:prstGeom prst="rect">
            <a:avLst/>
          </a:prstGeom>
          <a:noFill/>
          <a:ln>
            <a:noFill/>
          </a:ln>
          <a:effectLst/>
          <a:extLst/>
        </p:spPr>
        <p:txBody>
          <a:bodyPr wrap="square">
            <a:spAutoFit/>
          </a:bodyPr>
          <a:lstStyle/>
          <a:p>
            <a:pPr marL="342900" indent="-342900" fontAlgn="auto">
              <a:spcBef>
                <a:spcPts val="1200"/>
              </a:spcBef>
              <a:spcAft>
                <a:spcPts val="0"/>
              </a:spcAft>
              <a:buFont typeface="Wingdings" panose="05000000000000000000" pitchFamily="2" charset="2"/>
              <a:buChar char="Ø"/>
              <a:defRPr/>
            </a:pPr>
            <a:r>
              <a:rPr lang="en-US" sz="2400" b="1" dirty="0" smtClean="0">
                <a:latin typeface="+mn-lt"/>
              </a:rPr>
              <a:t>Hypothesis that </a:t>
            </a:r>
            <a:r>
              <a:rPr lang="en-US" sz="2400" b="1" dirty="0" smtClean="0">
                <a:solidFill>
                  <a:srgbClr val="C00000"/>
                </a:solidFill>
                <a:latin typeface="+mn-lt"/>
              </a:rPr>
              <a:t>all the product items are priced </a:t>
            </a:r>
            <a:r>
              <a:rPr lang="en-US" sz="2400" b="1" dirty="0" smtClean="0">
                <a:latin typeface="+mn-lt"/>
              </a:rPr>
              <a:t>in all areas, and also information on the quantity are available</a:t>
            </a:r>
          </a:p>
          <a:p>
            <a:pPr fontAlgn="auto">
              <a:spcBef>
                <a:spcPts val="1200"/>
              </a:spcBef>
              <a:spcAft>
                <a:spcPts val="0"/>
              </a:spcAft>
              <a:defRPr/>
            </a:pPr>
            <a:r>
              <a:rPr lang="en-US" sz="2400" dirty="0" smtClean="0">
                <a:latin typeface="+mn-lt"/>
              </a:rPr>
              <a:t>Among the many index formulae proposed to compute all the binary </a:t>
            </a:r>
            <a:r>
              <a:rPr lang="en-US" sz="2400" dirty="0" err="1" smtClean="0">
                <a:latin typeface="+mn-lt"/>
              </a:rPr>
              <a:t>P</a:t>
            </a:r>
            <a:r>
              <a:rPr lang="en-US" sz="2400" baseline="-25000" dirty="0" err="1" smtClean="0">
                <a:latin typeface="+mn-lt"/>
              </a:rPr>
              <a:t>jk</a:t>
            </a:r>
            <a:r>
              <a:rPr lang="en-US" sz="2400" dirty="0" smtClean="0">
                <a:latin typeface="+mn-lt"/>
              </a:rPr>
              <a:t> included in the previous matrix, the </a:t>
            </a:r>
            <a:r>
              <a:rPr lang="en-US" sz="2400" dirty="0" smtClean="0">
                <a:solidFill>
                  <a:srgbClr val="FF0000"/>
                </a:solidFill>
                <a:latin typeface="+mn-lt"/>
              </a:rPr>
              <a:t>most recommended formulae </a:t>
            </a:r>
            <a:r>
              <a:rPr lang="en-US" sz="2400" dirty="0" smtClean="0">
                <a:latin typeface="+mn-lt"/>
              </a:rPr>
              <a:t>are the Jevons-</a:t>
            </a:r>
            <a:r>
              <a:rPr lang="en-US" sz="2400" dirty="0" err="1" smtClean="0">
                <a:latin typeface="+mn-lt"/>
              </a:rPr>
              <a:t>Tornqvist</a:t>
            </a:r>
            <a:r>
              <a:rPr lang="en-US" sz="2400" dirty="0" smtClean="0">
                <a:latin typeface="+mn-lt"/>
              </a:rPr>
              <a:t> index and the Fisher index </a:t>
            </a:r>
          </a:p>
          <a:p>
            <a:pPr marL="342900" indent="-342900" fontAlgn="auto">
              <a:spcBef>
                <a:spcPts val="1200"/>
              </a:spcBef>
              <a:spcAft>
                <a:spcPts val="0"/>
              </a:spcAft>
              <a:buFont typeface="Arial" panose="020B0604020202020204" pitchFamily="34" charset="0"/>
              <a:buChar char="•"/>
              <a:defRPr/>
            </a:pPr>
            <a:r>
              <a:rPr lang="en-US" sz="2400" dirty="0" smtClean="0">
                <a:latin typeface="+mn-lt"/>
              </a:rPr>
              <a:t>The binary </a:t>
            </a:r>
            <a:r>
              <a:rPr lang="en-US" sz="2400" b="1" dirty="0" smtClean="0">
                <a:latin typeface="+mn-lt"/>
              </a:rPr>
              <a:t>Jevons index </a:t>
            </a:r>
            <a:r>
              <a:rPr lang="en-US" sz="2400" dirty="0" smtClean="0">
                <a:latin typeface="+mn-lt"/>
              </a:rPr>
              <a:t>is the simple </a:t>
            </a:r>
            <a:r>
              <a:rPr lang="en-US" sz="2400" b="1" dirty="0">
                <a:solidFill>
                  <a:srgbClr val="FF0000"/>
                </a:solidFill>
                <a:latin typeface="+mn-lt"/>
              </a:rPr>
              <a:t>unweighted geometric average</a:t>
            </a:r>
            <a:r>
              <a:rPr lang="en-US" sz="2400" dirty="0">
                <a:latin typeface="+mn-lt"/>
              </a:rPr>
              <a:t> of price ratios in the </a:t>
            </a:r>
            <a:r>
              <a:rPr lang="en-US" sz="2400" dirty="0" smtClean="0">
                <a:latin typeface="+mn-lt"/>
              </a:rPr>
              <a:t>areas, that is</a:t>
            </a:r>
          </a:p>
          <a:p>
            <a:pPr fontAlgn="auto">
              <a:spcBef>
                <a:spcPts val="1200"/>
              </a:spcBef>
              <a:spcAft>
                <a:spcPts val="0"/>
              </a:spcAft>
              <a:defRPr/>
            </a:pPr>
            <a:endParaRPr lang="en-US" sz="2400" dirty="0">
              <a:latin typeface="+mn-lt"/>
            </a:endParaRPr>
          </a:p>
          <a:p>
            <a:pPr fontAlgn="auto">
              <a:spcBef>
                <a:spcPts val="1200"/>
              </a:spcBef>
              <a:spcAft>
                <a:spcPts val="0"/>
              </a:spcAft>
              <a:defRPr/>
            </a:pPr>
            <a:endParaRPr lang="en-US" sz="2400" dirty="0">
              <a:latin typeface="+mn-lt"/>
            </a:endParaRPr>
          </a:p>
          <a:p>
            <a:pPr fontAlgn="auto">
              <a:spcBef>
                <a:spcPts val="1200"/>
              </a:spcBef>
              <a:spcAft>
                <a:spcPts val="0"/>
              </a:spcAft>
              <a:defRPr/>
            </a:pPr>
            <a:r>
              <a:rPr lang="en-US" sz="2400" dirty="0" smtClean="0">
                <a:latin typeface="+mn-lt"/>
              </a:rPr>
              <a:t>The index satisfies transitivity and base-invariance properties, but if the index is computed as a </a:t>
            </a:r>
            <a:r>
              <a:rPr lang="en-US" sz="2400" b="1" dirty="0" smtClean="0">
                <a:solidFill>
                  <a:srgbClr val="FF0000"/>
                </a:solidFill>
                <a:latin typeface="+mn-lt"/>
              </a:rPr>
              <a:t>weighted geometric average </a:t>
            </a:r>
            <a:r>
              <a:rPr lang="en-US" sz="2400" dirty="0" smtClean="0">
                <a:latin typeface="+mn-lt"/>
              </a:rPr>
              <a:t>of the </a:t>
            </a:r>
            <a:r>
              <a:rPr lang="en-US" sz="2400" dirty="0">
                <a:latin typeface="+mn-lt"/>
              </a:rPr>
              <a:t>p</a:t>
            </a:r>
            <a:r>
              <a:rPr lang="en-US" sz="2400" dirty="0" smtClean="0">
                <a:latin typeface="+mn-lt"/>
              </a:rPr>
              <a:t>rice relatives (as for example in </a:t>
            </a:r>
            <a:r>
              <a:rPr lang="en-US" sz="2400" b="1" dirty="0" err="1" smtClean="0">
                <a:latin typeface="+mn-lt"/>
              </a:rPr>
              <a:t>Tornqvist</a:t>
            </a:r>
            <a:r>
              <a:rPr lang="en-US" sz="2400" b="1" dirty="0" smtClean="0">
                <a:latin typeface="+mn-lt"/>
              </a:rPr>
              <a:t> index</a:t>
            </a:r>
            <a:r>
              <a:rPr lang="en-US" sz="2400" dirty="0" smtClean="0">
                <a:latin typeface="+mn-lt"/>
              </a:rPr>
              <a:t>) or when not all products are priced in all areas, the indexes became </a:t>
            </a:r>
            <a:r>
              <a:rPr lang="en-US" sz="2400" b="1" dirty="0" smtClean="0">
                <a:solidFill>
                  <a:srgbClr val="FF0000"/>
                </a:solidFill>
                <a:latin typeface="+mn-lt"/>
              </a:rPr>
              <a:t>not transitive</a:t>
            </a:r>
            <a:r>
              <a:rPr lang="en-US" sz="2400" dirty="0" smtClean="0">
                <a:latin typeface="+mn-lt"/>
              </a:rPr>
              <a:t> </a:t>
            </a:r>
          </a:p>
        </p:txBody>
      </p:sp>
      <p:sp>
        <p:nvSpPr>
          <p:cNvPr id="2" name="Segnaposto numero diapositiva 1"/>
          <p:cNvSpPr>
            <a:spLocks noGrp="1"/>
          </p:cNvSpPr>
          <p:nvPr>
            <p:ph type="sldNum" sz="quarter" idx="12"/>
          </p:nvPr>
        </p:nvSpPr>
        <p:spPr/>
        <p:txBody>
          <a:bodyPr/>
          <a:lstStyle/>
          <a:p>
            <a:pPr>
              <a:defRPr/>
            </a:pPr>
            <a:r>
              <a:rPr lang="en-US" dirty="0" smtClean="0"/>
              <a:t> </a:t>
            </a:r>
            <a:fld id="{8464CCA4-9681-42B7-BE95-D245E7B4B0E0}" type="slidenum">
              <a:rPr lang="en-US" smtClean="0"/>
              <a:pPr>
                <a:defRPr/>
              </a:pPr>
              <a:t>14</a:t>
            </a:fld>
            <a:endParaRPr lang="en-US" dirty="0"/>
          </a:p>
        </p:txBody>
      </p:sp>
      <p:sp>
        <p:nvSpPr>
          <p:cNvPr id="5" name="CasellaDiTesto 4"/>
          <p:cNvSpPr txBox="1"/>
          <p:nvPr/>
        </p:nvSpPr>
        <p:spPr>
          <a:xfrm>
            <a:off x="0" y="0"/>
            <a:ext cx="9144000" cy="830997"/>
          </a:xfrm>
          <a:prstGeom prst="rect">
            <a:avLst/>
          </a:prstGeom>
          <a:solidFill>
            <a:srgbClr val="FFC000"/>
          </a:solidFill>
        </p:spPr>
        <p:txBody>
          <a:bodyPr wrap="square" rtlCol="0">
            <a:spAutoFit/>
          </a:bodyPr>
          <a:lstStyle/>
          <a:p>
            <a:r>
              <a:rPr lang="en-US" altLang="it-IT" sz="2400" dirty="0" smtClean="0">
                <a:solidFill>
                  <a:srgbClr val="0070C0"/>
                </a:solidFill>
                <a:latin typeface="+mn-lt"/>
              </a:rPr>
              <a:t>Methodological </a:t>
            </a:r>
            <a:r>
              <a:rPr lang="en-US" altLang="it-IT" sz="2400" dirty="0">
                <a:solidFill>
                  <a:srgbClr val="0070C0"/>
                </a:solidFill>
                <a:latin typeface="+mn-lt"/>
              </a:rPr>
              <a:t>general framework to compute Spatial Price </a:t>
            </a:r>
            <a:r>
              <a:rPr lang="en-US" altLang="it-IT" sz="2400" dirty="0" smtClean="0">
                <a:solidFill>
                  <a:srgbClr val="0070C0"/>
                </a:solidFill>
                <a:latin typeface="+mn-lt"/>
              </a:rPr>
              <a:t>Indexes across areas </a:t>
            </a:r>
            <a:r>
              <a:rPr lang="en-US" altLang="it-IT" sz="2400" dirty="0">
                <a:solidFill>
                  <a:srgbClr val="0070C0"/>
                </a:solidFill>
                <a:latin typeface="+mn-lt"/>
              </a:rPr>
              <a:t>-</a:t>
            </a:r>
            <a:r>
              <a:rPr lang="en-US" altLang="it-IT" sz="2400" dirty="0" smtClean="0">
                <a:solidFill>
                  <a:srgbClr val="0070C0"/>
                </a:solidFill>
                <a:latin typeface="+mn-lt"/>
              </a:rPr>
              <a:t>Different situation about data-aggregation by Jevons index</a:t>
            </a:r>
            <a:endParaRPr lang="it-IT" sz="2400" dirty="0">
              <a:solidFill>
                <a:srgbClr val="0070C0"/>
              </a:solidFill>
              <a:latin typeface="+mn-lt"/>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a:p>
        </p:txBody>
      </p:sp>
      <p:pic>
        <p:nvPicPr>
          <p:cNvPr id="6" name="Immagine 5"/>
          <p:cNvPicPr>
            <a:picLocks noChangeAspect="1"/>
          </p:cNvPicPr>
          <p:nvPr/>
        </p:nvPicPr>
        <p:blipFill>
          <a:blip r:embed="rId3"/>
          <a:stretch>
            <a:fillRect/>
          </a:stretch>
        </p:blipFill>
        <p:spPr>
          <a:xfrm>
            <a:off x="2987824" y="4005064"/>
            <a:ext cx="2388123" cy="1054360"/>
          </a:xfrm>
          <a:prstGeom prst="rect">
            <a:avLst/>
          </a:prstGeom>
        </p:spPr>
      </p:pic>
    </p:spTree>
    <p:extLst>
      <p:ext uri="{BB962C8B-B14F-4D97-AF65-F5344CB8AC3E}">
        <p14:creationId xmlns:p14="http://schemas.microsoft.com/office/powerpoint/2010/main" val="37228626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323528" y="1057967"/>
            <a:ext cx="8496944" cy="5601533"/>
          </a:xfrm>
          <a:prstGeom prst="rect">
            <a:avLst/>
          </a:prstGeom>
          <a:noFill/>
          <a:ln>
            <a:noFill/>
          </a:ln>
          <a:effectLst/>
          <a:extLst/>
        </p:spPr>
        <p:txBody>
          <a:bodyPr wrap="square">
            <a:spAutoFit/>
          </a:bodyPr>
          <a:lstStyle/>
          <a:p>
            <a:pPr marL="342900" indent="-342900" fontAlgn="auto">
              <a:spcBef>
                <a:spcPts val="1200"/>
              </a:spcBef>
              <a:spcAft>
                <a:spcPts val="0"/>
              </a:spcAft>
              <a:buFont typeface="Wingdings" panose="05000000000000000000" pitchFamily="2" charset="2"/>
              <a:buChar char="Ø"/>
              <a:defRPr/>
            </a:pPr>
            <a:r>
              <a:rPr lang="en-US" sz="2400" b="1" dirty="0" smtClean="0">
                <a:latin typeface="+mn-lt"/>
              </a:rPr>
              <a:t>Hypothesis that </a:t>
            </a:r>
            <a:r>
              <a:rPr lang="en-US" sz="2400" b="1" dirty="0" smtClean="0">
                <a:solidFill>
                  <a:srgbClr val="C00000"/>
                </a:solidFill>
                <a:latin typeface="+mn-lt"/>
              </a:rPr>
              <a:t>all the product items </a:t>
            </a:r>
            <a:r>
              <a:rPr lang="en-US" sz="2400" b="1" dirty="0" smtClean="0">
                <a:latin typeface="+mn-lt"/>
              </a:rPr>
              <a:t>are priced in all areas, and </a:t>
            </a:r>
            <a:r>
              <a:rPr lang="en-US" sz="2400" b="1" dirty="0"/>
              <a:t>also information on the quantity are available</a:t>
            </a:r>
            <a:endParaRPr lang="en-US" sz="2400" b="1" dirty="0" smtClean="0">
              <a:latin typeface="+mn-lt"/>
            </a:endParaRPr>
          </a:p>
          <a:p>
            <a:pPr marL="342900" indent="-342900" fontAlgn="auto">
              <a:spcBef>
                <a:spcPts val="1200"/>
              </a:spcBef>
              <a:spcAft>
                <a:spcPts val="0"/>
              </a:spcAft>
              <a:buFont typeface="Arial" panose="020B0604020202020204" pitchFamily="34" charset="0"/>
              <a:buChar char="•"/>
              <a:defRPr/>
            </a:pPr>
            <a:r>
              <a:rPr lang="en-US" sz="2400" dirty="0" smtClean="0">
                <a:latin typeface="+mn-lt"/>
              </a:rPr>
              <a:t>The binary </a:t>
            </a:r>
            <a:r>
              <a:rPr lang="en-US" sz="2400" b="1" dirty="0" smtClean="0">
                <a:latin typeface="+mn-lt"/>
              </a:rPr>
              <a:t>Fisher index </a:t>
            </a:r>
            <a:r>
              <a:rPr lang="en-US" sz="2400" dirty="0" smtClean="0">
                <a:latin typeface="+mn-lt"/>
              </a:rPr>
              <a:t>is the geometric average of the so called </a:t>
            </a:r>
            <a:r>
              <a:rPr lang="en-US" sz="2400" dirty="0" err="1" smtClean="0">
                <a:solidFill>
                  <a:srgbClr val="FF0000"/>
                </a:solidFill>
                <a:latin typeface="+mn-lt"/>
              </a:rPr>
              <a:t>Laspeyres</a:t>
            </a:r>
            <a:r>
              <a:rPr lang="en-US" sz="2400" dirty="0" smtClean="0">
                <a:solidFill>
                  <a:srgbClr val="FF0000"/>
                </a:solidFill>
                <a:latin typeface="+mn-lt"/>
              </a:rPr>
              <a:t> and </a:t>
            </a:r>
            <a:r>
              <a:rPr lang="en-US" sz="2400" dirty="0" err="1" smtClean="0">
                <a:solidFill>
                  <a:srgbClr val="FF0000"/>
                </a:solidFill>
                <a:latin typeface="+mn-lt"/>
              </a:rPr>
              <a:t>Paasche</a:t>
            </a:r>
            <a:r>
              <a:rPr lang="en-US" sz="2400" dirty="0" smtClean="0">
                <a:solidFill>
                  <a:srgbClr val="FF0000"/>
                </a:solidFill>
                <a:latin typeface="+mn-lt"/>
              </a:rPr>
              <a:t> </a:t>
            </a:r>
            <a:r>
              <a:rPr lang="en-US" sz="2400" dirty="0" smtClean="0">
                <a:latin typeface="+mn-lt"/>
              </a:rPr>
              <a:t>(weighted) indexes</a:t>
            </a:r>
          </a:p>
          <a:p>
            <a:pPr fontAlgn="auto">
              <a:spcBef>
                <a:spcPts val="1200"/>
              </a:spcBef>
              <a:spcAft>
                <a:spcPts val="0"/>
              </a:spcAft>
              <a:defRPr/>
            </a:pPr>
            <a:endParaRPr lang="en-US" sz="2400" dirty="0">
              <a:latin typeface="+mn-lt"/>
            </a:endParaRPr>
          </a:p>
          <a:p>
            <a:pPr fontAlgn="auto">
              <a:spcBef>
                <a:spcPts val="1200"/>
              </a:spcBef>
              <a:spcAft>
                <a:spcPts val="0"/>
              </a:spcAft>
              <a:defRPr/>
            </a:pPr>
            <a:endParaRPr lang="en-US" sz="2400" dirty="0">
              <a:latin typeface="+mn-lt"/>
            </a:endParaRPr>
          </a:p>
          <a:p>
            <a:pPr fontAlgn="auto">
              <a:spcBef>
                <a:spcPts val="1200"/>
              </a:spcBef>
              <a:spcAft>
                <a:spcPts val="0"/>
              </a:spcAft>
              <a:defRPr/>
            </a:pPr>
            <a:r>
              <a:rPr lang="en-US" sz="2400" dirty="0" smtClean="0">
                <a:latin typeface="+mn-lt"/>
              </a:rPr>
              <a:t>Also this index is </a:t>
            </a:r>
            <a:r>
              <a:rPr lang="en-US" sz="2400" b="1" dirty="0" smtClean="0">
                <a:solidFill>
                  <a:srgbClr val="FF0000"/>
                </a:solidFill>
                <a:latin typeface="+mn-lt"/>
              </a:rPr>
              <a:t>not transitive</a:t>
            </a:r>
            <a:r>
              <a:rPr lang="en-US" sz="2400" dirty="0" smtClean="0">
                <a:latin typeface="+mn-lt"/>
              </a:rPr>
              <a:t>. </a:t>
            </a:r>
          </a:p>
          <a:p>
            <a:pPr marL="342900" indent="-342900" fontAlgn="auto">
              <a:spcBef>
                <a:spcPts val="1200"/>
              </a:spcBef>
              <a:spcAft>
                <a:spcPts val="0"/>
              </a:spcAft>
              <a:buFont typeface="Wingdings" panose="05000000000000000000" pitchFamily="2" charset="2"/>
              <a:buChar char="Ø"/>
              <a:defRPr/>
            </a:pPr>
            <a:r>
              <a:rPr lang="en-US" sz="2400" dirty="0" smtClean="0">
                <a:latin typeface="+mn-lt"/>
              </a:rPr>
              <a:t>Therefore, having computed the binary price index matrix, it is necessary to use the </a:t>
            </a:r>
            <a:r>
              <a:rPr lang="en-US" sz="2400" b="1" dirty="0" smtClean="0">
                <a:latin typeface="+mn-lt"/>
              </a:rPr>
              <a:t>GEKS</a:t>
            </a:r>
            <a:r>
              <a:rPr lang="en-US" sz="2400" dirty="0" smtClean="0">
                <a:latin typeface="+mn-lt"/>
              </a:rPr>
              <a:t> (Gini, </a:t>
            </a:r>
            <a:r>
              <a:rPr lang="en-US" sz="2400" dirty="0" err="1" smtClean="0">
                <a:latin typeface="+mn-lt"/>
              </a:rPr>
              <a:t>Elteto</a:t>
            </a:r>
            <a:r>
              <a:rPr lang="en-US" sz="2400" dirty="0" smtClean="0">
                <a:latin typeface="+mn-lt"/>
              </a:rPr>
              <a:t>, </a:t>
            </a:r>
            <a:r>
              <a:rPr lang="en-US" sz="2400" dirty="0" err="1" smtClean="0">
                <a:latin typeface="+mn-lt"/>
              </a:rPr>
              <a:t>Koves</a:t>
            </a:r>
            <a:r>
              <a:rPr lang="en-US" sz="2400" dirty="0" smtClean="0">
                <a:latin typeface="+mn-lt"/>
              </a:rPr>
              <a:t>, </a:t>
            </a:r>
            <a:r>
              <a:rPr lang="en-US" sz="2400" dirty="0" err="1" smtClean="0">
                <a:latin typeface="+mn-lt"/>
              </a:rPr>
              <a:t>Szulc</a:t>
            </a:r>
            <a:r>
              <a:rPr lang="en-US" sz="2400" dirty="0" smtClean="0">
                <a:latin typeface="+mn-lt"/>
              </a:rPr>
              <a:t>) </a:t>
            </a:r>
            <a:r>
              <a:rPr lang="en-US" sz="2400" b="1" dirty="0" smtClean="0">
                <a:latin typeface="+mn-lt"/>
              </a:rPr>
              <a:t>procedure</a:t>
            </a:r>
            <a:r>
              <a:rPr lang="en-US" sz="2400" dirty="0" smtClean="0">
                <a:latin typeface="+mn-lt"/>
              </a:rPr>
              <a:t> to derive the </a:t>
            </a:r>
            <a:r>
              <a:rPr lang="en-US" sz="2400" b="1" dirty="0" smtClean="0">
                <a:solidFill>
                  <a:srgbClr val="C00000"/>
                </a:solidFill>
                <a:latin typeface="+mn-lt"/>
              </a:rPr>
              <a:t>transitive indexes</a:t>
            </a:r>
            <a:r>
              <a:rPr lang="en-US" sz="2400" dirty="0" smtClean="0">
                <a:latin typeface="+mn-lt"/>
              </a:rPr>
              <a:t>, by </a:t>
            </a:r>
            <a:r>
              <a:rPr lang="en-US" sz="2400" b="1" dirty="0" smtClean="0">
                <a:solidFill>
                  <a:srgbClr val="C00000"/>
                </a:solidFill>
                <a:latin typeface="+mn-lt"/>
              </a:rPr>
              <a:t>minimizing </a:t>
            </a:r>
          </a:p>
          <a:p>
            <a:pPr fontAlgn="auto">
              <a:spcBef>
                <a:spcPts val="1200"/>
              </a:spcBef>
              <a:spcAft>
                <a:spcPts val="0"/>
              </a:spcAft>
              <a:defRPr/>
            </a:pPr>
            <a:r>
              <a:rPr lang="en-US" sz="2400" dirty="0" smtClean="0">
                <a:latin typeface="+mn-lt"/>
              </a:rPr>
              <a:t>     </a:t>
            </a:r>
            <a:endParaRPr lang="en-US" sz="2400" dirty="0">
              <a:latin typeface="+mn-lt"/>
            </a:endParaRPr>
          </a:p>
          <a:p>
            <a:pPr fontAlgn="auto">
              <a:spcBef>
                <a:spcPts val="1200"/>
              </a:spcBef>
              <a:spcAft>
                <a:spcPts val="0"/>
              </a:spcAft>
              <a:defRPr/>
            </a:pPr>
            <a:r>
              <a:rPr lang="en-US" sz="2400" dirty="0" smtClean="0">
                <a:latin typeface="+mn-lt"/>
              </a:rPr>
              <a:t>     subject to</a:t>
            </a:r>
          </a:p>
        </p:txBody>
      </p:sp>
      <p:sp>
        <p:nvSpPr>
          <p:cNvPr id="2" name="Segnaposto numero diapositiva 1"/>
          <p:cNvSpPr>
            <a:spLocks noGrp="1"/>
          </p:cNvSpPr>
          <p:nvPr>
            <p:ph type="sldNum" sz="quarter" idx="12"/>
          </p:nvPr>
        </p:nvSpPr>
        <p:spPr/>
        <p:txBody>
          <a:bodyPr/>
          <a:lstStyle/>
          <a:p>
            <a:pPr>
              <a:defRPr/>
            </a:pPr>
            <a:r>
              <a:rPr lang="en-US" dirty="0" smtClean="0"/>
              <a:t> </a:t>
            </a:r>
            <a:fld id="{8464CCA4-9681-42B7-BE95-D245E7B4B0E0}" type="slidenum">
              <a:rPr lang="en-US" smtClean="0"/>
              <a:pPr>
                <a:defRPr/>
              </a:pPr>
              <a:t>15</a:t>
            </a:fld>
            <a:endParaRPr lang="en-US" dirty="0"/>
          </a:p>
        </p:txBody>
      </p:sp>
      <p:sp>
        <p:nvSpPr>
          <p:cNvPr id="5" name="CasellaDiTesto 4"/>
          <p:cNvSpPr txBox="1"/>
          <p:nvPr/>
        </p:nvSpPr>
        <p:spPr>
          <a:xfrm>
            <a:off x="0" y="0"/>
            <a:ext cx="9144000" cy="830997"/>
          </a:xfrm>
          <a:prstGeom prst="rect">
            <a:avLst/>
          </a:prstGeom>
          <a:solidFill>
            <a:srgbClr val="FFC000"/>
          </a:solidFill>
        </p:spPr>
        <p:txBody>
          <a:bodyPr wrap="square" rtlCol="0">
            <a:spAutoFit/>
          </a:bodyPr>
          <a:lstStyle/>
          <a:p>
            <a:r>
              <a:rPr lang="en-US" altLang="it-IT" sz="2400" dirty="0" smtClean="0">
                <a:solidFill>
                  <a:srgbClr val="0070C0"/>
                </a:solidFill>
                <a:latin typeface="+mn-lt"/>
              </a:rPr>
              <a:t>Methodological </a:t>
            </a:r>
            <a:r>
              <a:rPr lang="en-US" altLang="it-IT" sz="2400" dirty="0">
                <a:solidFill>
                  <a:srgbClr val="0070C0"/>
                </a:solidFill>
                <a:latin typeface="+mn-lt"/>
              </a:rPr>
              <a:t>general framework to compute Spatial Price </a:t>
            </a:r>
            <a:r>
              <a:rPr lang="en-US" altLang="it-IT" sz="2400" dirty="0" smtClean="0">
                <a:solidFill>
                  <a:srgbClr val="0070C0"/>
                </a:solidFill>
                <a:latin typeface="+mn-lt"/>
              </a:rPr>
              <a:t>Indexes across areas - Fisher index – Need for GEKS</a:t>
            </a:r>
            <a:endParaRPr lang="it-IT" sz="2400" dirty="0">
              <a:solidFill>
                <a:srgbClr val="0070C0"/>
              </a:solidFill>
              <a:latin typeface="+mn-lt"/>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a:p>
        </p:txBody>
      </p:sp>
      <p:graphicFrame>
        <p:nvGraphicFramePr>
          <p:cNvPr id="7" name="Object 31"/>
          <p:cNvGraphicFramePr>
            <a:graphicFrameLocks noChangeAspect="1"/>
          </p:cNvGraphicFramePr>
          <p:nvPr>
            <p:extLst>
              <p:ext uri="{D42A27DB-BD31-4B8C-83A1-F6EECF244321}">
                <p14:modId xmlns:p14="http://schemas.microsoft.com/office/powerpoint/2010/main" val="2926886110"/>
              </p:ext>
            </p:extLst>
          </p:nvPr>
        </p:nvGraphicFramePr>
        <p:xfrm>
          <a:off x="1115616" y="2852936"/>
          <a:ext cx="6210804" cy="1005798"/>
        </p:xfrm>
        <a:graphic>
          <a:graphicData uri="http://schemas.openxmlformats.org/presentationml/2006/ole">
            <mc:AlternateContent xmlns:mc="http://schemas.openxmlformats.org/markup-compatibility/2006">
              <mc:Choice xmlns:v="urn:schemas-microsoft-com:vml" Requires="v">
                <p:oleObj spid="_x0000_s6306" name="Equation" r:id="rId4" imgW="3530600" imgH="571500" progId="Equation.DSMT4">
                  <p:embed/>
                </p:oleObj>
              </mc:Choice>
              <mc:Fallback>
                <p:oleObj name="Equation" r:id="rId4" imgW="3530600" imgH="5715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6" y="2852936"/>
                        <a:ext cx="6210804" cy="1005798"/>
                      </a:xfrm>
                      <a:prstGeom prst="rect">
                        <a:avLst/>
                      </a:prstGeom>
                      <a:noFill/>
                    </p:spPr>
                  </p:pic>
                </p:oleObj>
              </mc:Fallback>
            </mc:AlternateContent>
          </a:graphicData>
        </a:graphic>
      </p:graphicFrame>
      <p:pic>
        <p:nvPicPr>
          <p:cNvPr id="4" name="Immagine 3"/>
          <p:cNvPicPr>
            <a:picLocks noChangeAspect="1"/>
          </p:cNvPicPr>
          <p:nvPr/>
        </p:nvPicPr>
        <p:blipFill>
          <a:blip r:embed="rId6"/>
          <a:stretch>
            <a:fillRect/>
          </a:stretch>
        </p:blipFill>
        <p:spPr>
          <a:xfrm>
            <a:off x="1259632" y="5539839"/>
            <a:ext cx="3744416" cy="624086"/>
          </a:xfrm>
          <a:prstGeom prst="rect">
            <a:avLst/>
          </a:prstGeom>
        </p:spPr>
      </p:pic>
      <p:pic>
        <p:nvPicPr>
          <p:cNvPr id="6" name="Immagine 5"/>
          <p:cNvPicPr>
            <a:picLocks noChangeAspect="1"/>
          </p:cNvPicPr>
          <p:nvPr/>
        </p:nvPicPr>
        <p:blipFill>
          <a:blip r:embed="rId7"/>
          <a:stretch>
            <a:fillRect/>
          </a:stretch>
        </p:blipFill>
        <p:spPr>
          <a:xfrm>
            <a:off x="2961167" y="6202082"/>
            <a:ext cx="4491153" cy="502313"/>
          </a:xfrm>
          <a:prstGeom prst="rect">
            <a:avLst/>
          </a:prstGeom>
        </p:spPr>
      </p:pic>
      <p:sp>
        <p:nvSpPr>
          <p:cNvPr id="8" name="Freccia circolare a sinistra 7"/>
          <p:cNvSpPr/>
          <p:nvPr/>
        </p:nvSpPr>
        <p:spPr>
          <a:xfrm>
            <a:off x="6553200" y="5373216"/>
            <a:ext cx="251048" cy="432049"/>
          </a:xfrm>
          <a:prstGeom prst="curvedLef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9" name="CasellaDiTesto 8"/>
          <p:cNvSpPr txBox="1"/>
          <p:nvPr/>
        </p:nvSpPr>
        <p:spPr>
          <a:xfrm>
            <a:off x="5580112" y="3858734"/>
            <a:ext cx="3563888" cy="646331"/>
          </a:xfrm>
          <a:prstGeom prst="rect">
            <a:avLst/>
          </a:prstGeom>
          <a:noFill/>
        </p:spPr>
        <p:txBody>
          <a:bodyPr wrap="square" rtlCol="0">
            <a:spAutoFit/>
          </a:bodyPr>
          <a:lstStyle/>
          <a:p>
            <a:r>
              <a:rPr lang="en-US" b="1" dirty="0" smtClean="0">
                <a:solidFill>
                  <a:srgbClr val="FF0000"/>
                </a:solidFill>
              </a:rPr>
              <a:t>Interpretation more difficult!</a:t>
            </a:r>
          </a:p>
          <a:p>
            <a:r>
              <a:rPr lang="en-US" dirty="0" err="1" smtClean="0"/>
              <a:t>Biggeri</a:t>
            </a:r>
            <a:r>
              <a:rPr lang="en-US" dirty="0" smtClean="0"/>
              <a:t>, 2016</a:t>
            </a:r>
            <a:endParaRPr lang="en-US" dirty="0"/>
          </a:p>
        </p:txBody>
      </p:sp>
      <p:cxnSp>
        <p:nvCxnSpPr>
          <p:cNvPr id="11" name="Connettore 2 10"/>
          <p:cNvCxnSpPr/>
          <p:nvPr/>
        </p:nvCxnSpPr>
        <p:spPr>
          <a:xfrm flipH="1" flipV="1">
            <a:off x="2961167" y="3645024"/>
            <a:ext cx="2618945" cy="43204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Connettore 2 14"/>
          <p:cNvCxnSpPr/>
          <p:nvPr/>
        </p:nvCxnSpPr>
        <p:spPr>
          <a:xfrm flipH="1" flipV="1">
            <a:off x="5508104" y="3645024"/>
            <a:ext cx="216024" cy="21371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2340241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323528" y="1057967"/>
            <a:ext cx="8496944" cy="5786199"/>
          </a:xfrm>
          <a:prstGeom prst="rect">
            <a:avLst/>
          </a:prstGeom>
          <a:noFill/>
          <a:ln>
            <a:noFill/>
          </a:ln>
          <a:effectLst/>
          <a:extLst/>
        </p:spPr>
        <p:txBody>
          <a:bodyPr wrap="square">
            <a:spAutoFit/>
          </a:bodyPr>
          <a:lstStyle/>
          <a:p>
            <a:pPr marL="342900" indent="-342900" fontAlgn="auto">
              <a:spcBef>
                <a:spcPts val="1200"/>
              </a:spcBef>
              <a:spcAft>
                <a:spcPts val="0"/>
              </a:spcAft>
              <a:buFont typeface="Wingdings" panose="05000000000000000000" pitchFamily="2" charset="2"/>
              <a:buChar char="Ø"/>
              <a:defRPr/>
            </a:pPr>
            <a:r>
              <a:rPr lang="en-US" sz="2400" b="1" dirty="0" smtClean="0">
                <a:latin typeface="+mn-lt"/>
              </a:rPr>
              <a:t>Application of GEKS procedure to Jevons and Fisher binary indexes</a:t>
            </a:r>
          </a:p>
          <a:p>
            <a:pPr marL="342900" indent="-342900" fontAlgn="auto">
              <a:spcBef>
                <a:spcPts val="1200"/>
              </a:spcBef>
              <a:spcAft>
                <a:spcPts val="0"/>
              </a:spcAft>
              <a:buFont typeface="Arial" panose="020B0604020202020204" pitchFamily="34" charset="0"/>
              <a:buChar char="•"/>
              <a:defRPr/>
            </a:pPr>
            <a:r>
              <a:rPr lang="en-US" sz="2400" dirty="0" smtClean="0">
                <a:latin typeface="+mn-lt"/>
              </a:rPr>
              <a:t>To the </a:t>
            </a:r>
            <a:r>
              <a:rPr lang="en-US" sz="2400" b="1" dirty="0" smtClean="0">
                <a:latin typeface="+mn-lt"/>
              </a:rPr>
              <a:t>Jevons weighted binary index</a:t>
            </a:r>
            <a:r>
              <a:rPr lang="en-US" sz="2400" dirty="0" smtClean="0">
                <a:latin typeface="+mn-lt"/>
              </a:rPr>
              <a:t>, we obtain GEKS-Jevons</a:t>
            </a:r>
            <a:endParaRPr lang="en-US" sz="2400" dirty="0">
              <a:latin typeface="+mn-lt"/>
            </a:endParaRPr>
          </a:p>
          <a:p>
            <a:pPr marL="342900" indent="-342900" fontAlgn="auto">
              <a:spcBef>
                <a:spcPts val="1200"/>
              </a:spcBef>
              <a:spcAft>
                <a:spcPts val="0"/>
              </a:spcAft>
              <a:buFont typeface="Arial" panose="020B0604020202020204" pitchFamily="34" charset="0"/>
              <a:buChar char="•"/>
              <a:defRPr/>
            </a:pPr>
            <a:endParaRPr lang="en-US" sz="1000" dirty="0">
              <a:latin typeface="+mn-lt"/>
            </a:endParaRPr>
          </a:p>
          <a:p>
            <a:pPr fontAlgn="auto">
              <a:spcBef>
                <a:spcPts val="1200"/>
              </a:spcBef>
              <a:spcAft>
                <a:spcPts val="0"/>
              </a:spcAft>
              <a:defRPr/>
            </a:pPr>
            <a:endParaRPr lang="en-US" sz="1000" dirty="0" smtClean="0">
              <a:latin typeface="+mn-lt"/>
            </a:endParaRPr>
          </a:p>
          <a:p>
            <a:pPr fontAlgn="auto">
              <a:spcBef>
                <a:spcPts val="1200"/>
              </a:spcBef>
              <a:spcAft>
                <a:spcPts val="0"/>
              </a:spcAft>
              <a:defRPr/>
            </a:pPr>
            <a:endParaRPr lang="en-US" sz="1000" dirty="0">
              <a:latin typeface="+mn-lt"/>
            </a:endParaRPr>
          </a:p>
          <a:p>
            <a:pPr fontAlgn="auto">
              <a:spcBef>
                <a:spcPts val="1200"/>
              </a:spcBef>
              <a:spcAft>
                <a:spcPts val="0"/>
              </a:spcAft>
              <a:defRPr/>
            </a:pPr>
            <a:r>
              <a:rPr lang="en-US" sz="2400" dirty="0" smtClean="0">
                <a:latin typeface="+mn-lt"/>
              </a:rPr>
              <a:t>To the </a:t>
            </a:r>
            <a:r>
              <a:rPr lang="en-US" sz="2400" b="1" dirty="0" smtClean="0">
                <a:latin typeface="+mn-lt"/>
              </a:rPr>
              <a:t>Fisher binary index</a:t>
            </a:r>
            <a:r>
              <a:rPr lang="en-US" sz="2400" dirty="0" smtClean="0">
                <a:latin typeface="+mn-lt"/>
              </a:rPr>
              <a:t>, we obtain GEKS-Fisher index</a:t>
            </a:r>
            <a:endParaRPr lang="en-US" sz="2400" dirty="0">
              <a:latin typeface="+mn-lt"/>
            </a:endParaRPr>
          </a:p>
          <a:p>
            <a:pPr fontAlgn="auto">
              <a:spcBef>
                <a:spcPts val="1200"/>
              </a:spcBef>
              <a:spcAft>
                <a:spcPts val="0"/>
              </a:spcAft>
              <a:defRPr/>
            </a:pPr>
            <a:endParaRPr lang="en-US" sz="1000" dirty="0" smtClean="0">
              <a:latin typeface="+mn-lt"/>
            </a:endParaRPr>
          </a:p>
          <a:p>
            <a:pPr fontAlgn="auto">
              <a:spcBef>
                <a:spcPts val="1200"/>
              </a:spcBef>
              <a:spcAft>
                <a:spcPts val="0"/>
              </a:spcAft>
              <a:defRPr/>
            </a:pPr>
            <a:endParaRPr lang="en-US" sz="2400" dirty="0">
              <a:latin typeface="+mn-lt"/>
            </a:endParaRPr>
          </a:p>
          <a:p>
            <a:pPr marL="342900" indent="-342900" fontAlgn="auto">
              <a:spcBef>
                <a:spcPts val="1200"/>
              </a:spcBef>
              <a:spcAft>
                <a:spcPts val="0"/>
              </a:spcAft>
              <a:buFont typeface="Wingdings" panose="05000000000000000000" pitchFamily="2" charset="2"/>
              <a:buChar char="Ø"/>
              <a:defRPr/>
            </a:pPr>
            <a:r>
              <a:rPr lang="en-US" sz="2400" dirty="0" smtClean="0">
                <a:latin typeface="+mn-lt"/>
              </a:rPr>
              <a:t>The </a:t>
            </a:r>
            <a:r>
              <a:rPr lang="en-US" sz="2400" dirty="0" smtClean="0">
                <a:solidFill>
                  <a:srgbClr val="FF0000"/>
                </a:solidFill>
                <a:latin typeface="+mn-lt"/>
              </a:rPr>
              <a:t>GEKS approach has been generalized </a:t>
            </a:r>
            <a:r>
              <a:rPr lang="en-US" sz="2400" dirty="0" smtClean="0">
                <a:latin typeface="+mn-lt"/>
              </a:rPr>
              <a:t>and a </a:t>
            </a:r>
            <a:r>
              <a:rPr lang="en-US" sz="2400" dirty="0" smtClean="0">
                <a:solidFill>
                  <a:srgbClr val="FF0000"/>
                </a:solidFill>
                <a:latin typeface="+mn-lt"/>
              </a:rPr>
              <a:t>weighted GEKS </a:t>
            </a:r>
            <a:r>
              <a:rPr lang="en-US" sz="2400" dirty="0" smtClean="0">
                <a:latin typeface="+mn-lt"/>
              </a:rPr>
              <a:t>(WGEKS) has been proposed in Rao (2009) and the properties are discussed further in </a:t>
            </a:r>
            <a:r>
              <a:rPr lang="en-US" sz="2400" dirty="0" err="1" smtClean="0">
                <a:latin typeface="+mn-lt"/>
              </a:rPr>
              <a:t>Hajargasht</a:t>
            </a:r>
            <a:r>
              <a:rPr lang="en-US" sz="2400" dirty="0" smtClean="0">
                <a:latin typeface="+mn-lt"/>
              </a:rPr>
              <a:t> et al. (2017)</a:t>
            </a:r>
          </a:p>
          <a:p>
            <a:pPr marL="342900" indent="-342900" fontAlgn="auto">
              <a:spcBef>
                <a:spcPts val="1200"/>
              </a:spcBef>
              <a:spcAft>
                <a:spcPts val="0"/>
              </a:spcAft>
              <a:buFont typeface="Wingdings" panose="05000000000000000000" pitchFamily="2" charset="2"/>
              <a:buChar char="Ø"/>
              <a:defRPr/>
            </a:pPr>
            <a:r>
              <a:rPr lang="en-US" sz="2400" dirty="0" smtClean="0">
                <a:latin typeface="+mn-lt"/>
              </a:rPr>
              <a:t>The satisfaction of the transitivity property makes the </a:t>
            </a:r>
            <a:r>
              <a:rPr lang="en-US" sz="2400" b="1" dirty="0" smtClean="0">
                <a:solidFill>
                  <a:srgbClr val="FF0000"/>
                </a:solidFill>
                <a:latin typeface="+mn-lt"/>
              </a:rPr>
              <a:t>interpretation</a:t>
            </a:r>
            <a:r>
              <a:rPr lang="en-US" sz="2400" dirty="0" smtClean="0">
                <a:solidFill>
                  <a:srgbClr val="FF0000"/>
                </a:solidFill>
                <a:latin typeface="+mn-lt"/>
              </a:rPr>
              <a:t> </a:t>
            </a:r>
            <a:r>
              <a:rPr lang="en-US" sz="2400" dirty="0" smtClean="0">
                <a:latin typeface="+mn-lt"/>
              </a:rPr>
              <a:t>of the differences a </a:t>
            </a:r>
            <a:r>
              <a:rPr lang="en-US" sz="2400" dirty="0" smtClean="0">
                <a:solidFill>
                  <a:srgbClr val="FF0000"/>
                </a:solidFill>
                <a:latin typeface="+mn-lt"/>
              </a:rPr>
              <a:t>little more difficult</a:t>
            </a:r>
          </a:p>
        </p:txBody>
      </p:sp>
      <p:sp>
        <p:nvSpPr>
          <p:cNvPr id="2" name="Segnaposto numero diapositiva 1"/>
          <p:cNvSpPr>
            <a:spLocks noGrp="1"/>
          </p:cNvSpPr>
          <p:nvPr>
            <p:ph type="sldNum" sz="quarter" idx="12"/>
          </p:nvPr>
        </p:nvSpPr>
        <p:spPr/>
        <p:txBody>
          <a:bodyPr/>
          <a:lstStyle/>
          <a:p>
            <a:pPr>
              <a:defRPr/>
            </a:pPr>
            <a:r>
              <a:rPr lang="en-US" dirty="0" smtClean="0"/>
              <a:t> </a:t>
            </a:r>
            <a:fld id="{8464CCA4-9681-42B7-BE95-D245E7B4B0E0}" type="slidenum">
              <a:rPr lang="en-US" smtClean="0"/>
              <a:pPr>
                <a:defRPr/>
              </a:pPr>
              <a:t>16</a:t>
            </a:fld>
            <a:endParaRPr lang="en-US" dirty="0"/>
          </a:p>
        </p:txBody>
      </p:sp>
      <p:sp>
        <p:nvSpPr>
          <p:cNvPr id="5" name="CasellaDiTesto 4"/>
          <p:cNvSpPr txBox="1"/>
          <p:nvPr/>
        </p:nvSpPr>
        <p:spPr>
          <a:xfrm>
            <a:off x="0" y="0"/>
            <a:ext cx="9144000" cy="830997"/>
          </a:xfrm>
          <a:prstGeom prst="rect">
            <a:avLst/>
          </a:prstGeom>
          <a:solidFill>
            <a:srgbClr val="FFC000"/>
          </a:solidFill>
        </p:spPr>
        <p:txBody>
          <a:bodyPr wrap="square" rtlCol="0">
            <a:spAutoFit/>
          </a:bodyPr>
          <a:lstStyle/>
          <a:p>
            <a:r>
              <a:rPr lang="en-US" altLang="it-IT" sz="2400" dirty="0" smtClean="0">
                <a:solidFill>
                  <a:srgbClr val="0070C0"/>
                </a:solidFill>
                <a:latin typeface="+mn-lt"/>
              </a:rPr>
              <a:t>Methodological </a:t>
            </a:r>
            <a:r>
              <a:rPr lang="en-US" altLang="it-IT" sz="2400" dirty="0">
                <a:solidFill>
                  <a:srgbClr val="0070C0"/>
                </a:solidFill>
                <a:latin typeface="+mn-lt"/>
              </a:rPr>
              <a:t>general framework to compute Spatial Price </a:t>
            </a:r>
            <a:r>
              <a:rPr lang="en-US" altLang="it-IT" sz="2400" dirty="0" smtClean="0">
                <a:solidFill>
                  <a:srgbClr val="0070C0"/>
                </a:solidFill>
                <a:latin typeface="+mn-lt"/>
              </a:rPr>
              <a:t>Indexes across areas -the aggregation: GEKS procedure</a:t>
            </a:r>
            <a:endParaRPr lang="it-IT" sz="2400" dirty="0">
              <a:solidFill>
                <a:srgbClr val="0070C0"/>
              </a:solidFill>
              <a:latin typeface="+mn-lt"/>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a:p>
        </p:txBody>
      </p:sp>
      <p:graphicFrame>
        <p:nvGraphicFramePr>
          <p:cNvPr id="9" name="Object 29"/>
          <p:cNvGraphicFramePr>
            <a:graphicFrameLocks noChangeAspect="1"/>
          </p:cNvGraphicFramePr>
          <p:nvPr>
            <p:extLst>
              <p:ext uri="{D42A27DB-BD31-4B8C-83A1-F6EECF244321}">
                <p14:modId xmlns:p14="http://schemas.microsoft.com/office/powerpoint/2010/main" val="4255348722"/>
              </p:ext>
            </p:extLst>
          </p:nvPr>
        </p:nvGraphicFramePr>
        <p:xfrm>
          <a:off x="2411760" y="2511536"/>
          <a:ext cx="3888432" cy="824018"/>
        </p:xfrm>
        <a:graphic>
          <a:graphicData uri="http://schemas.openxmlformats.org/presentationml/2006/ole">
            <mc:AlternateContent xmlns:mc="http://schemas.openxmlformats.org/markup-compatibility/2006">
              <mc:Choice xmlns:v="urn:schemas-microsoft-com:vml" Requires="v">
                <p:oleObj spid="_x0000_s7477" name="Equation" r:id="rId4" imgW="2133600" imgH="457200" progId="Equation.DSMT4">
                  <p:embed/>
                </p:oleObj>
              </mc:Choice>
              <mc:Fallback>
                <p:oleObj name="Equation" r:id="rId4" imgW="2133600" imgH="457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1760" y="2511536"/>
                        <a:ext cx="3888432" cy="824018"/>
                      </a:xfrm>
                      <a:prstGeom prst="rect">
                        <a:avLst/>
                      </a:prstGeom>
                      <a:noFill/>
                    </p:spPr>
                  </p:pic>
                </p:oleObj>
              </mc:Fallback>
            </mc:AlternateContent>
          </a:graphicData>
        </a:graphic>
      </p:graphicFrame>
      <p:graphicFrame>
        <p:nvGraphicFramePr>
          <p:cNvPr id="11" name="Object 33"/>
          <p:cNvGraphicFramePr>
            <a:graphicFrameLocks noChangeAspect="1"/>
          </p:cNvGraphicFramePr>
          <p:nvPr>
            <p:extLst>
              <p:ext uri="{D42A27DB-BD31-4B8C-83A1-F6EECF244321}">
                <p14:modId xmlns:p14="http://schemas.microsoft.com/office/powerpoint/2010/main" val="114816305"/>
              </p:ext>
            </p:extLst>
          </p:nvPr>
        </p:nvGraphicFramePr>
        <p:xfrm>
          <a:off x="2411759" y="3933056"/>
          <a:ext cx="3888433" cy="699624"/>
        </p:xfrm>
        <a:graphic>
          <a:graphicData uri="http://schemas.openxmlformats.org/presentationml/2006/ole">
            <mc:AlternateContent xmlns:mc="http://schemas.openxmlformats.org/markup-compatibility/2006">
              <mc:Choice xmlns:v="urn:schemas-microsoft-com:vml" Requires="v">
                <p:oleObj spid="_x0000_s7478" name="Equation" r:id="rId6" imgW="1765300" imgH="457200" progId="Equation.DSMT4">
                  <p:embed/>
                </p:oleObj>
              </mc:Choice>
              <mc:Fallback>
                <p:oleObj name="Equation" r:id="rId6" imgW="1765300" imgH="457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11759" y="3933056"/>
                        <a:ext cx="3888433" cy="699624"/>
                      </a:xfrm>
                      <a:prstGeom prst="rect">
                        <a:avLst/>
                      </a:prstGeom>
                      <a:noFill/>
                    </p:spPr>
                  </p:pic>
                </p:oleObj>
              </mc:Fallback>
            </mc:AlternateContent>
          </a:graphicData>
        </a:graphic>
      </p:graphicFrame>
      <p:sp>
        <p:nvSpPr>
          <p:cNvPr id="4" name="Freccia a sinistra 3"/>
          <p:cNvSpPr/>
          <p:nvPr/>
        </p:nvSpPr>
        <p:spPr>
          <a:xfrm>
            <a:off x="7615962" y="6347866"/>
            <a:ext cx="480392" cy="191046"/>
          </a:xfrm>
          <a:prstGeom prst="lef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021514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251520" y="968156"/>
            <a:ext cx="8640960" cy="5570756"/>
          </a:xfrm>
          <a:prstGeom prst="rect">
            <a:avLst/>
          </a:prstGeom>
          <a:noFill/>
          <a:ln>
            <a:noFill/>
          </a:ln>
          <a:effectLst/>
          <a:extLst/>
        </p:spPr>
        <p:txBody>
          <a:bodyPr wrap="square">
            <a:spAutoFit/>
          </a:bodyPr>
          <a:lstStyle/>
          <a:p>
            <a:pPr marL="342900" indent="-342900" fontAlgn="auto">
              <a:spcBef>
                <a:spcPts val="1200"/>
              </a:spcBef>
              <a:spcAft>
                <a:spcPts val="0"/>
              </a:spcAft>
              <a:buFont typeface="Wingdings" panose="05000000000000000000" pitchFamily="2" charset="2"/>
              <a:buChar char="Ø"/>
              <a:defRPr/>
            </a:pPr>
            <a:r>
              <a:rPr lang="en-US" sz="2400" b="1" dirty="0" smtClean="0">
                <a:latin typeface="+mn-lt"/>
              </a:rPr>
              <a:t>Hypothesis that </a:t>
            </a:r>
            <a:r>
              <a:rPr lang="en-US" sz="2400" b="1" dirty="0" smtClean="0">
                <a:solidFill>
                  <a:srgbClr val="C00000"/>
                </a:solidFill>
                <a:latin typeface="+mn-lt"/>
              </a:rPr>
              <a:t>not all </a:t>
            </a:r>
            <a:r>
              <a:rPr lang="en-US" sz="2400" b="1" dirty="0" smtClean="0">
                <a:latin typeface="+mn-lt"/>
              </a:rPr>
              <a:t>the product items are priced in all areas</a:t>
            </a:r>
          </a:p>
          <a:p>
            <a:pPr fontAlgn="auto">
              <a:spcBef>
                <a:spcPts val="1200"/>
              </a:spcBef>
              <a:spcAft>
                <a:spcPts val="0"/>
              </a:spcAft>
              <a:defRPr/>
            </a:pPr>
            <a:endParaRPr lang="en-US" sz="800" b="1" dirty="0" smtClean="0">
              <a:latin typeface="+mn-lt"/>
            </a:endParaRPr>
          </a:p>
          <a:p>
            <a:pPr marL="342900" indent="-342900" fontAlgn="auto">
              <a:spcBef>
                <a:spcPts val="1200"/>
              </a:spcBef>
              <a:spcAft>
                <a:spcPts val="0"/>
              </a:spcAft>
              <a:buFont typeface="Arial" panose="020B0604020202020204" pitchFamily="34" charset="0"/>
              <a:buChar char="•"/>
              <a:defRPr/>
            </a:pPr>
            <a:r>
              <a:rPr lang="en-US" sz="2000" dirty="0" smtClean="0">
                <a:latin typeface="+mn-lt"/>
              </a:rPr>
              <a:t>In this case </a:t>
            </a:r>
            <a:r>
              <a:rPr lang="en-US" sz="2000" b="1" dirty="0" smtClean="0">
                <a:solidFill>
                  <a:srgbClr val="FF0000"/>
                </a:solidFill>
                <a:latin typeface="+mn-lt"/>
              </a:rPr>
              <a:t>specific version of the GEKS-Jevons index </a:t>
            </a:r>
            <a:r>
              <a:rPr lang="en-US" sz="2000" dirty="0" smtClean="0">
                <a:latin typeface="+mn-lt"/>
              </a:rPr>
              <a:t>can be used (see World Bank, 2013 pp. 101-105), and this is the approach followed by </a:t>
            </a:r>
            <a:r>
              <a:rPr lang="en-US" sz="2000" b="1" dirty="0" smtClean="0">
                <a:latin typeface="+mn-lt"/>
              </a:rPr>
              <a:t>OECD-Eurostat</a:t>
            </a:r>
            <a:r>
              <a:rPr lang="en-US" sz="2000" dirty="0" smtClean="0">
                <a:latin typeface="+mn-lt"/>
              </a:rPr>
              <a:t> computation of the PPPs</a:t>
            </a:r>
          </a:p>
          <a:p>
            <a:pPr fontAlgn="auto">
              <a:spcBef>
                <a:spcPts val="1200"/>
              </a:spcBef>
              <a:spcAft>
                <a:spcPts val="0"/>
              </a:spcAft>
              <a:defRPr/>
            </a:pPr>
            <a:endParaRPr lang="en-US" sz="800" dirty="0" smtClean="0">
              <a:latin typeface="+mn-lt"/>
            </a:endParaRPr>
          </a:p>
          <a:p>
            <a:pPr marL="342900" indent="-342900" fontAlgn="auto">
              <a:spcBef>
                <a:spcPts val="1200"/>
              </a:spcBef>
              <a:spcAft>
                <a:spcPts val="0"/>
              </a:spcAft>
              <a:buFont typeface="Arial" panose="020B0604020202020204" pitchFamily="34" charset="0"/>
              <a:buChar char="•"/>
              <a:defRPr/>
            </a:pPr>
            <a:r>
              <a:rPr lang="en-US" sz="2000" dirty="0" smtClean="0">
                <a:latin typeface="+mn-lt"/>
              </a:rPr>
              <a:t>Anyway, the approach for the aggregation of prices now followed by the </a:t>
            </a:r>
            <a:r>
              <a:rPr lang="en-US" sz="2000" b="1" dirty="0" smtClean="0">
                <a:latin typeface="+mn-lt"/>
              </a:rPr>
              <a:t>ICP</a:t>
            </a:r>
            <a:r>
              <a:rPr lang="en-US" sz="2000" dirty="0" smtClean="0">
                <a:latin typeface="+mn-lt"/>
              </a:rPr>
              <a:t> is the  </a:t>
            </a:r>
            <a:r>
              <a:rPr lang="en-US" sz="2000" b="1" dirty="0" smtClean="0">
                <a:latin typeface="+mn-lt"/>
              </a:rPr>
              <a:t>Country Product Dummy (CPD) method</a:t>
            </a:r>
            <a:r>
              <a:rPr lang="en-US" sz="2000" dirty="0" smtClean="0">
                <a:latin typeface="+mn-lt"/>
              </a:rPr>
              <a:t>, that </a:t>
            </a:r>
            <a:r>
              <a:rPr lang="en-US" sz="2000" dirty="0" smtClean="0">
                <a:solidFill>
                  <a:srgbClr val="C00000"/>
                </a:solidFill>
                <a:latin typeface="+mn-lt"/>
              </a:rPr>
              <a:t>considering the areas </a:t>
            </a:r>
            <a:r>
              <a:rPr lang="en-US" sz="2000" dirty="0" smtClean="0">
                <a:latin typeface="+mn-lt"/>
              </a:rPr>
              <a:t>instead of the countries we can called and write as </a:t>
            </a:r>
            <a:r>
              <a:rPr lang="en-US" sz="2000" b="1" dirty="0" smtClean="0">
                <a:latin typeface="+mn-lt"/>
              </a:rPr>
              <a:t>APD method</a:t>
            </a:r>
          </a:p>
          <a:p>
            <a:pPr marL="342900" indent="-342900" fontAlgn="auto">
              <a:spcBef>
                <a:spcPts val="1200"/>
              </a:spcBef>
              <a:spcAft>
                <a:spcPts val="0"/>
              </a:spcAft>
              <a:buFont typeface="Arial" panose="020B0604020202020204" pitchFamily="34" charset="0"/>
              <a:buChar char="•"/>
              <a:defRPr/>
            </a:pPr>
            <a:endParaRPr lang="en-US" sz="800" b="1" dirty="0" smtClean="0">
              <a:latin typeface="+mn-lt"/>
            </a:endParaRPr>
          </a:p>
          <a:p>
            <a:pPr marL="342900" indent="-342900" fontAlgn="auto">
              <a:spcBef>
                <a:spcPts val="1200"/>
              </a:spcBef>
              <a:spcAft>
                <a:spcPts val="0"/>
              </a:spcAft>
              <a:buFont typeface="Arial" panose="020B0604020202020204" pitchFamily="34" charset="0"/>
              <a:buChar char="•"/>
              <a:defRPr/>
            </a:pPr>
            <a:r>
              <a:rPr lang="en-US" sz="2000" dirty="0" smtClean="0">
                <a:latin typeface="+mn-lt"/>
              </a:rPr>
              <a:t>The method was firstly introduced by Summers (1973) as a simple </a:t>
            </a:r>
            <a:r>
              <a:rPr lang="en-US" sz="2000" b="1" dirty="0" smtClean="0">
                <a:latin typeface="+mn-lt"/>
              </a:rPr>
              <a:t>regression-based method </a:t>
            </a:r>
            <a:r>
              <a:rPr lang="en-US" sz="2000" dirty="0" smtClean="0">
                <a:latin typeface="+mn-lt"/>
              </a:rPr>
              <a:t>to </a:t>
            </a:r>
            <a:r>
              <a:rPr lang="en-US" sz="2000" dirty="0" smtClean="0">
                <a:solidFill>
                  <a:srgbClr val="C00000"/>
                </a:solidFill>
                <a:latin typeface="+mn-lt"/>
              </a:rPr>
              <a:t>fill missing price data</a:t>
            </a:r>
            <a:r>
              <a:rPr lang="en-US" sz="2000" dirty="0" smtClean="0">
                <a:latin typeface="+mn-lt"/>
              </a:rPr>
              <a:t>, and then many researchers </a:t>
            </a:r>
            <a:r>
              <a:rPr lang="en-US" sz="2000" dirty="0">
                <a:latin typeface="+mn-lt"/>
              </a:rPr>
              <a:t>(</a:t>
            </a:r>
            <a:r>
              <a:rPr lang="en-US" sz="2000" dirty="0" smtClean="0">
                <a:latin typeface="+mn-lt"/>
              </a:rPr>
              <a:t>in particular </a:t>
            </a:r>
            <a:r>
              <a:rPr lang="en-US" sz="2000" dirty="0" err="1" smtClean="0">
                <a:latin typeface="+mn-lt"/>
              </a:rPr>
              <a:t>Prasada</a:t>
            </a:r>
            <a:r>
              <a:rPr lang="en-US" sz="2000" dirty="0" smtClean="0">
                <a:latin typeface="+mn-lt"/>
              </a:rPr>
              <a:t> Rao) have discussed and showed its important properties.</a:t>
            </a:r>
          </a:p>
          <a:p>
            <a:pPr marL="342900" indent="-342900" fontAlgn="auto">
              <a:spcBef>
                <a:spcPts val="1200"/>
              </a:spcBef>
              <a:spcAft>
                <a:spcPts val="0"/>
              </a:spcAft>
              <a:buFont typeface="Arial" panose="020B0604020202020204" pitchFamily="34" charset="0"/>
              <a:buChar char="•"/>
              <a:defRPr/>
            </a:pPr>
            <a:endParaRPr lang="en-US" sz="800" dirty="0" smtClean="0">
              <a:latin typeface="+mn-lt"/>
            </a:endParaRPr>
          </a:p>
          <a:p>
            <a:pPr marL="342900" indent="-342900" fontAlgn="auto">
              <a:spcBef>
                <a:spcPts val="1200"/>
              </a:spcBef>
              <a:spcAft>
                <a:spcPts val="0"/>
              </a:spcAft>
              <a:buFont typeface="Arial" panose="020B0604020202020204" pitchFamily="34" charset="0"/>
              <a:buChar char="•"/>
              <a:defRPr/>
            </a:pPr>
            <a:r>
              <a:rPr lang="en-US" sz="2000" dirty="0" smtClean="0">
                <a:latin typeface="+mn-lt"/>
              </a:rPr>
              <a:t>The model can be written also as a </a:t>
            </a:r>
            <a:r>
              <a:rPr lang="en-US" sz="2000" b="1" dirty="0" smtClean="0">
                <a:solidFill>
                  <a:srgbClr val="C00000"/>
                </a:solidFill>
                <a:latin typeface="+mn-lt"/>
              </a:rPr>
              <a:t>standard hedonic regression </a:t>
            </a:r>
            <a:r>
              <a:rPr lang="en-US" sz="2000" dirty="0" smtClean="0">
                <a:latin typeface="+mn-lt"/>
              </a:rPr>
              <a:t>model in which the characteristic used are the </a:t>
            </a:r>
            <a:r>
              <a:rPr lang="en-US" sz="2000" b="1" dirty="0" smtClean="0">
                <a:solidFill>
                  <a:srgbClr val="C00000"/>
                </a:solidFill>
                <a:latin typeface="+mn-lt"/>
              </a:rPr>
              <a:t>area</a:t>
            </a:r>
            <a:r>
              <a:rPr lang="en-US" sz="2000" dirty="0" smtClean="0">
                <a:latin typeface="+mn-lt"/>
              </a:rPr>
              <a:t> and the </a:t>
            </a:r>
            <a:r>
              <a:rPr lang="en-US" sz="2000" b="1" dirty="0" smtClean="0">
                <a:solidFill>
                  <a:srgbClr val="C00000"/>
                </a:solidFill>
                <a:latin typeface="+mn-lt"/>
              </a:rPr>
              <a:t>product</a:t>
            </a:r>
            <a:r>
              <a:rPr lang="en-US" sz="2000" dirty="0" smtClean="0">
                <a:latin typeface="+mn-lt"/>
              </a:rPr>
              <a:t> specifications. </a:t>
            </a:r>
          </a:p>
        </p:txBody>
      </p:sp>
      <p:sp>
        <p:nvSpPr>
          <p:cNvPr id="2" name="Segnaposto numero diapositiva 1"/>
          <p:cNvSpPr>
            <a:spLocks noGrp="1"/>
          </p:cNvSpPr>
          <p:nvPr>
            <p:ph type="sldNum" sz="quarter" idx="12"/>
          </p:nvPr>
        </p:nvSpPr>
        <p:spPr/>
        <p:txBody>
          <a:bodyPr/>
          <a:lstStyle/>
          <a:p>
            <a:pPr>
              <a:defRPr/>
            </a:pPr>
            <a:r>
              <a:rPr lang="en-US" dirty="0" smtClean="0"/>
              <a:t> </a:t>
            </a:r>
            <a:fld id="{8464CCA4-9681-42B7-BE95-D245E7B4B0E0}" type="slidenum">
              <a:rPr lang="en-US" smtClean="0"/>
              <a:pPr>
                <a:defRPr/>
              </a:pPr>
              <a:t>17</a:t>
            </a:fld>
            <a:endParaRPr lang="en-US" dirty="0"/>
          </a:p>
        </p:txBody>
      </p:sp>
      <p:sp>
        <p:nvSpPr>
          <p:cNvPr id="5" name="CasellaDiTesto 4"/>
          <p:cNvSpPr txBox="1"/>
          <p:nvPr/>
        </p:nvSpPr>
        <p:spPr>
          <a:xfrm>
            <a:off x="0" y="0"/>
            <a:ext cx="9144000" cy="830997"/>
          </a:xfrm>
          <a:prstGeom prst="rect">
            <a:avLst/>
          </a:prstGeom>
          <a:solidFill>
            <a:srgbClr val="FFC000"/>
          </a:solidFill>
        </p:spPr>
        <p:txBody>
          <a:bodyPr wrap="square" rtlCol="0">
            <a:spAutoFit/>
          </a:bodyPr>
          <a:lstStyle/>
          <a:p>
            <a:r>
              <a:rPr lang="en-US" altLang="it-IT" sz="2400" dirty="0" smtClean="0">
                <a:solidFill>
                  <a:srgbClr val="0070C0"/>
                </a:solidFill>
                <a:latin typeface="+mn-lt"/>
              </a:rPr>
              <a:t>Methodological </a:t>
            </a:r>
            <a:r>
              <a:rPr lang="en-US" altLang="it-IT" sz="2400" dirty="0">
                <a:solidFill>
                  <a:srgbClr val="0070C0"/>
                </a:solidFill>
                <a:latin typeface="+mn-lt"/>
              </a:rPr>
              <a:t>general framework to compute Spatial Price </a:t>
            </a:r>
            <a:r>
              <a:rPr lang="en-US" altLang="it-IT" sz="2400" dirty="0" smtClean="0">
                <a:solidFill>
                  <a:srgbClr val="0070C0"/>
                </a:solidFill>
                <a:latin typeface="+mn-lt"/>
              </a:rPr>
              <a:t>Indexes across areas -the aggregation by CPD methods-1</a:t>
            </a:r>
            <a:endParaRPr lang="it-IT" sz="2400" dirty="0">
              <a:solidFill>
                <a:srgbClr val="0070C0"/>
              </a:solidFill>
              <a:latin typeface="+mn-lt"/>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a:p>
        </p:txBody>
      </p:sp>
    </p:spTree>
    <p:extLst>
      <p:ext uri="{BB962C8B-B14F-4D97-AF65-F5344CB8AC3E}">
        <p14:creationId xmlns:p14="http://schemas.microsoft.com/office/powerpoint/2010/main" val="5313556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395536" y="990928"/>
            <a:ext cx="8640960" cy="5632311"/>
          </a:xfrm>
          <a:prstGeom prst="rect">
            <a:avLst/>
          </a:prstGeom>
          <a:noFill/>
          <a:ln>
            <a:noFill/>
          </a:ln>
          <a:effectLst/>
          <a:extLst/>
        </p:spPr>
        <p:txBody>
          <a:bodyPr wrap="square">
            <a:spAutoFit/>
          </a:bodyPr>
          <a:lstStyle/>
          <a:p>
            <a:pPr marL="342900" indent="-342900" fontAlgn="auto">
              <a:spcBef>
                <a:spcPts val="1200"/>
              </a:spcBef>
              <a:spcAft>
                <a:spcPts val="0"/>
              </a:spcAft>
              <a:buFont typeface="Arial" panose="020B0604020202020204" pitchFamily="34" charset="0"/>
              <a:buChar char="•"/>
              <a:defRPr/>
            </a:pPr>
            <a:r>
              <a:rPr lang="en-US" sz="2000" dirty="0" smtClean="0">
                <a:latin typeface="+mn-lt"/>
              </a:rPr>
              <a:t>The </a:t>
            </a:r>
            <a:r>
              <a:rPr lang="en-US" sz="2000" b="1" dirty="0">
                <a:solidFill>
                  <a:srgbClr val="FF0000"/>
                </a:solidFill>
                <a:latin typeface="+mn-lt"/>
              </a:rPr>
              <a:t>A</a:t>
            </a:r>
            <a:r>
              <a:rPr lang="en-US" sz="2000" b="1" dirty="0" smtClean="0">
                <a:solidFill>
                  <a:srgbClr val="FF0000"/>
                </a:solidFill>
                <a:latin typeface="+mn-lt"/>
              </a:rPr>
              <a:t>PD method </a:t>
            </a:r>
            <a:r>
              <a:rPr lang="en-US" sz="2000" dirty="0" smtClean="0">
                <a:latin typeface="+mn-lt"/>
              </a:rPr>
              <a:t>suggests that </a:t>
            </a:r>
            <a:r>
              <a:rPr lang="en-US" sz="2000" dirty="0" smtClean="0">
                <a:solidFill>
                  <a:srgbClr val="FF0000"/>
                </a:solidFill>
                <a:latin typeface="+mn-lt"/>
              </a:rPr>
              <a:t>price levels </a:t>
            </a:r>
            <a:r>
              <a:rPr lang="en-US" sz="2000" dirty="0" smtClean="0">
                <a:latin typeface="+mn-lt"/>
              </a:rPr>
              <a:t>can be </a:t>
            </a:r>
            <a:r>
              <a:rPr lang="en-US" sz="2000" dirty="0" smtClean="0">
                <a:solidFill>
                  <a:srgbClr val="FF0000"/>
                </a:solidFill>
                <a:latin typeface="+mn-lt"/>
              </a:rPr>
              <a:t>estimated</a:t>
            </a:r>
            <a:r>
              <a:rPr lang="en-US" sz="2000" dirty="0" smtClean="0">
                <a:latin typeface="+mn-lt"/>
              </a:rPr>
              <a:t> by regressing the logarithms of prices on area and product dummy variable and the model is given by</a:t>
            </a:r>
          </a:p>
          <a:p>
            <a:pPr fontAlgn="auto">
              <a:spcBef>
                <a:spcPts val="1200"/>
              </a:spcBef>
              <a:spcAft>
                <a:spcPts val="0"/>
              </a:spcAft>
              <a:defRPr/>
            </a:pPr>
            <a:endParaRPr lang="en-US" sz="2400" dirty="0" smtClean="0">
              <a:latin typeface="+mn-lt"/>
            </a:endParaRPr>
          </a:p>
          <a:p>
            <a:pPr fontAlgn="auto">
              <a:spcBef>
                <a:spcPts val="1200"/>
              </a:spcBef>
              <a:spcAft>
                <a:spcPts val="0"/>
              </a:spcAft>
              <a:defRPr/>
            </a:pPr>
            <a:endParaRPr lang="en-US" sz="2400" dirty="0">
              <a:latin typeface="+mn-lt"/>
            </a:endParaRPr>
          </a:p>
          <a:p>
            <a:pPr fontAlgn="auto">
              <a:spcBef>
                <a:spcPts val="1200"/>
              </a:spcBef>
              <a:spcAft>
                <a:spcPts val="0"/>
              </a:spcAft>
              <a:defRPr/>
            </a:pPr>
            <a:endParaRPr lang="en-US" sz="800" dirty="0">
              <a:latin typeface="+mn-lt"/>
            </a:endParaRPr>
          </a:p>
          <a:p>
            <a:pPr fontAlgn="auto">
              <a:spcBef>
                <a:spcPts val="1200"/>
              </a:spcBef>
              <a:spcAft>
                <a:spcPts val="0"/>
              </a:spcAft>
              <a:defRPr/>
            </a:pPr>
            <a:r>
              <a:rPr lang="en-US" sz="2000" dirty="0" smtClean="0">
                <a:latin typeface="+mn-lt"/>
              </a:rPr>
              <a:t>where  </a:t>
            </a:r>
            <a:r>
              <a:rPr lang="en-US" sz="2000" dirty="0" smtClean="0">
                <a:solidFill>
                  <a:srgbClr val="C00000"/>
                </a:solidFill>
                <a:latin typeface="Symbol" panose="05050102010706020507" pitchFamily="18" charset="2"/>
              </a:rPr>
              <a:t>n</a:t>
            </a:r>
            <a:r>
              <a:rPr lang="en-US" sz="2000" dirty="0" smtClean="0">
                <a:solidFill>
                  <a:srgbClr val="C00000"/>
                </a:solidFill>
                <a:latin typeface="+mn-lt"/>
              </a:rPr>
              <a:t> </a:t>
            </a:r>
            <a:r>
              <a:rPr lang="en-US" sz="2000" baseline="-25000" dirty="0" err="1" smtClean="0">
                <a:solidFill>
                  <a:srgbClr val="C00000"/>
                </a:solidFill>
                <a:latin typeface="+mn-lt"/>
              </a:rPr>
              <a:t>ij</a:t>
            </a:r>
            <a:r>
              <a:rPr lang="en-US" sz="2000" dirty="0" smtClean="0">
                <a:solidFill>
                  <a:srgbClr val="C00000"/>
                </a:solidFill>
                <a:latin typeface="+mn-lt"/>
              </a:rPr>
              <a:t> are </a:t>
            </a:r>
            <a:r>
              <a:rPr lang="en-US" sz="2000" dirty="0" smtClean="0">
                <a:solidFill>
                  <a:srgbClr val="FF0000"/>
                </a:solidFill>
                <a:latin typeface="+mn-lt"/>
              </a:rPr>
              <a:t>random disturbance terms </a:t>
            </a:r>
            <a:r>
              <a:rPr lang="en-US" sz="2000" dirty="0" smtClean="0">
                <a:latin typeface="+mn-lt"/>
              </a:rPr>
              <a:t>(assumed to satisfy the standard assumption of a multiple regression model), </a:t>
            </a:r>
            <a:r>
              <a:rPr lang="en-US" sz="2000" dirty="0" err="1" smtClean="0">
                <a:solidFill>
                  <a:srgbClr val="FF0000"/>
                </a:solidFill>
                <a:latin typeface="+mn-lt"/>
              </a:rPr>
              <a:t>D</a:t>
            </a:r>
            <a:r>
              <a:rPr lang="en-US" sz="2000" baseline="30000" dirty="0" err="1" smtClean="0">
                <a:solidFill>
                  <a:srgbClr val="FF0000"/>
                </a:solidFill>
                <a:latin typeface="+mn-lt"/>
              </a:rPr>
              <a:t>k</a:t>
            </a:r>
            <a:r>
              <a:rPr lang="en-US" sz="2000" dirty="0" smtClean="0">
                <a:solidFill>
                  <a:srgbClr val="FF0000"/>
                </a:solidFill>
                <a:latin typeface="+mn-lt"/>
              </a:rPr>
              <a:t> is a area-dummy variable </a:t>
            </a:r>
            <a:r>
              <a:rPr lang="en-US" sz="2000" dirty="0" smtClean="0">
                <a:latin typeface="+mn-lt"/>
              </a:rPr>
              <a:t>that takes value equal to 1 if the price observation is from k-</a:t>
            </a:r>
            <a:r>
              <a:rPr lang="en-US" sz="2000" dirty="0" err="1" smtClean="0">
                <a:latin typeface="+mn-lt"/>
              </a:rPr>
              <a:t>th</a:t>
            </a:r>
            <a:r>
              <a:rPr lang="en-US" sz="2000" dirty="0" smtClean="0">
                <a:latin typeface="+mn-lt"/>
              </a:rPr>
              <a:t> area, and </a:t>
            </a:r>
            <a:r>
              <a:rPr lang="en-US" sz="2000" dirty="0" smtClean="0">
                <a:solidFill>
                  <a:srgbClr val="FF0000"/>
                </a:solidFill>
                <a:latin typeface="+mn-lt"/>
              </a:rPr>
              <a:t>D</a:t>
            </a:r>
            <a:r>
              <a:rPr lang="en-US" sz="2000" baseline="30000" dirty="0" smtClean="0">
                <a:solidFill>
                  <a:srgbClr val="FF0000"/>
                </a:solidFill>
                <a:latin typeface="+mn-lt"/>
              </a:rPr>
              <a:t>i</a:t>
            </a:r>
            <a:r>
              <a:rPr lang="en-US" sz="2000" dirty="0" smtClean="0">
                <a:solidFill>
                  <a:srgbClr val="FF0000"/>
                </a:solidFill>
                <a:latin typeface="+mn-lt"/>
              </a:rPr>
              <a:t> is a product-dummy variable</a:t>
            </a:r>
            <a:r>
              <a:rPr lang="en-US" sz="2000" dirty="0" smtClean="0">
                <a:latin typeface="+mn-lt"/>
              </a:rPr>
              <a:t> that takes value equal to 1 if the price observation is for the </a:t>
            </a:r>
            <a:r>
              <a:rPr lang="en-US" sz="2000" dirty="0" err="1" smtClean="0">
                <a:latin typeface="+mn-lt"/>
              </a:rPr>
              <a:t>i-th</a:t>
            </a:r>
            <a:r>
              <a:rPr lang="en-US" sz="2000" dirty="0" smtClean="0">
                <a:latin typeface="+mn-lt"/>
              </a:rPr>
              <a:t>  product.</a:t>
            </a:r>
          </a:p>
          <a:p>
            <a:pPr marL="342900" indent="-342900" fontAlgn="auto">
              <a:spcBef>
                <a:spcPts val="1200"/>
              </a:spcBef>
              <a:spcAft>
                <a:spcPts val="0"/>
              </a:spcAft>
              <a:buFont typeface="Arial" panose="020B0604020202020204" pitchFamily="34" charset="0"/>
              <a:buChar char="•"/>
              <a:defRPr/>
            </a:pPr>
            <a:r>
              <a:rPr lang="en-US" sz="2000" dirty="0" smtClean="0">
                <a:latin typeface="+mn-lt"/>
              </a:rPr>
              <a:t>The </a:t>
            </a:r>
            <a:r>
              <a:rPr lang="en-US" sz="2000" b="1" dirty="0" smtClean="0">
                <a:solidFill>
                  <a:srgbClr val="FF0000"/>
                </a:solidFill>
                <a:latin typeface="+mn-lt"/>
              </a:rPr>
              <a:t>parameter  </a:t>
            </a:r>
            <a:r>
              <a:rPr lang="en-US" sz="2000" b="1" dirty="0" smtClean="0">
                <a:solidFill>
                  <a:srgbClr val="FF0000"/>
                </a:solidFill>
                <a:latin typeface="Symbol" panose="05050102010706020507" pitchFamily="18" charset="2"/>
              </a:rPr>
              <a:t>p</a:t>
            </a:r>
            <a:r>
              <a:rPr lang="en-US" sz="2000" b="1" dirty="0" smtClean="0">
                <a:solidFill>
                  <a:srgbClr val="FF0000"/>
                </a:solidFill>
                <a:latin typeface="+mn-lt"/>
              </a:rPr>
              <a:t> </a:t>
            </a:r>
            <a:r>
              <a:rPr lang="en-US" sz="2000" b="1" baseline="-25000" dirty="0" smtClean="0">
                <a:solidFill>
                  <a:srgbClr val="FF0000"/>
                </a:solidFill>
                <a:latin typeface="+mn-lt"/>
              </a:rPr>
              <a:t>j</a:t>
            </a:r>
            <a:r>
              <a:rPr lang="en-US" sz="2000" b="1" dirty="0" smtClean="0">
                <a:solidFill>
                  <a:srgbClr val="FF0000"/>
                </a:solidFill>
                <a:latin typeface="+mn-lt"/>
              </a:rPr>
              <a:t>  is interpreted as the general price level in area j </a:t>
            </a:r>
            <a:r>
              <a:rPr lang="en-US" sz="2000" dirty="0" smtClean="0">
                <a:latin typeface="+mn-lt"/>
              </a:rPr>
              <a:t>relative to prices in other areas included in the comparison. It is possible to express </a:t>
            </a:r>
            <a:r>
              <a:rPr lang="en-US" sz="2000" dirty="0">
                <a:latin typeface="Symbol" panose="05050102010706020507" pitchFamily="18" charset="2"/>
              </a:rPr>
              <a:t>p</a:t>
            </a:r>
            <a:r>
              <a:rPr lang="en-US" sz="2000" dirty="0"/>
              <a:t> </a:t>
            </a:r>
            <a:r>
              <a:rPr lang="en-US" sz="2000" baseline="-25000" dirty="0" smtClean="0"/>
              <a:t>j  </a:t>
            </a:r>
            <a:r>
              <a:rPr lang="en-US" sz="2000" dirty="0" smtClean="0">
                <a:latin typeface="+mn-lt"/>
              </a:rPr>
              <a:t> to a reference area, and the price comparisons are given by:</a:t>
            </a:r>
          </a:p>
          <a:p>
            <a:pPr fontAlgn="auto">
              <a:spcBef>
                <a:spcPts val="1200"/>
              </a:spcBef>
              <a:spcAft>
                <a:spcPts val="0"/>
              </a:spcAft>
              <a:defRPr/>
            </a:pPr>
            <a:endParaRPr lang="en-US" sz="2400" dirty="0">
              <a:latin typeface="+mn-lt"/>
            </a:endParaRPr>
          </a:p>
        </p:txBody>
      </p:sp>
      <p:sp>
        <p:nvSpPr>
          <p:cNvPr id="2" name="Segnaposto numero diapositiva 1"/>
          <p:cNvSpPr>
            <a:spLocks noGrp="1"/>
          </p:cNvSpPr>
          <p:nvPr>
            <p:ph type="sldNum" sz="quarter" idx="12"/>
          </p:nvPr>
        </p:nvSpPr>
        <p:spPr/>
        <p:txBody>
          <a:bodyPr/>
          <a:lstStyle/>
          <a:p>
            <a:pPr>
              <a:defRPr/>
            </a:pPr>
            <a:r>
              <a:rPr lang="en-US" dirty="0" smtClean="0"/>
              <a:t> </a:t>
            </a:r>
            <a:fld id="{8464CCA4-9681-42B7-BE95-D245E7B4B0E0}" type="slidenum">
              <a:rPr lang="en-US" smtClean="0"/>
              <a:pPr>
                <a:defRPr/>
              </a:pPr>
              <a:t>18</a:t>
            </a:fld>
            <a:endParaRPr lang="en-US" dirty="0"/>
          </a:p>
        </p:txBody>
      </p:sp>
      <p:sp>
        <p:nvSpPr>
          <p:cNvPr id="5" name="CasellaDiTesto 4"/>
          <p:cNvSpPr txBox="1"/>
          <p:nvPr/>
        </p:nvSpPr>
        <p:spPr>
          <a:xfrm>
            <a:off x="0" y="0"/>
            <a:ext cx="9144000" cy="830997"/>
          </a:xfrm>
          <a:prstGeom prst="rect">
            <a:avLst/>
          </a:prstGeom>
          <a:solidFill>
            <a:srgbClr val="FFC000"/>
          </a:solidFill>
        </p:spPr>
        <p:txBody>
          <a:bodyPr wrap="square" rtlCol="0">
            <a:spAutoFit/>
          </a:bodyPr>
          <a:lstStyle/>
          <a:p>
            <a:r>
              <a:rPr lang="en-US" altLang="it-IT" sz="2400" dirty="0" smtClean="0">
                <a:solidFill>
                  <a:srgbClr val="0070C0"/>
                </a:solidFill>
                <a:latin typeface="+mn-lt"/>
              </a:rPr>
              <a:t>Methodological </a:t>
            </a:r>
            <a:r>
              <a:rPr lang="en-US" altLang="it-IT" sz="2400" dirty="0">
                <a:solidFill>
                  <a:srgbClr val="0070C0"/>
                </a:solidFill>
                <a:latin typeface="+mn-lt"/>
              </a:rPr>
              <a:t>general framework to compute Spatial Price </a:t>
            </a:r>
            <a:r>
              <a:rPr lang="en-US" altLang="it-IT" sz="2400" dirty="0" smtClean="0">
                <a:solidFill>
                  <a:srgbClr val="0070C0"/>
                </a:solidFill>
                <a:latin typeface="+mn-lt"/>
              </a:rPr>
              <a:t>Indexes across areas -the aggregation by APD methods-2</a:t>
            </a:r>
            <a:endParaRPr lang="it-IT" sz="2400" dirty="0">
              <a:solidFill>
                <a:srgbClr val="0070C0"/>
              </a:solidFill>
              <a:latin typeface="+mn-lt"/>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a:p>
        </p:txBody>
      </p:sp>
      <p:sp>
        <p:nvSpPr>
          <p:cNvPr id="6" name="Rectangle 2"/>
          <p:cNvSpPr>
            <a:spLocks noChangeArrowheads="1"/>
          </p:cNvSpPr>
          <p:nvPr/>
        </p:nvSpPr>
        <p:spPr bwMode="auto">
          <a:xfrm>
            <a:off x="2267744" y="210616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7" name="Oggetto 6"/>
          <p:cNvGraphicFramePr>
            <a:graphicFrameLocks noChangeAspect="1"/>
          </p:cNvGraphicFramePr>
          <p:nvPr>
            <p:extLst>
              <p:ext uri="{D42A27DB-BD31-4B8C-83A1-F6EECF244321}">
                <p14:modId xmlns:p14="http://schemas.microsoft.com/office/powerpoint/2010/main" val="1446727621"/>
              </p:ext>
            </p:extLst>
          </p:nvPr>
        </p:nvGraphicFramePr>
        <p:xfrm>
          <a:off x="2123728" y="1772816"/>
          <a:ext cx="3072275" cy="1610868"/>
        </p:xfrm>
        <a:graphic>
          <a:graphicData uri="http://schemas.openxmlformats.org/presentationml/2006/ole">
            <mc:AlternateContent xmlns:mc="http://schemas.openxmlformats.org/markup-compatibility/2006">
              <mc:Choice xmlns:v="urn:schemas-microsoft-com:vml" Requires="v">
                <p:oleObj spid="_x0000_s8351" name="Equation" r:id="rId4" imgW="1765300" imgH="927100" progId="Equation.DSMT4">
                  <p:embed/>
                </p:oleObj>
              </mc:Choice>
              <mc:Fallback>
                <p:oleObj name="Equation" r:id="rId4" imgW="1765300" imgH="927100" progId="Equation.DSMT4">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23728" y="1772816"/>
                        <a:ext cx="3072275" cy="1610868"/>
                      </a:xfrm>
                      <a:prstGeom prst="rect">
                        <a:avLst/>
                      </a:prstGeom>
                      <a:noFill/>
                    </p:spPr>
                  </p:pic>
                </p:oleObj>
              </mc:Fallback>
            </mc:AlternateContent>
          </a:graphicData>
        </a:graphic>
      </p:graphicFrame>
      <p:pic>
        <p:nvPicPr>
          <p:cNvPr id="4" name="Immagine 3"/>
          <p:cNvPicPr>
            <a:picLocks noChangeAspect="1"/>
          </p:cNvPicPr>
          <p:nvPr/>
        </p:nvPicPr>
        <p:blipFill>
          <a:blip r:embed="rId6"/>
          <a:stretch>
            <a:fillRect/>
          </a:stretch>
        </p:blipFill>
        <p:spPr>
          <a:xfrm>
            <a:off x="1916856" y="5956078"/>
            <a:ext cx="4522191" cy="901922"/>
          </a:xfrm>
          <a:prstGeom prst="rect">
            <a:avLst/>
          </a:prstGeom>
          <a:solidFill>
            <a:srgbClr val="FFFF00"/>
          </a:solidFill>
        </p:spPr>
      </p:pic>
    </p:spTree>
    <p:extLst>
      <p:ext uri="{BB962C8B-B14F-4D97-AF65-F5344CB8AC3E}">
        <p14:creationId xmlns:p14="http://schemas.microsoft.com/office/powerpoint/2010/main" val="23088188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503040" y="1268760"/>
            <a:ext cx="8640960" cy="5601533"/>
          </a:xfrm>
          <a:prstGeom prst="rect">
            <a:avLst/>
          </a:prstGeom>
          <a:noFill/>
          <a:ln>
            <a:noFill/>
          </a:ln>
          <a:effectLst/>
          <a:extLst/>
        </p:spPr>
        <p:txBody>
          <a:bodyPr wrap="square">
            <a:spAutoFit/>
          </a:bodyPr>
          <a:lstStyle/>
          <a:p>
            <a:pPr fontAlgn="auto">
              <a:spcBef>
                <a:spcPts val="1200"/>
              </a:spcBef>
              <a:spcAft>
                <a:spcPts val="0"/>
              </a:spcAft>
              <a:defRPr/>
            </a:pPr>
            <a:r>
              <a:rPr lang="en-US" sz="2000" dirty="0" smtClean="0">
                <a:latin typeface="+mn-lt"/>
              </a:rPr>
              <a:t>Passing over the method used to estimate the parameters, that requires transitive price comparisons, we can observe that the APD method: </a:t>
            </a:r>
          </a:p>
          <a:p>
            <a:pPr marL="342900" indent="-342900" fontAlgn="auto">
              <a:spcBef>
                <a:spcPts val="1200"/>
              </a:spcBef>
              <a:spcAft>
                <a:spcPts val="0"/>
              </a:spcAft>
              <a:buFont typeface="Arial" panose="020B0604020202020204" pitchFamily="34" charset="0"/>
              <a:buChar char="•"/>
              <a:defRPr/>
            </a:pPr>
            <a:r>
              <a:rPr lang="en-US" sz="2000" dirty="0" smtClean="0">
                <a:latin typeface="+mn-lt"/>
              </a:rPr>
              <a:t>provides price comparisons that are </a:t>
            </a:r>
            <a:r>
              <a:rPr lang="en-US" sz="2000" b="1" dirty="0" smtClean="0">
                <a:solidFill>
                  <a:srgbClr val="C00000"/>
                </a:solidFill>
                <a:latin typeface="+mn-lt"/>
              </a:rPr>
              <a:t>transitive and base-invariant</a:t>
            </a:r>
          </a:p>
          <a:p>
            <a:pPr marL="342900" indent="-342900" fontAlgn="auto">
              <a:spcBef>
                <a:spcPts val="1200"/>
              </a:spcBef>
              <a:spcAft>
                <a:spcPts val="0"/>
              </a:spcAft>
              <a:buFont typeface="Arial" panose="020B0604020202020204" pitchFamily="34" charset="0"/>
              <a:buChar char="•"/>
              <a:defRPr/>
            </a:pPr>
            <a:r>
              <a:rPr lang="en-US" sz="2000" dirty="0">
                <a:latin typeface="+mn-lt"/>
              </a:rPr>
              <a:t>a</a:t>
            </a:r>
            <a:r>
              <a:rPr lang="en-US" sz="2000" dirty="0" smtClean="0">
                <a:latin typeface="+mn-lt"/>
              </a:rPr>
              <a:t>llows to compute the </a:t>
            </a:r>
            <a:r>
              <a:rPr lang="en-US" sz="2000" b="1" dirty="0" smtClean="0">
                <a:solidFill>
                  <a:srgbClr val="C00000"/>
                </a:solidFill>
                <a:latin typeface="+mn-lt"/>
              </a:rPr>
              <a:t>standard errors </a:t>
            </a:r>
            <a:r>
              <a:rPr lang="en-US" sz="2000" dirty="0" smtClean="0">
                <a:latin typeface="+mn-lt"/>
              </a:rPr>
              <a:t>of the estimates of </a:t>
            </a:r>
            <a:r>
              <a:rPr lang="en-US" sz="2000" b="1" dirty="0">
                <a:latin typeface="Symbol" panose="05050102010706020507" pitchFamily="18" charset="2"/>
              </a:rPr>
              <a:t>p</a:t>
            </a:r>
            <a:r>
              <a:rPr lang="en-US" sz="2000" b="1" dirty="0"/>
              <a:t> </a:t>
            </a:r>
            <a:r>
              <a:rPr lang="en-US" sz="2000" b="1" baseline="-25000" dirty="0"/>
              <a:t>j</a:t>
            </a:r>
            <a:endParaRPr lang="en-US" sz="2000" dirty="0" smtClean="0">
              <a:latin typeface="+mn-lt"/>
            </a:endParaRPr>
          </a:p>
          <a:p>
            <a:pPr marL="342900" indent="-342900" fontAlgn="auto">
              <a:spcBef>
                <a:spcPts val="1200"/>
              </a:spcBef>
              <a:spcAft>
                <a:spcPts val="0"/>
              </a:spcAft>
              <a:buFont typeface="Arial" panose="020B0604020202020204" pitchFamily="34" charset="0"/>
              <a:buChar char="•"/>
              <a:defRPr/>
            </a:pPr>
            <a:r>
              <a:rPr lang="en-US" sz="2000" dirty="0">
                <a:latin typeface="+mn-lt"/>
              </a:rPr>
              <a:t>i</a:t>
            </a:r>
            <a:r>
              <a:rPr lang="en-US" sz="2000" dirty="0" smtClean="0">
                <a:latin typeface="+mn-lt"/>
              </a:rPr>
              <a:t>s general enough to accommodate the </a:t>
            </a:r>
            <a:r>
              <a:rPr lang="en-US" sz="2000" b="1" dirty="0" smtClean="0">
                <a:solidFill>
                  <a:srgbClr val="C00000"/>
                </a:solidFill>
                <a:latin typeface="+mn-lt"/>
              </a:rPr>
              <a:t>different cases about the availability and characteristics of price data</a:t>
            </a:r>
            <a:r>
              <a:rPr lang="en-US" sz="2000" b="1" dirty="0" smtClean="0">
                <a:latin typeface="+mn-lt"/>
              </a:rPr>
              <a:t> </a:t>
            </a:r>
            <a:r>
              <a:rPr lang="en-US" sz="2000" dirty="0" smtClean="0">
                <a:latin typeface="+mn-lt"/>
              </a:rPr>
              <a:t>(extended APD model to incorporate additional characteristics associated with each price quotation like type of outlet etc.)</a:t>
            </a:r>
          </a:p>
          <a:p>
            <a:pPr marL="342900" indent="-342900" fontAlgn="auto">
              <a:spcBef>
                <a:spcPts val="1200"/>
              </a:spcBef>
              <a:spcAft>
                <a:spcPts val="0"/>
              </a:spcAft>
              <a:buFont typeface="Arial" panose="020B0604020202020204" pitchFamily="34" charset="0"/>
              <a:buChar char="•"/>
              <a:defRPr/>
            </a:pPr>
            <a:r>
              <a:rPr lang="en-US" sz="2000" dirty="0">
                <a:latin typeface="+mn-lt"/>
              </a:rPr>
              <a:t>i</a:t>
            </a:r>
            <a:r>
              <a:rPr lang="en-US" sz="2000" dirty="0" smtClean="0">
                <a:latin typeface="+mn-lt"/>
              </a:rPr>
              <a:t>f </a:t>
            </a:r>
            <a:r>
              <a:rPr lang="en-US" sz="2000" dirty="0" smtClean="0">
                <a:solidFill>
                  <a:srgbClr val="FF0000"/>
                </a:solidFill>
                <a:latin typeface="+mn-lt"/>
              </a:rPr>
              <a:t>average price </a:t>
            </a:r>
            <a:r>
              <a:rPr lang="en-US" sz="2000" dirty="0" smtClean="0">
                <a:latin typeface="+mn-lt"/>
              </a:rPr>
              <a:t>for each product are used and if we have information on the associated standard errors, these can be incorporated into the model</a:t>
            </a:r>
          </a:p>
          <a:p>
            <a:pPr marL="342900" indent="-342900" fontAlgn="auto">
              <a:spcBef>
                <a:spcPts val="1200"/>
              </a:spcBef>
              <a:spcAft>
                <a:spcPts val="0"/>
              </a:spcAft>
              <a:buFont typeface="Arial" panose="020B0604020202020204" pitchFamily="34" charset="0"/>
              <a:buChar char="•"/>
              <a:defRPr/>
            </a:pPr>
            <a:r>
              <a:rPr lang="en-US" sz="2000" dirty="0">
                <a:latin typeface="+mn-lt"/>
              </a:rPr>
              <a:t>i</a:t>
            </a:r>
            <a:r>
              <a:rPr lang="en-US" sz="2000" dirty="0" smtClean="0">
                <a:latin typeface="+mn-lt"/>
              </a:rPr>
              <a:t>f </a:t>
            </a:r>
            <a:r>
              <a:rPr lang="en-US" sz="2000" b="1" dirty="0" smtClean="0">
                <a:solidFill>
                  <a:srgbClr val="C00000"/>
                </a:solidFill>
                <a:latin typeface="+mn-lt"/>
              </a:rPr>
              <a:t>all the product items are priced </a:t>
            </a:r>
            <a:r>
              <a:rPr lang="en-US" sz="2000" dirty="0" smtClean="0">
                <a:latin typeface="+mn-lt"/>
              </a:rPr>
              <a:t>in all the areas, then the price comparisons are </a:t>
            </a:r>
            <a:r>
              <a:rPr lang="en-US" sz="2000" b="1" dirty="0" smtClean="0">
                <a:solidFill>
                  <a:srgbClr val="C00000"/>
                </a:solidFill>
                <a:latin typeface="+mn-lt"/>
              </a:rPr>
              <a:t>identical to the Jevons-based comparisons</a:t>
            </a:r>
            <a:r>
              <a:rPr lang="en-US" sz="2000" dirty="0" smtClean="0">
                <a:latin typeface="+mn-lt"/>
              </a:rPr>
              <a:t>.         </a:t>
            </a:r>
          </a:p>
          <a:p>
            <a:pPr marL="342900" indent="-342900" fontAlgn="auto">
              <a:spcBef>
                <a:spcPts val="1200"/>
              </a:spcBef>
              <a:spcAft>
                <a:spcPts val="0"/>
              </a:spcAft>
              <a:buFont typeface="Wingdings" panose="05000000000000000000" pitchFamily="2" charset="2"/>
              <a:buChar char="Ø"/>
              <a:defRPr/>
            </a:pPr>
            <a:endParaRPr lang="en-US" sz="2400" dirty="0" smtClean="0">
              <a:latin typeface="+mn-lt"/>
            </a:endParaRPr>
          </a:p>
          <a:p>
            <a:pPr fontAlgn="auto">
              <a:spcBef>
                <a:spcPts val="1200"/>
              </a:spcBef>
              <a:spcAft>
                <a:spcPts val="0"/>
              </a:spcAft>
              <a:defRPr/>
            </a:pPr>
            <a:endParaRPr lang="en-US" sz="2400" dirty="0">
              <a:latin typeface="+mn-lt"/>
            </a:endParaRPr>
          </a:p>
        </p:txBody>
      </p:sp>
      <p:sp>
        <p:nvSpPr>
          <p:cNvPr id="2" name="Segnaposto numero diapositiva 1"/>
          <p:cNvSpPr>
            <a:spLocks noGrp="1"/>
          </p:cNvSpPr>
          <p:nvPr>
            <p:ph type="sldNum" sz="quarter" idx="12"/>
          </p:nvPr>
        </p:nvSpPr>
        <p:spPr/>
        <p:txBody>
          <a:bodyPr/>
          <a:lstStyle/>
          <a:p>
            <a:pPr>
              <a:defRPr/>
            </a:pPr>
            <a:r>
              <a:rPr lang="en-US" dirty="0" smtClean="0"/>
              <a:t> </a:t>
            </a:r>
            <a:fld id="{8464CCA4-9681-42B7-BE95-D245E7B4B0E0}" type="slidenum">
              <a:rPr lang="en-US" smtClean="0"/>
              <a:pPr>
                <a:defRPr/>
              </a:pPr>
              <a:t>19</a:t>
            </a:fld>
            <a:endParaRPr lang="en-US" dirty="0"/>
          </a:p>
        </p:txBody>
      </p:sp>
      <p:sp>
        <p:nvSpPr>
          <p:cNvPr id="5" name="CasellaDiTesto 4"/>
          <p:cNvSpPr txBox="1"/>
          <p:nvPr/>
        </p:nvSpPr>
        <p:spPr>
          <a:xfrm>
            <a:off x="0" y="0"/>
            <a:ext cx="9144000" cy="830997"/>
          </a:xfrm>
          <a:prstGeom prst="rect">
            <a:avLst/>
          </a:prstGeom>
          <a:solidFill>
            <a:srgbClr val="FFC000"/>
          </a:solidFill>
        </p:spPr>
        <p:txBody>
          <a:bodyPr wrap="square" rtlCol="0">
            <a:spAutoFit/>
          </a:bodyPr>
          <a:lstStyle/>
          <a:p>
            <a:r>
              <a:rPr lang="en-US" altLang="it-IT" sz="2400" dirty="0" smtClean="0">
                <a:solidFill>
                  <a:srgbClr val="0070C0"/>
                </a:solidFill>
                <a:latin typeface="+mn-lt"/>
              </a:rPr>
              <a:t>Methodological </a:t>
            </a:r>
            <a:r>
              <a:rPr lang="en-US" altLang="it-IT" sz="2400" dirty="0">
                <a:solidFill>
                  <a:srgbClr val="0070C0"/>
                </a:solidFill>
                <a:latin typeface="+mn-lt"/>
              </a:rPr>
              <a:t>general framework to compute Spatial Price </a:t>
            </a:r>
            <a:r>
              <a:rPr lang="en-US" altLang="it-IT" sz="2400" dirty="0" smtClean="0">
                <a:solidFill>
                  <a:srgbClr val="0070C0"/>
                </a:solidFill>
                <a:latin typeface="+mn-lt"/>
              </a:rPr>
              <a:t>Indexes across areas -the aggregation by CPD methods-3</a:t>
            </a:r>
            <a:endParaRPr lang="it-IT" sz="2400" dirty="0">
              <a:solidFill>
                <a:srgbClr val="0070C0"/>
              </a:solidFill>
              <a:latin typeface="+mn-lt"/>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a:p>
        </p:txBody>
      </p:sp>
      <p:sp>
        <p:nvSpPr>
          <p:cNvPr id="6" name="Rectangle 2"/>
          <p:cNvSpPr>
            <a:spLocks noChangeArrowheads="1"/>
          </p:cNvSpPr>
          <p:nvPr/>
        </p:nvSpPr>
        <p:spPr bwMode="auto">
          <a:xfrm>
            <a:off x="2267744" y="210616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4" name="Freccia a sinistra 3"/>
          <p:cNvSpPr/>
          <p:nvPr/>
        </p:nvSpPr>
        <p:spPr>
          <a:xfrm>
            <a:off x="7164288" y="5517232"/>
            <a:ext cx="720080" cy="216024"/>
          </a:xfrm>
          <a:prstGeom prst="lef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4907404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611560" y="1023739"/>
            <a:ext cx="7704137" cy="5478423"/>
          </a:xfrm>
          <a:prstGeom prst="rect">
            <a:avLst/>
          </a:prstGeom>
          <a:noFill/>
          <a:ln>
            <a:noFill/>
          </a:ln>
          <a:effectLst/>
          <a:extLst/>
        </p:spPr>
        <p:txBody>
          <a:bodyPr>
            <a:spAutoFit/>
          </a:bodyPr>
          <a:lstStyle/>
          <a:p>
            <a:pPr marL="457200" indent="-457200" fontAlgn="auto">
              <a:spcBef>
                <a:spcPct val="50000"/>
              </a:spcBef>
              <a:spcAft>
                <a:spcPts val="0"/>
              </a:spcAft>
              <a:buFont typeface="+mj-lt"/>
              <a:buAutoNum type="arabicPeriod"/>
              <a:defRPr/>
            </a:pPr>
            <a:r>
              <a:rPr lang="en-US" altLang="it-IT" sz="2800" dirty="0" smtClean="0">
                <a:solidFill>
                  <a:srgbClr val="0070C0"/>
                </a:solidFill>
                <a:latin typeface="+mn-lt"/>
                <a:cs typeface="+mn-cs"/>
              </a:rPr>
              <a:t>Introduction</a:t>
            </a:r>
          </a:p>
          <a:p>
            <a:pPr marL="457200" indent="-457200" fontAlgn="auto">
              <a:spcBef>
                <a:spcPct val="50000"/>
              </a:spcBef>
              <a:spcAft>
                <a:spcPts val="0"/>
              </a:spcAft>
              <a:buFont typeface="+mj-lt"/>
              <a:buAutoNum type="arabicPeriod"/>
              <a:defRPr/>
            </a:pPr>
            <a:r>
              <a:rPr lang="en-US" altLang="it-IT" sz="2800" dirty="0" smtClean="0">
                <a:solidFill>
                  <a:srgbClr val="0070C0"/>
                </a:solidFill>
                <a:latin typeface="+mn-lt"/>
                <a:cs typeface="+mn-cs"/>
              </a:rPr>
              <a:t>Methodological general framework to compute Spatial Price Indexes (SPIs) across</a:t>
            </a:r>
            <a:r>
              <a:rPr lang="en-US" altLang="it-IT" sz="2800" dirty="0" smtClean="0">
                <a:solidFill>
                  <a:srgbClr val="FFC000"/>
                </a:solidFill>
                <a:latin typeface="+mn-lt"/>
                <a:cs typeface="+mn-cs"/>
              </a:rPr>
              <a:t> </a:t>
            </a:r>
            <a:r>
              <a:rPr lang="en-US" altLang="it-IT" sz="2800" dirty="0" smtClean="0">
                <a:solidFill>
                  <a:srgbClr val="0070C0"/>
                </a:solidFill>
                <a:latin typeface="+mn-lt"/>
                <a:cs typeface="+mn-cs"/>
              </a:rPr>
              <a:t>areas</a:t>
            </a:r>
          </a:p>
          <a:p>
            <a:pPr marL="457200" indent="-457200" fontAlgn="auto">
              <a:spcBef>
                <a:spcPct val="50000"/>
              </a:spcBef>
              <a:spcAft>
                <a:spcPts val="0"/>
              </a:spcAft>
              <a:buFont typeface="+mj-lt"/>
              <a:buAutoNum type="arabicPeriod"/>
              <a:defRPr/>
            </a:pPr>
            <a:r>
              <a:rPr lang="en-US" altLang="it-IT" sz="2800" dirty="0" smtClean="0">
                <a:solidFill>
                  <a:srgbClr val="0070C0"/>
                </a:solidFill>
                <a:latin typeface="+mn-lt"/>
                <a:cs typeface="+mn-cs"/>
              </a:rPr>
              <a:t>Evidence from researches and experiments for the computation of SPIs</a:t>
            </a:r>
          </a:p>
          <a:p>
            <a:pPr marL="457200" indent="-457200" fontAlgn="auto">
              <a:spcBef>
                <a:spcPct val="50000"/>
              </a:spcBef>
              <a:spcAft>
                <a:spcPts val="0"/>
              </a:spcAft>
              <a:buFont typeface="+mj-lt"/>
              <a:buAutoNum type="arabicPeriod"/>
              <a:defRPr/>
            </a:pPr>
            <a:r>
              <a:rPr lang="en-US" altLang="it-IT" sz="2800" dirty="0" smtClean="0">
                <a:solidFill>
                  <a:srgbClr val="0070C0"/>
                </a:solidFill>
                <a:latin typeface="+mn-lt"/>
                <a:cs typeface="+mn-cs"/>
              </a:rPr>
              <a:t>Conceptual framework for the computation of SPIs by using Consumer Price Index (CPI) data</a:t>
            </a:r>
          </a:p>
          <a:p>
            <a:pPr marL="457200" indent="-457200" fontAlgn="auto">
              <a:spcBef>
                <a:spcPct val="50000"/>
              </a:spcBef>
              <a:spcAft>
                <a:spcPts val="0"/>
              </a:spcAft>
              <a:buFont typeface="+mj-lt"/>
              <a:buAutoNum type="arabicPeriod"/>
              <a:defRPr/>
            </a:pPr>
            <a:r>
              <a:rPr lang="en-US" altLang="it-IT" sz="2800" dirty="0" smtClean="0">
                <a:solidFill>
                  <a:srgbClr val="0070C0"/>
                </a:solidFill>
                <a:latin typeface="+mn-lt"/>
                <a:cs typeface="+mn-cs"/>
              </a:rPr>
              <a:t>Challenges of computing local SPIs by using big data</a:t>
            </a:r>
          </a:p>
          <a:p>
            <a:pPr marL="457200" indent="-457200" fontAlgn="auto">
              <a:spcBef>
                <a:spcPct val="50000"/>
              </a:spcBef>
              <a:spcAft>
                <a:spcPts val="0"/>
              </a:spcAft>
              <a:buFont typeface="+mj-lt"/>
              <a:buAutoNum type="arabicPeriod"/>
              <a:defRPr/>
            </a:pPr>
            <a:r>
              <a:rPr lang="en-US" altLang="it-IT" sz="2800" dirty="0" smtClean="0">
                <a:solidFill>
                  <a:srgbClr val="0070C0"/>
                </a:solidFill>
                <a:latin typeface="+mn-lt"/>
                <a:cs typeface="+mn-cs"/>
              </a:rPr>
              <a:t>Concluding remarks</a:t>
            </a:r>
            <a:endParaRPr lang="it-IT" altLang="it-IT" sz="2400" dirty="0">
              <a:latin typeface="+mn-lt"/>
              <a:cs typeface="+mn-cs"/>
            </a:endParaRPr>
          </a:p>
        </p:txBody>
      </p:sp>
      <p:sp>
        <p:nvSpPr>
          <p:cNvPr id="2" name="Segnaposto numero diapositiva 1"/>
          <p:cNvSpPr>
            <a:spLocks noGrp="1"/>
          </p:cNvSpPr>
          <p:nvPr>
            <p:ph type="sldNum" sz="quarter" idx="12"/>
          </p:nvPr>
        </p:nvSpPr>
        <p:spPr/>
        <p:txBody>
          <a:bodyPr/>
          <a:lstStyle/>
          <a:p>
            <a:pPr>
              <a:defRPr/>
            </a:pPr>
            <a:fld id="{8464CCA4-9681-42B7-BE95-D245E7B4B0E0}" type="slidenum">
              <a:rPr lang="en-US"/>
              <a:pPr>
                <a:defRPr/>
              </a:pPr>
              <a:t>2</a:t>
            </a:fld>
            <a:endParaRPr lang="en-US" dirty="0"/>
          </a:p>
        </p:txBody>
      </p:sp>
      <p:sp>
        <p:nvSpPr>
          <p:cNvPr id="5" name="CasellaDiTesto 4"/>
          <p:cNvSpPr txBox="1"/>
          <p:nvPr/>
        </p:nvSpPr>
        <p:spPr>
          <a:xfrm>
            <a:off x="0" y="0"/>
            <a:ext cx="9144000" cy="677108"/>
          </a:xfrm>
          <a:prstGeom prst="rect">
            <a:avLst/>
          </a:prstGeom>
          <a:solidFill>
            <a:srgbClr val="FFC000"/>
          </a:solidFill>
        </p:spPr>
        <p:txBody>
          <a:bodyPr wrap="square" rtlCol="0">
            <a:spAutoFit/>
          </a:bodyPr>
          <a:lstStyle/>
          <a:p>
            <a:r>
              <a:rPr lang="it-IT" sz="2400" dirty="0" err="1" smtClean="0">
                <a:solidFill>
                  <a:srgbClr val="0070C0"/>
                </a:solidFill>
                <a:latin typeface="+mn-lt"/>
              </a:rPr>
              <a:t>Outline</a:t>
            </a:r>
            <a:endParaRPr lang="it-IT" sz="2400" dirty="0">
              <a:latin typeface="+mn-lt"/>
            </a:endParaRPr>
          </a:p>
          <a:p>
            <a:endParaRPr lang="it-IT" sz="1400" dirty="0">
              <a:solidFill>
                <a:srgbClr val="0070C0"/>
              </a:solidFill>
              <a:latin typeface="+mn-lt"/>
            </a:endParaRPr>
          </a:p>
        </p:txBody>
      </p:sp>
    </p:spTree>
    <p:extLst>
      <p:ext uri="{BB962C8B-B14F-4D97-AF65-F5344CB8AC3E}">
        <p14:creationId xmlns:p14="http://schemas.microsoft.com/office/powerpoint/2010/main" val="32772213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503040" y="1268760"/>
            <a:ext cx="8640960" cy="6155531"/>
          </a:xfrm>
          <a:prstGeom prst="rect">
            <a:avLst/>
          </a:prstGeom>
          <a:noFill/>
          <a:ln>
            <a:noFill/>
          </a:ln>
          <a:effectLst/>
          <a:extLst/>
        </p:spPr>
        <p:txBody>
          <a:bodyPr wrap="square">
            <a:spAutoFit/>
          </a:bodyPr>
          <a:lstStyle/>
          <a:p>
            <a:pPr marL="342900" indent="-342900" fontAlgn="auto">
              <a:spcBef>
                <a:spcPts val="1200"/>
              </a:spcBef>
              <a:spcAft>
                <a:spcPts val="0"/>
              </a:spcAft>
              <a:buFont typeface="Wingdings" panose="05000000000000000000" pitchFamily="2" charset="2"/>
              <a:buChar char="Ø"/>
              <a:defRPr/>
            </a:pPr>
            <a:r>
              <a:rPr lang="en-US" sz="2000" dirty="0" smtClean="0">
                <a:latin typeface="+mn-lt"/>
              </a:rPr>
              <a:t>Moving from a theoretical to a practical situation, the first topic refers to the SPIs  objectives. Usually, it is of interest to </a:t>
            </a:r>
            <a:r>
              <a:rPr lang="en-US" sz="2000" dirty="0" smtClean="0">
                <a:solidFill>
                  <a:srgbClr val="FF0000"/>
                </a:solidFill>
                <a:latin typeface="+mn-lt"/>
              </a:rPr>
              <a:t>compute SPIs </a:t>
            </a:r>
            <a:r>
              <a:rPr lang="en-US" sz="2000" dirty="0" smtClean="0">
                <a:latin typeface="+mn-lt"/>
              </a:rPr>
              <a:t>for </a:t>
            </a:r>
            <a:r>
              <a:rPr lang="en-US" sz="2000" b="1" dirty="0" smtClean="0">
                <a:solidFill>
                  <a:srgbClr val="FF0000"/>
                </a:solidFill>
                <a:latin typeface="+mn-lt"/>
              </a:rPr>
              <a:t>sub-group of products </a:t>
            </a:r>
            <a:r>
              <a:rPr lang="en-US" sz="2000" dirty="0" smtClean="0">
                <a:latin typeface="+mn-lt"/>
              </a:rPr>
              <a:t>(i.e</a:t>
            </a:r>
            <a:r>
              <a:rPr lang="en-US" sz="2000" dirty="0">
                <a:latin typeface="+mn-lt"/>
              </a:rPr>
              <a:t>.</a:t>
            </a:r>
            <a:r>
              <a:rPr lang="en-US" sz="2000" dirty="0" smtClean="0">
                <a:latin typeface="+mn-lt"/>
              </a:rPr>
              <a:t> for COICOP classification of the consumption products and services) and/or for </a:t>
            </a:r>
            <a:r>
              <a:rPr lang="en-US" sz="2000" b="1" dirty="0" smtClean="0">
                <a:solidFill>
                  <a:srgbClr val="FF0000"/>
                </a:solidFill>
                <a:latin typeface="+mn-lt"/>
              </a:rPr>
              <a:t>sub-groups of areas </a:t>
            </a:r>
            <a:r>
              <a:rPr lang="en-US" sz="2000" dirty="0" smtClean="0">
                <a:latin typeface="+mn-lt"/>
              </a:rPr>
              <a:t>(different level of territorial areas, i.e. Nuts 3 and Nuts 3)</a:t>
            </a:r>
          </a:p>
          <a:p>
            <a:pPr marL="342900" indent="-342900" fontAlgn="auto">
              <a:spcBef>
                <a:spcPts val="1200"/>
              </a:spcBef>
              <a:spcAft>
                <a:spcPts val="0"/>
              </a:spcAft>
              <a:buFont typeface="Wingdings" panose="05000000000000000000" pitchFamily="2" charset="2"/>
              <a:buChar char="Ø"/>
              <a:defRPr/>
            </a:pPr>
            <a:r>
              <a:rPr lang="en-US" sz="2000" dirty="0" smtClean="0">
                <a:latin typeface="+mn-lt"/>
              </a:rPr>
              <a:t>In these cases the methods already presented can be used for the computation of the </a:t>
            </a:r>
            <a:r>
              <a:rPr lang="en-US" sz="2000" dirty="0" smtClean="0">
                <a:solidFill>
                  <a:srgbClr val="FF0000"/>
                </a:solidFill>
                <a:latin typeface="+mn-lt"/>
              </a:rPr>
              <a:t>SPIs at the level of each sub-group</a:t>
            </a:r>
            <a:r>
              <a:rPr lang="en-US" sz="2000" dirty="0" smtClean="0">
                <a:latin typeface="+mn-lt"/>
              </a:rPr>
              <a:t>, and then we have to consider the </a:t>
            </a:r>
            <a:r>
              <a:rPr lang="en-US" sz="2000" b="1" dirty="0" smtClean="0">
                <a:solidFill>
                  <a:srgbClr val="FF0000"/>
                </a:solidFill>
                <a:latin typeface="+mn-lt"/>
              </a:rPr>
              <a:t>methods to be used for aggregation above the sub-groups </a:t>
            </a:r>
            <a:r>
              <a:rPr lang="en-US" sz="2000" dirty="0" smtClean="0">
                <a:latin typeface="+mn-lt"/>
              </a:rPr>
              <a:t>(for higher  level aggregates)</a:t>
            </a:r>
          </a:p>
          <a:p>
            <a:pPr marL="342900" indent="-342900" fontAlgn="auto">
              <a:spcBef>
                <a:spcPts val="1200"/>
              </a:spcBef>
              <a:spcAft>
                <a:spcPts val="0"/>
              </a:spcAft>
              <a:buFont typeface="Wingdings" panose="05000000000000000000" pitchFamily="2" charset="2"/>
              <a:buChar char="Ø"/>
              <a:defRPr/>
            </a:pPr>
            <a:r>
              <a:rPr lang="en-US" sz="2000" dirty="0" smtClean="0">
                <a:latin typeface="+mn-lt"/>
              </a:rPr>
              <a:t>The main index number formulae used at international level for that are:</a:t>
            </a:r>
          </a:p>
          <a:p>
            <a:pPr marL="342900" indent="-342900" fontAlgn="auto">
              <a:spcBef>
                <a:spcPts val="1200"/>
              </a:spcBef>
              <a:spcAft>
                <a:spcPts val="0"/>
              </a:spcAft>
              <a:buFont typeface="Arial" panose="020B0604020202020204" pitchFamily="34" charset="0"/>
              <a:buChar char="•"/>
              <a:defRPr/>
            </a:pPr>
            <a:r>
              <a:rPr lang="en-US" sz="2000" dirty="0" smtClean="0">
                <a:latin typeface="+mn-lt"/>
              </a:rPr>
              <a:t>The </a:t>
            </a:r>
            <a:r>
              <a:rPr lang="en-US" sz="2000" b="1" dirty="0" smtClean="0">
                <a:latin typeface="+mn-lt"/>
              </a:rPr>
              <a:t>Fisher-based GEKS </a:t>
            </a:r>
            <a:r>
              <a:rPr lang="en-US" sz="2000" dirty="0" smtClean="0">
                <a:latin typeface="+mn-lt"/>
              </a:rPr>
              <a:t>index (</a:t>
            </a:r>
            <a:r>
              <a:rPr lang="en-US" sz="2000" dirty="0" smtClean="0">
                <a:solidFill>
                  <a:srgbClr val="FF0000"/>
                </a:solidFill>
                <a:latin typeface="+mn-lt"/>
              </a:rPr>
              <a:t>already presented; actually used in ICP</a:t>
            </a:r>
            <a:r>
              <a:rPr lang="en-US" sz="2000" dirty="0" smtClean="0">
                <a:latin typeface="+mn-lt"/>
              </a:rPr>
              <a:t>) </a:t>
            </a:r>
          </a:p>
          <a:p>
            <a:pPr marL="342900" indent="-342900" fontAlgn="auto">
              <a:spcBef>
                <a:spcPts val="1200"/>
              </a:spcBef>
              <a:spcAft>
                <a:spcPts val="0"/>
              </a:spcAft>
              <a:buFont typeface="Arial" panose="020B0604020202020204" pitchFamily="34" charset="0"/>
              <a:buChar char="•"/>
              <a:defRPr/>
            </a:pPr>
            <a:r>
              <a:rPr lang="en-US" sz="2000" dirty="0" smtClean="0">
                <a:latin typeface="+mn-lt"/>
              </a:rPr>
              <a:t>The </a:t>
            </a:r>
            <a:r>
              <a:rPr lang="en-US" sz="2000" b="1" dirty="0" smtClean="0">
                <a:latin typeface="+mn-lt"/>
              </a:rPr>
              <a:t>Geary-</a:t>
            </a:r>
            <a:r>
              <a:rPr lang="en-US" sz="2000" b="1" dirty="0" err="1" smtClean="0">
                <a:latin typeface="+mn-lt"/>
              </a:rPr>
              <a:t>Khamis</a:t>
            </a:r>
            <a:r>
              <a:rPr lang="en-US" sz="2000" dirty="0" smtClean="0">
                <a:latin typeface="+mn-lt"/>
              </a:rPr>
              <a:t> (GK) method (</a:t>
            </a:r>
            <a:r>
              <a:rPr lang="en-US" sz="2000" dirty="0" smtClean="0">
                <a:solidFill>
                  <a:srgbClr val="FF0000"/>
                </a:solidFill>
                <a:latin typeface="+mn-lt"/>
              </a:rPr>
              <a:t>used in ICP until 2005</a:t>
            </a:r>
            <a:r>
              <a:rPr lang="en-US" sz="2000" dirty="0" smtClean="0">
                <a:latin typeface="+mn-lt"/>
              </a:rPr>
              <a:t>)</a:t>
            </a:r>
          </a:p>
          <a:p>
            <a:pPr marL="342900" indent="-342900" fontAlgn="auto">
              <a:spcBef>
                <a:spcPts val="1200"/>
              </a:spcBef>
              <a:spcAft>
                <a:spcPts val="0"/>
              </a:spcAft>
              <a:buFont typeface="Arial" panose="020B0604020202020204" pitchFamily="34" charset="0"/>
              <a:buChar char="•"/>
              <a:defRPr/>
            </a:pPr>
            <a:r>
              <a:rPr lang="en-US" sz="2000" dirty="0" smtClean="0">
                <a:latin typeface="+mn-lt"/>
              </a:rPr>
              <a:t>The </a:t>
            </a:r>
            <a:r>
              <a:rPr lang="en-US" sz="2000" b="1" dirty="0" smtClean="0">
                <a:latin typeface="+mn-lt"/>
              </a:rPr>
              <a:t>Weighted Area-Product-Dummy </a:t>
            </a:r>
            <a:r>
              <a:rPr lang="en-US" sz="2000" dirty="0" smtClean="0">
                <a:latin typeface="+mn-lt"/>
              </a:rPr>
              <a:t>(WAPD) Method </a:t>
            </a:r>
            <a:r>
              <a:rPr lang="en-US" sz="2000" dirty="0" smtClean="0">
                <a:solidFill>
                  <a:srgbClr val="FF0000"/>
                </a:solidFill>
                <a:latin typeface="+mn-lt"/>
              </a:rPr>
              <a:t>and</a:t>
            </a:r>
            <a:r>
              <a:rPr lang="en-US" sz="2000" dirty="0" smtClean="0">
                <a:latin typeface="+mn-lt"/>
              </a:rPr>
              <a:t> </a:t>
            </a:r>
            <a:r>
              <a:rPr lang="en-US" sz="2000" b="1" dirty="0" smtClean="0">
                <a:latin typeface="+mn-lt"/>
              </a:rPr>
              <a:t>Stochastic approach</a:t>
            </a:r>
          </a:p>
          <a:p>
            <a:pPr marL="342900" indent="-342900" fontAlgn="auto">
              <a:spcBef>
                <a:spcPts val="1200"/>
              </a:spcBef>
              <a:spcAft>
                <a:spcPts val="0"/>
              </a:spcAft>
              <a:buFont typeface="Arial" panose="020B0604020202020204" pitchFamily="34" charset="0"/>
              <a:buChar char="•"/>
              <a:defRPr/>
            </a:pPr>
            <a:endParaRPr lang="en-US" sz="2000" dirty="0" smtClean="0">
              <a:latin typeface="+mn-lt"/>
            </a:endParaRPr>
          </a:p>
          <a:p>
            <a:pPr fontAlgn="auto">
              <a:spcBef>
                <a:spcPts val="1200"/>
              </a:spcBef>
              <a:spcAft>
                <a:spcPts val="0"/>
              </a:spcAft>
              <a:defRPr/>
            </a:pPr>
            <a:endParaRPr lang="en-US" sz="2400" dirty="0">
              <a:latin typeface="+mn-lt"/>
            </a:endParaRPr>
          </a:p>
        </p:txBody>
      </p:sp>
      <p:sp>
        <p:nvSpPr>
          <p:cNvPr id="2" name="Segnaposto numero diapositiva 1"/>
          <p:cNvSpPr>
            <a:spLocks noGrp="1"/>
          </p:cNvSpPr>
          <p:nvPr>
            <p:ph type="sldNum" sz="quarter" idx="12"/>
          </p:nvPr>
        </p:nvSpPr>
        <p:spPr/>
        <p:txBody>
          <a:bodyPr/>
          <a:lstStyle/>
          <a:p>
            <a:pPr>
              <a:defRPr/>
            </a:pPr>
            <a:r>
              <a:rPr lang="en-US" dirty="0" smtClean="0"/>
              <a:t> </a:t>
            </a:r>
            <a:fld id="{8464CCA4-9681-42B7-BE95-D245E7B4B0E0}" type="slidenum">
              <a:rPr lang="en-US" smtClean="0"/>
              <a:pPr>
                <a:defRPr/>
              </a:pPr>
              <a:t>20</a:t>
            </a:fld>
            <a:endParaRPr lang="en-US" dirty="0"/>
          </a:p>
        </p:txBody>
      </p:sp>
      <p:sp>
        <p:nvSpPr>
          <p:cNvPr id="5" name="CasellaDiTesto 4"/>
          <p:cNvSpPr txBox="1"/>
          <p:nvPr/>
        </p:nvSpPr>
        <p:spPr>
          <a:xfrm>
            <a:off x="0" y="0"/>
            <a:ext cx="9144000" cy="830997"/>
          </a:xfrm>
          <a:prstGeom prst="rect">
            <a:avLst/>
          </a:prstGeom>
          <a:solidFill>
            <a:srgbClr val="FFC000"/>
          </a:solidFill>
        </p:spPr>
        <p:txBody>
          <a:bodyPr wrap="square" rtlCol="0">
            <a:spAutoFit/>
          </a:bodyPr>
          <a:lstStyle/>
          <a:p>
            <a:r>
              <a:rPr lang="en-US" altLang="it-IT" sz="2400" dirty="0" smtClean="0">
                <a:solidFill>
                  <a:srgbClr val="0070C0"/>
                </a:solidFill>
                <a:latin typeface="+mn-lt"/>
              </a:rPr>
              <a:t>Methodological </a:t>
            </a:r>
            <a:r>
              <a:rPr lang="en-US" altLang="it-IT" sz="2400" dirty="0">
                <a:solidFill>
                  <a:srgbClr val="0070C0"/>
                </a:solidFill>
                <a:latin typeface="+mn-lt"/>
              </a:rPr>
              <a:t>general framework to compute Spatial Price </a:t>
            </a:r>
            <a:r>
              <a:rPr lang="en-US" altLang="it-IT" sz="2400" dirty="0" smtClean="0">
                <a:solidFill>
                  <a:srgbClr val="0070C0"/>
                </a:solidFill>
                <a:latin typeface="+mn-lt"/>
              </a:rPr>
              <a:t>Indexes across areas </a:t>
            </a:r>
            <a:r>
              <a:rPr lang="en-US" altLang="it-IT" sz="2400" dirty="0">
                <a:solidFill>
                  <a:srgbClr val="0070C0"/>
                </a:solidFill>
                <a:latin typeface="+mn-lt"/>
              </a:rPr>
              <a:t>-</a:t>
            </a:r>
            <a:r>
              <a:rPr lang="en-US" altLang="it-IT" sz="2400" dirty="0" smtClean="0">
                <a:solidFill>
                  <a:srgbClr val="0070C0"/>
                </a:solidFill>
                <a:latin typeface="+mn-lt"/>
              </a:rPr>
              <a:t>practical situation: aggregation above sub-groups-a</a:t>
            </a:r>
            <a:endParaRPr lang="it-IT" sz="2400" dirty="0">
              <a:solidFill>
                <a:srgbClr val="0070C0"/>
              </a:solidFill>
              <a:latin typeface="+mn-lt"/>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a:p>
        </p:txBody>
      </p:sp>
      <p:sp>
        <p:nvSpPr>
          <p:cNvPr id="6" name="Rectangle 2"/>
          <p:cNvSpPr>
            <a:spLocks noChangeArrowheads="1"/>
          </p:cNvSpPr>
          <p:nvPr/>
        </p:nvSpPr>
        <p:spPr bwMode="auto">
          <a:xfrm>
            <a:off x="2267744" y="210616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Tree>
    <p:extLst>
      <p:ext uri="{BB962C8B-B14F-4D97-AF65-F5344CB8AC3E}">
        <p14:creationId xmlns:p14="http://schemas.microsoft.com/office/powerpoint/2010/main" val="22352347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179512" y="1052736"/>
            <a:ext cx="8820472" cy="5724644"/>
          </a:xfrm>
          <a:prstGeom prst="rect">
            <a:avLst/>
          </a:prstGeom>
          <a:noFill/>
          <a:ln>
            <a:noFill/>
          </a:ln>
          <a:effectLst/>
          <a:extLst/>
        </p:spPr>
        <p:txBody>
          <a:bodyPr wrap="square">
            <a:spAutoFit/>
          </a:bodyPr>
          <a:lstStyle/>
          <a:p>
            <a:pPr marL="342900" indent="-342900" fontAlgn="auto">
              <a:spcBef>
                <a:spcPts val="1200"/>
              </a:spcBef>
              <a:spcAft>
                <a:spcPts val="0"/>
              </a:spcAft>
              <a:buFont typeface="Arial" panose="020B0604020202020204" pitchFamily="34" charset="0"/>
              <a:buChar char="•"/>
              <a:defRPr/>
            </a:pPr>
            <a:r>
              <a:rPr lang="en-US" sz="2000" dirty="0" smtClean="0">
                <a:latin typeface="+mn-lt"/>
              </a:rPr>
              <a:t>The </a:t>
            </a:r>
            <a:r>
              <a:rPr lang="en-US" sz="2000" b="1" dirty="0" smtClean="0">
                <a:latin typeface="+mn-lt"/>
              </a:rPr>
              <a:t>Geary-</a:t>
            </a:r>
            <a:r>
              <a:rPr lang="en-US" sz="2000" b="1" dirty="0" err="1" smtClean="0">
                <a:latin typeface="+mn-lt"/>
              </a:rPr>
              <a:t>Kamis</a:t>
            </a:r>
            <a:r>
              <a:rPr lang="en-US" sz="2000" b="1" dirty="0">
                <a:latin typeface="+mn-lt"/>
              </a:rPr>
              <a:t> </a:t>
            </a:r>
            <a:r>
              <a:rPr lang="en-US" sz="2000" b="1" dirty="0" smtClean="0">
                <a:latin typeface="+mn-lt"/>
              </a:rPr>
              <a:t>method </a:t>
            </a:r>
            <a:r>
              <a:rPr lang="en-US" sz="2000" dirty="0" smtClean="0">
                <a:latin typeface="+mn-lt"/>
              </a:rPr>
              <a:t>is defined by an inter-related system of equations regarding </a:t>
            </a:r>
            <a:r>
              <a:rPr lang="en-US" sz="2000" dirty="0" err="1" smtClean="0">
                <a:latin typeface="+mn-lt"/>
              </a:rPr>
              <a:t>P</a:t>
            </a:r>
            <a:r>
              <a:rPr lang="en-US" sz="2000" baseline="-25000" dirty="0" err="1" smtClean="0">
                <a:latin typeface="+mn-lt"/>
              </a:rPr>
              <a:t>j</a:t>
            </a:r>
            <a:r>
              <a:rPr lang="en-US" sz="2000" dirty="0" smtClean="0">
                <a:latin typeface="+mn-lt"/>
              </a:rPr>
              <a:t> and P</a:t>
            </a:r>
            <a:r>
              <a:rPr lang="en-US" sz="2000" baseline="-25000" dirty="0" smtClean="0">
                <a:latin typeface="+mn-lt"/>
              </a:rPr>
              <a:t>i </a:t>
            </a:r>
            <a:r>
              <a:rPr lang="en-US" sz="2000" dirty="0" smtClean="0">
                <a:latin typeface="+mn-lt"/>
              </a:rPr>
              <a:t>. It compares prices in each area j with the average prices of the items obtained by averaging observed prices in different areas after adjusting for differences in the price level in different areas. SPIs for each area j is obtained by using quantities of the products in area at observed prices </a:t>
            </a:r>
            <a:r>
              <a:rPr lang="en-US" sz="2000" dirty="0" err="1" smtClean="0">
                <a:latin typeface="+mn-lt"/>
              </a:rPr>
              <a:t>p</a:t>
            </a:r>
            <a:r>
              <a:rPr lang="en-US" sz="2000" baseline="30000" dirty="0" err="1" smtClean="0">
                <a:latin typeface="+mn-lt"/>
              </a:rPr>
              <a:t>j</a:t>
            </a:r>
            <a:r>
              <a:rPr lang="en-US" sz="2000" baseline="-25000" dirty="0" err="1" smtClean="0">
                <a:latin typeface="+mn-lt"/>
              </a:rPr>
              <a:t>i</a:t>
            </a:r>
            <a:r>
              <a:rPr lang="en-US" sz="2000" dirty="0" smtClean="0">
                <a:latin typeface="+mn-lt"/>
              </a:rPr>
              <a:t>.</a:t>
            </a:r>
          </a:p>
          <a:p>
            <a:pPr marL="342900" indent="-342900" fontAlgn="auto">
              <a:spcBef>
                <a:spcPts val="1200"/>
              </a:spcBef>
              <a:spcAft>
                <a:spcPts val="0"/>
              </a:spcAft>
              <a:buFont typeface="Wingdings" panose="05000000000000000000" pitchFamily="2" charset="2"/>
              <a:buChar char="ü"/>
              <a:defRPr/>
            </a:pPr>
            <a:r>
              <a:rPr lang="en-US" sz="2000" dirty="0" smtClean="0">
                <a:latin typeface="+mn-lt"/>
              </a:rPr>
              <a:t>Despite some criticisms, the method is still used </a:t>
            </a:r>
            <a:r>
              <a:rPr lang="en-US" sz="2000" dirty="0" smtClean="0">
                <a:solidFill>
                  <a:srgbClr val="FF0000"/>
                </a:solidFill>
                <a:latin typeface="+mn-lt"/>
              </a:rPr>
              <a:t>when the additive consistency property are required in the comparisons</a:t>
            </a:r>
            <a:r>
              <a:rPr lang="en-US" sz="2000" dirty="0" smtClean="0">
                <a:latin typeface="+mn-lt"/>
              </a:rPr>
              <a:t> (Aten and Figueroa, 2015; Aten, 2017)</a:t>
            </a:r>
          </a:p>
          <a:p>
            <a:pPr marL="342900" indent="-342900" fontAlgn="auto">
              <a:spcBef>
                <a:spcPts val="1200"/>
              </a:spcBef>
              <a:spcAft>
                <a:spcPts val="0"/>
              </a:spcAft>
              <a:buFont typeface="Arial" panose="020B0604020202020204" pitchFamily="34" charset="0"/>
              <a:buChar char="•"/>
              <a:defRPr/>
            </a:pPr>
            <a:r>
              <a:rPr lang="en-US" sz="2000" dirty="0">
                <a:latin typeface="+mn-lt"/>
              </a:rPr>
              <a:t>The </a:t>
            </a:r>
            <a:r>
              <a:rPr lang="en-US" sz="2000" b="1" dirty="0">
                <a:latin typeface="+mn-lt"/>
              </a:rPr>
              <a:t>Weighted Area-Product-Dummy </a:t>
            </a:r>
            <a:r>
              <a:rPr lang="en-US" sz="2000" dirty="0" smtClean="0">
                <a:latin typeface="+mn-lt"/>
              </a:rPr>
              <a:t>(WAPD</a:t>
            </a:r>
            <a:r>
              <a:rPr lang="en-US" sz="2000" dirty="0">
                <a:latin typeface="+mn-lt"/>
              </a:rPr>
              <a:t>) </a:t>
            </a:r>
            <a:r>
              <a:rPr lang="en-US" sz="2000" dirty="0" smtClean="0">
                <a:latin typeface="+mn-lt"/>
              </a:rPr>
              <a:t>method can be applied for the purpose of aggregating price data also in the absence of data on the weights. It also referred to as the stochastic approach. Rao (2010) showed how </a:t>
            </a:r>
            <a:r>
              <a:rPr lang="en-US" sz="2000" dirty="0" smtClean="0">
                <a:solidFill>
                  <a:srgbClr val="FF0000"/>
                </a:solidFill>
                <a:latin typeface="+mn-lt"/>
              </a:rPr>
              <a:t>most of the multilateral index numbers can be derived using weighted APD model</a:t>
            </a:r>
          </a:p>
          <a:p>
            <a:pPr marL="342900" indent="-342900" fontAlgn="auto">
              <a:spcBef>
                <a:spcPts val="1200"/>
              </a:spcBef>
              <a:spcAft>
                <a:spcPts val="0"/>
              </a:spcAft>
              <a:buFont typeface="Wingdings" panose="05000000000000000000" pitchFamily="2" charset="2"/>
              <a:buChar char="Ø"/>
              <a:defRPr/>
            </a:pPr>
            <a:r>
              <a:rPr lang="en-US" sz="2000" b="1" dirty="0" smtClean="0">
                <a:solidFill>
                  <a:srgbClr val="FF0000"/>
                </a:solidFill>
                <a:latin typeface="+mn-lt"/>
              </a:rPr>
              <a:t>Spatial chaining of price indexes</a:t>
            </a:r>
            <a:r>
              <a:rPr lang="en-US" sz="1600" dirty="0" smtClean="0">
                <a:latin typeface="+mn-lt"/>
              </a:rPr>
              <a:t>: in </a:t>
            </a:r>
            <a:r>
              <a:rPr lang="en-US" sz="1600" b="1" dirty="0" smtClean="0">
                <a:latin typeface="+mn-lt"/>
              </a:rPr>
              <a:t>multilateral</a:t>
            </a:r>
            <a:r>
              <a:rPr lang="en-US" sz="1600" dirty="0" smtClean="0">
                <a:latin typeface="+mn-lt"/>
              </a:rPr>
              <a:t> spatial price comparisons we need to pay attention to the </a:t>
            </a:r>
            <a:r>
              <a:rPr lang="en-US" sz="1600" b="1" dirty="0" smtClean="0">
                <a:latin typeface="+mn-lt"/>
              </a:rPr>
              <a:t>order to follow in the subsequent binary areas comparisons that is not “a priori” defined</a:t>
            </a:r>
            <a:r>
              <a:rPr lang="en-US" sz="1600" dirty="0" smtClean="0">
                <a:latin typeface="+mn-lt"/>
              </a:rPr>
              <a:t>. Following </a:t>
            </a:r>
            <a:r>
              <a:rPr lang="en-US" sz="1600" b="1" dirty="0" smtClean="0">
                <a:latin typeface="+mn-lt"/>
              </a:rPr>
              <a:t>different paths</a:t>
            </a:r>
            <a:r>
              <a:rPr lang="en-US" sz="1600" dirty="0" smtClean="0">
                <a:latin typeface="+mn-lt"/>
              </a:rPr>
              <a:t>, </a:t>
            </a:r>
            <a:r>
              <a:rPr lang="en-US" sz="1600" b="1" dirty="0" smtClean="0">
                <a:latin typeface="+mn-lt"/>
              </a:rPr>
              <a:t>different results </a:t>
            </a:r>
            <a:r>
              <a:rPr lang="en-US" sz="1600" dirty="0" smtClean="0">
                <a:latin typeface="+mn-lt"/>
              </a:rPr>
              <a:t>are obtained depending on the </a:t>
            </a:r>
            <a:r>
              <a:rPr lang="en-US" sz="1600" b="1" dirty="0" smtClean="0">
                <a:latin typeface="+mn-lt"/>
              </a:rPr>
              <a:t>structure of relative prices and quantities in the two following areas under comparisons</a:t>
            </a:r>
            <a:r>
              <a:rPr lang="en-US" sz="1600" dirty="0" smtClean="0">
                <a:latin typeface="+mn-lt"/>
              </a:rPr>
              <a:t>. Need to chose the </a:t>
            </a:r>
            <a:r>
              <a:rPr lang="en-US" sz="1600" b="1" dirty="0" smtClean="0">
                <a:latin typeface="+mn-lt"/>
              </a:rPr>
              <a:t>best path </a:t>
            </a:r>
            <a:r>
              <a:rPr lang="en-US" sz="1600" dirty="0" smtClean="0">
                <a:latin typeface="+mn-lt"/>
              </a:rPr>
              <a:t>by using a </a:t>
            </a:r>
            <a:r>
              <a:rPr lang="en-US" sz="1600" b="1" dirty="0" smtClean="0">
                <a:latin typeface="+mn-lt"/>
              </a:rPr>
              <a:t>similarity</a:t>
            </a:r>
            <a:r>
              <a:rPr lang="en-US" sz="1600" dirty="0" smtClean="0">
                <a:latin typeface="+mn-lt"/>
              </a:rPr>
              <a:t> or </a:t>
            </a:r>
            <a:r>
              <a:rPr lang="en-US" sz="1600" b="1" dirty="0" smtClean="0">
                <a:latin typeface="+mn-lt"/>
              </a:rPr>
              <a:t>dissimilarity measure</a:t>
            </a:r>
            <a:r>
              <a:rPr lang="en-US" sz="1600" dirty="0" smtClean="0">
                <a:latin typeface="+mn-lt"/>
              </a:rPr>
              <a:t>. There many papers on this topic issue and in particular on the Minimum Spanning Trees (MST). See for example ( Hill, 1999, 2009; </a:t>
            </a:r>
            <a:r>
              <a:rPr lang="en-US" sz="1600" dirty="0" err="1" smtClean="0">
                <a:latin typeface="+mn-lt"/>
              </a:rPr>
              <a:t>Diewert</a:t>
            </a:r>
            <a:r>
              <a:rPr lang="en-US" sz="1600" dirty="0" smtClean="0">
                <a:latin typeface="+mn-lt"/>
              </a:rPr>
              <a:t>, 2009, 2013; Rao et al. 2017)</a:t>
            </a:r>
          </a:p>
        </p:txBody>
      </p:sp>
      <p:sp>
        <p:nvSpPr>
          <p:cNvPr id="2" name="Segnaposto numero diapositiva 1"/>
          <p:cNvSpPr>
            <a:spLocks noGrp="1"/>
          </p:cNvSpPr>
          <p:nvPr>
            <p:ph type="sldNum" sz="quarter" idx="12"/>
          </p:nvPr>
        </p:nvSpPr>
        <p:spPr/>
        <p:txBody>
          <a:bodyPr/>
          <a:lstStyle/>
          <a:p>
            <a:pPr>
              <a:defRPr/>
            </a:pPr>
            <a:r>
              <a:rPr lang="en-US" dirty="0" smtClean="0"/>
              <a:t>  </a:t>
            </a:r>
            <a:fld id="{8464CCA4-9681-42B7-BE95-D245E7B4B0E0}" type="slidenum">
              <a:rPr lang="en-US" smtClean="0"/>
              <a:pPr>
                <a:defRPr/>
              </a:pPr>
              <a:t>21</a:t>
            </a:fld>
            <a:endParaRPr lang="en-US" dirty="0"/>
          </a:p>
        </p:txBody>
      </p:sp>
      <p:sp>
        <p:nvSpPr>
          <p:cNvPr id="5" name="CasellaDiTesto 4"/>
          <p:cNvSpPr txBox="1"/>
          <p:nvPr/>
        </p:nvSpPr>
        <p:spPr>
          <a:xfrm>
            <a:off x="0" y="0"/>
            <a:ext cx="9144000" cy="830997"/>
          </a:xfrm>
          <a:prstGeom prst="rect">
            <a:avLst/>
          </a:prstGeom>
          <a:solidFill>
            <a:srgbClr val="FFC000"/>
          </a:solidFill>
        </p:spPr>
        <p:txBody>
          <a:bodyPr wrap="square" rtlCol="0">
            <a:spAutoFit/>
          </a:bodyPr>
          <a:lstStyle/>
          <a:p>
            <a:r>
              <a:rPr lang="en-US" altLang="it-IT" sz="2400" dirty="0" smtClean="0">
                <a:solidFill>
                  <a:srgbClr val="0070C0"/>
                </a:solidFill>
                <a:latin typeface="+mn-lt"/>
              </a:rPr>
              <a:t>Methodological </a:t>
            </a:r>
            <a:r>
              <a:rPr lang="en-US" altLang="it-IT" sz="2400" dirty="0">
                <a:solidFill>
                  <a:srgbClr val="0070C0"/>
                </a:solidFill>
                <a:latin typeface="+mn-lt"/>
              </a:rPr>
              <a:t>general framework to compute Spatial Price </a:t>
            </a:r>
            <a:r>
              <a:rPr lang="en-US" altLang="it-IT" sz="2400" dirty="0" smtClean="0">
                <a:solidFill>
                  <a:srgbClr val="0070C0"/>
                </a:solidFill>
                <a:latin typeface="+mn-lt"/>
              </a:rPr>
              <a:t>Indexes across areas </a:t>
            </a:r>
            <a:r>
              <a:rPr lang="en-US" altLang="it-IT" sz="2400" dirty="0">
                <a:solidFill>
                  <a:srgbClr val="0070C0"/>
                </a:solidFill>
                <a:latin typeface="+mn-lt"/>
              </a:rPr>
              <a:t>-</a:t>
            </a:r>
            <a:r>
              <a:rPr lang="en-US" altLang="it-IT" sz="2400" dirty="0" smtClean="0">
                <a:solidFill>
                  <a:srgbClr val="0070C0"/>
                </a:solidFill>
                <a:latin typeface="+mn-lt"/>
              </a:rPr>
              <a:t>practical situation: aggregation above sub-groups-b</a:t>
            </a:r>
            <a:endParaRPr lang="it-IT" sz="2400" dirty="0">
              <a:solidFill>
                <a:srgbClr val="0070C0"/>
              </a:solidFill>
              <a:latin typeface="+mn-lt"/>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a:p>
        </p:txBody>
      </p:sp>
      <p:sp>
        <p:nvSpPr>
          <p:cNvPr id="6" name="Rectangle 2"/>
          <p:cNvSpPr>
            <a:spLocks noChangeArrowheads="1"/>
          </p:cNvSpPr>
          <p:nvPr/>
        </p:nvSpPr>
        <p:spPr bwMode="auto">
          <a:xfrm>
            <a:off x="2267744" y="210616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4" name="Freccia a destra 3"/>
          <p:cNvSpPr/>
          <p:nvPr/>
        </p:nvSpPr>
        <p:spPr>
          <a:xfrm>
            <a:off x="179512" y="5589240"/>
            <a:ext cx="43204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7827497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323528" y="1052736"/>
            <a:ext cx="8676456" cy="6309420"/>
          </a:xfrm>
          <a:prstGeom prst="rect">
            <a:avLst/>
          </a:prstGeom>
          <a:noFill/>
          <a:ln>
            <a:noFill/>
          </a:ln>
          <a:effectLst/>
          <a:extLst/>
        </p:spPr>
        <p:txBody>
          <a:bodyPr wrap="square">
            <a:spAutoFit/>
          </a:bodyPr>
          <a:lstStyle/>
          <a:p>
            <a:pPr marL="342900" indent="-342900" fontAlgn="auto">
              <a:spcBef>
                <a:spcPts val="1200"/>
              </a:spcBef>
              <a:spcAft>
                <a:spcPts val="0"/>
              </a:spcAft>
              <a:buFont typeface="Wingdings" panose="05000000000000000000" pitchFamily="2" charset="2"/>
              <a:buChar char="Ø"/>
              <a:defRPr/>
            </a:pPr>
            <a:r>
              <a:rPr lang="en-US" sz="2000" dirty="0" smtClean="0">
                <a:latin typeface="+mn-lt"/>
              </a:rPr>
              <a:t>The use of the various methods for the estimation of the SPIs depends also by the </a:t>
            </a:r>
            <a:r>
              <a:rPr lang="en-US" sz="2000" b="1" dirty="0" smtClean="0">
                <a:latin typeface="+mn-lt"/>
              </a:rPr>
              <a:t>type and characteristics of data available </a:t>
            </a:r>
            <a:r>
              <a:rPr lang="en-US" sz="2000" dirty="0" smtClean="0">
                <a:latin typeface="+mn-lt"/>
              </a:rPr>
              <a:t>on prices and weights (quantities or values like expenditure). Therefore the decision depend on the specific cases. Many experiment have been conducted in order to chose the most adequate methods</a:t>
            </a:r>
          </a:p>
          <a:p>
            <a:pPr marL="342900" indent="-342900" fontAlgn="auto">
              <a:spcBef>
                <a:spcPts val="1200"/>
              </a:spcBef>
              <a:spcAft>
                <a:spcPts val="0"/>
              </a:spcAft>
              <a:buFont typeface="Arial" panose="020B0604020202020204" pitchFamily="34" charset="0"/>
              <a:buChar char="•"/>
              <a:defRPr/>
            </a:pPr>
            <a:r>
              <a:rPr lang="en-US" sz="2000" dirty="0">
                <a:latin typeface="+mn-lt"/>
              </a:rPr>
              <a:t>F</a:t>
            </a:r>
            <a:r>
              <a:rPr lang="en-US" sz="2000" dirty="0" smtClean="0">
                <a:latin typeface="+mn-lt"/>
              </a:rPr>
              <a:t>or example Biggeri et al. 2017 used the following CPD models:</a:t>
            </a:r>
          </a:p>
          <a:p>
            <a:pPr marL="342900" indent="-342900" fontAlgn="auto">
              <a:spcBef>
                <a:spcPts val="1200"/>
              </a:spcBef>
              <a:spcAft>
                <a:spcPts val="0"/>
              </a:spcAft>
              <a:buFont typeface="Wingdings" panose="05000000000000000000" pitchFamily="2" charset="2"/>
              <a:buChar char="ü"/>
              <a:defRPr/>
            </a:pPr>
            <a:r>
              <a:rPr lang="en-US" dirty="0" smtClean="0">
                <a:latin typeface="+mn-lt"/>
              </a:rPr>
              <a:t>CPD model </a:t>
            </a:r>
            <a:r>
              <a:rPr lang="en-US" dirty="0">
                <a:latin typeface="+mn-lt"/>
              </a:rPr>
              <a:t>CPD model based on individual price data: the hedonic </a:t>
            </a:r>
            <a:r>
              <a:rPr lang="en-US" dirty="0" smtClean="0">
                <a:latin typeface="+mn-lt"/>
              </a:rPr>
              <a:t>approach</a:t>
            </a:r>
          </a:p>
          <a:p>
            <a:pPr marL="342900" indent="-342900" fontAlgn="auto">
              <a:spcBef>
                <a:spcPts val="1200"/>
              </a:spcBef>
              <a:spcAft>
                <a:spcPts val="0"/>
              </a:spcAft>
              <a:buFont typeface="Wingdings" panose="05000000000000000000" pitchFamily="2" charset="2"/>
              <a:buChar char="ü"/>
              <a:defRPr/>
            </a:pPr>
            <a:r>
              <a:rPr lang="en-US" dirty="0" smtClean="0">
                <a:latin typeface="+mn-lt"/>
              </a:rPr>
              <a:t>CPD </a:t>
            </a:r>
            <a:r>
              <a:rPr lang="en-US" dirty="0">
                <a:latin typeface="+mn-lt"/>
              </a:rPr>
              <a:t>model using average prices: unweighted </a:t>
            </a:r>
            <a:r>
              <a:rPr lang="en-US" i="1" dirty="0">
                <a:latin typeface="+mn-lt"/>
              </a:rPr>
              <a:t>vs </a:t>
            </a:r>
            <a:r>
              <a:rPr lang="en-US" dirty="0">
                <a:latin typeface="+mn-lt"/>
              </a:rPr>
              <a:t>weighted </a:t>
            </a:r>
            <a:r>
              <a:rPr lang="en-US" dirty="0" smtClean="0">
                <a:latin typeface="+mn-lt"/>
              </a:rPr>
              <a:t>approach</a:t>
            </a:r>
            <a:endParaRPr lang="en-US" dirty="0">
              <a:latin typeface="+mn-lt"/>
            </a:endParaRPr>
          </a:p>
          <a:p>
            <a:pPr marL="342900" indent="-342900" fontAlgn="auto">
              <a:spcBef>
                <a:spcPts val="1200"/>
              </a:spcBef>
              <a:spcAft>
                <a:spcPts val="0"/>
              </a:spcAft>
              <a:buFont typeface="Wingdings" panose="05000000000000000000" pitchFamily="2" charset="2"/>
              <a:buChar char="ü"/>
              <a:defRPr/>
            </a:pPr>
            <a:r>
              <a:rPr lang="en-US" dirty="0" smtClean="0">
                <a:latin typeface="+mn-lt"/>
              </a:rPr>
              <a:t>CPD </a:t>
            </a:r>
            <a:r>
              <a:rPr lang="en-US" dirty="0">
                <a:latin typeface="+mn-lt"/>
              </a:rPr>
              <a:t>model with spatially auto-correlated error </a:t>
            </a:r>
            <a:r>
              <a:rPr lang="en-US" dirty="0" smtClean="0">
                <a:latin typeface="+mn-lt"/>
              </a:rPr>
              <a:t>structure</a:t>
            </a:r>
          </a:p>
          <a:p>
            <a:r>
              <a:rPr lang="en-US" sz="2000" dirty="0" smtClean="0"/>
              <a:t> </a:t>
            </a:r>
          </a:p>
          <a:p>
            <a:pPr marL="342900" indent="-342900">
              <a:buFont typeface="Arial" panose="020B0604020202020204" pitchFamily="34" charset="0"/>
              <a:buChar char="•"/>
            </a:pPr>
            <a:r>
              <a:rPr lang="en-US" sz="2000" dirty="0" smtClean="0">
                <a:latin typeface="+mn-lt"/>
              </a:rPr>
              <a:t>The issue of the </a:t>
            </a:r>
            <a:r>
              <a:rPr lang="en-US" sz="2000" b="1" dirty="0" smtClean="0">
                <a:solidFill>
                  <a:srgbClr val="FF0000"/>
                </a:solidFill>
                <a:latin typeface="+mn-lt"/>
              </a:rPr>
              <a:t>spatial autocorrelation among prices of the different areas </a:t>
            </a:r>
            <a:r>
              <a:rPr lang="en-US" sz="2000" dirty="0" smtClean="0">
                <a:latin typeface="+mn-lt"/>
              </a:rPr>
              <a:t>is important, because its presence usually affect </a:t>
            </a:r>
            <a:r>
              <a:rPr lang="en-US" sz="2000" dirty="0">
                <a:latin typeface="+mn-lt"/>
              </a:rPr>
              <a:t>the estimations of the </a:t>
            </a:r>
            <a:r>
              <a:rPr lang="en-US" sz="2000" dirty="0" smtClean="0">
                <a:latin typeface="+mn-lt"/>
              </a:rPr>
              <a:t>SPIs. </a:t>
            </a:r>
            <a:r>
              <a:rPr lang="en-US" sz="2000" dirty="0">
                <a:latin typeface="+mn-lt"/>
              </a:rPr>
              <a:t>Certainly, this issue is more relevant among areas within a country (particularly for small areas) than across countries. </a:t>
            </a:r>
            <a:r>
              <a:rPr lang="en-US" sz="2000" dirty="0" smtClean="0">
                <a:latin typeface="+mn-lt"/>
              </a:rPr>
              <a:t>In any case, it is necessary to take into account of that autocorrelation with adequate methods. </a:t>
            </a:r>
            <a:r>
              <a:rPr lang="en-US" sz="2000" dirty="0" err="1" smtClean="0">
                <a:latin typeface="+mn-lt"/>
              </a:rPr>
              <a:t>Laureati</a:t>
            </a:r>
            <a:r>
              <a:rPr lang="en-US" sz="2000" dirty="0" smtClean="0">
                <a:latin typeface="+mn-lt"/>
              </a:rPr>
              <a:t> et al. (2018) devoted accurate attention to this issue providing also interesting experiments.</a:t>
            </a:r>
          </a:p>
          <a:p>
            <a:pPr fontAlgn="auto">
              <a:spcBef>
                <a:spcPts val="1200"/>
              </a:spcBef>
              <a:spcAft>
                <a:spcPts val="0"/>
              </a:spcAft>
              <a:defRPr/>
            </a:pPr>
            <a:r>
              <a:rPr lang="en-US" sz="2000" dirty="0" smtClean="0">
                <a:latin typeface="+mn-lt"/>
              </a:rPr>
              <a:t> </a:t>
            </a:r>
          </a:p>
        </p:txBody>
      </p:sp>
      <p:sp>
        <p:nvSpPr>
          <p:cNvPr id="2" name="Segnaposto numero diapositiva 1"/>
          <p:cNvSpPr>
            <a:spLocks noGrp="1"/>
          </p:cNvSpPr>
          <p:nvPr>
            <p:ph type="sldNum" sz="quarter" idx="12"/>
          </p:nvPr>
        </p:nvSpPr>
        <p:spPr/>
        <p:txBody>
          <a:bodyPr/>
          <a:lstStyle/>
          <a:p>
            <a:pPr>
              <a:defRPr/>
            </a:pPr>
            <a:r>
              <a:rPr lang="en-US" dirty="0" smtClean="0"/>
              <a:t>  </a:t>
            </a:r>
            <a:fld id="{8464CCA4-9681-42B7-BE95-D245E7B4B0E0}" type="slidenum">
              <a:rPr lang="en-US" smtClean="0"/>
              <a:pPr>
                <a:defRPr/>
              </a:pPr>
              <a:t>22</a:t>
            </a:fld>
            <a:endParaRPr lang="en-US" dirty="0"/>
          </a:p>
        </p:txBody>
      </p:sp>
      <p:sp>
        <p:nvSpPr>
          <p:cNvPr id="5" name="CasellaDiTesto 4"/>
          <p:cNvSpPr txBox="1"/>
          <p:nvPr/>
        </p:nvSpPr>
        <p:spPr>
          <a:xfrm>
            <a:off x="0" y="0"/>
            <a:ext cx="9144000" cy="830997"/>
          </a:xfrm>
          <a:prstGeom prst="rect">
            <a:avLst/>
          </a:prstGeom>
          <a:solidFill>
            <a:srgbClr val="FFC000"/>
          </a:solidFill>
        </p:spPr>
        <p:txBody>
          <a:bodyPr wrap="square" rtlCol="0">
            <a:spAutoFit/>
          </a:bodyPr>
          <a:lstStyle/>
          <a:p>
            <a:r>
              <a:rPr lang="en-US" altLang="it-IT" sz="2400" dirty="0" smtClean="0">
                <a:solidFill>
                  <a:srgbClr val="0070C0"/>
                </a:solidFill>
                <a:latin typeface="+mn-lt"/>
              </a:rPr>
              <a:t>Methodological </a:t>
            </a:r>
            <a:r>
              <a:rPr lang="en-US" altLang="it-IT" sz="2400" dirty="0">
                <a:solidFill>
                  <a:srgbClr val="0070C0"/>
                </a:solidFill>
                <a:latin typeface="+mn-lt"/>
              </a:rPr>
              <a:t>general framework to compute Spatial Price </a:t>
            </a:r>
            <a:r>
              <a:rPr lang="en-US" altLang="it-IT" sz="2400" dirty="0" smtClean="0">
                <a:solidFill>
                  <a:srgbClr val="0070C0"/>
                </a:solidFill>
                <a:latin typeface="+mn-lt"/>
              </a:rPr>
              <a:t>Indexes across areas </a:t>
            </a:r>
            <a:r>
              <a:rPr lang="en-US" altLang="it-IT" sz="2400" dirty="0">
                <a:solidFill>
                  <a:srgbClr val="0070C0"/>
                </a:solidFill>
                <a:latin typeface="+mn-lt"/>
              </a:rPr>
              <a:t>-</a:t>
            </a:r>
            <a:r>
              <a:rPr lang="en-US" altLang="it-IT" sz="2400" dirty="0" smtClean="0">
                <a:solidFill>
                  <a:srgbClr val="0070C0"/>
                </a:solidFill>
                <a:latin typeface="+mn-lt"/>
              </a:rPr>
              <a:t>practical situation: different types of data</a:t>
            </a:r>
            <a:endParaRPr lang="it-IT" sz="2400" dirty="0">
              <a:solidFill>
                <a:srgbClr val="0070C0"/>
              </a:solidFill>
              <a:latin typeface="+mn-lt"/>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a:p>
        </p:txBody>
      </p:sp>
      <p:sp>
        <p:nvSpPr>
          <p:cNvPr id="6" name="Rectangle 2"/>
          <p:cNvSpPr>
            <a:spLocks noChangeArrowheads="1"/>
          </p:cNvSpPr>
          <p:nvPr/>
        </p:nvSpPr>
        <p:spPr bwMode="auto">
          <a:xfrm>
            <a:off x="2267744" y="210616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Tree>
    <p:extLst>
      <p:ext uri="{BB962C8B-B14F-4D97-AF65-F5344CB8AC3E}">
        <p14:creationId xmlns:p14="http://schemas.microsoft.com/office/powerpoint/2010/main" val="28695995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539552" y="908720"/>
            <a:ext cx="8280920" cy="4570482"/>
          </a:xfrm>
          <a:prstGeom prst="rect">
            <a:avLst/>
          </a:prstGeom>
          <a:noFill/>
          <a:ln>
            <a:noFill/>
          </a:ln>
          <a:effectLst/>
          <a:extLst/>
        </p:spPr>
        <p:txBody>
          <a:bodyPr wrap="square">
            <a:spAutoFit/>
          </a:bodyPr>
          <a:lstStyle/>
          <a:p>
            <a:pPr fontAlgn="auto">
              <a:spcBef>
                <a:spcPct val="50000"/>
              </a:spcBef>
              <a:spcAft>
                <a:spcPts val="0"/>
              </a:spcAft>
              <a:defRPr/>
            </a:pPr>
            <a:r>
              <a:rPr lang="en-US" altLang="it-IT" sz="4000" dirty="0">
                <a:solidFill>
                  <a:srgbClr val="0070C0"/>
                </a:solidFill>
                <a:latin typeface="+mn-lt"/>
                <a:cs typeface="+mn-cs"/>
              </a:rPr>
              <a:t>3</a:t>
            </a:r>
            <a:endParaRPr lang="en-US" altLang="it-IT" sz="4000" dirty="0" smtClean="0">
              <a:solidFill>
                <a:srgbClr val="0070C0"/>
              </a:solidFill>
              <a:latin typeface="+mn-lt"/>
              <a:cs typeface="+mn-cs"/>
            </a:endParaRPr>
          </a:p>
          <a:p>
            <a:pPr fontAlgn="auto">
              <a:spcBef>
                <a:spcPct val="50000"/>
              </a:spcBef>
              <a:spcAft>
                <a:spcPts val="0"/>
              </a:spcAft>
              <a:defRPr/>
            </a:pPr>
            <a:endParaRPr lang="en-US" altLang="it-IT" dirty="0">
              <a:solidFill>
                <a:srgbClr val="0070C0"/>
              </a:solidFill>
              <a:latin typeface="+mn-lt"/>
              <a:cs typeface="+mn-cs"/>
            </a:endParaRPr>
          </a:p>
          <a:p>
            <a:pPr algn="ctr" fontAlgn="auto">
              <a:spcBef>
                <a:spcPct val="50000"/>
              </a:spcBef>
              <a:spcAft>
                <a:spcPts val="0"/>
              </a:spcAft>
              <a:defRPr/>
            </a:pPr>
            <a:r>
              <a:rPr lang="en-US" altLang="it-IT" sz="4000" dirty="0">
                <a:solidFill>
                  <a:srgbClr val="0070C0"/>
                </a:solidFill>
              </a:rPr>
              <a:t>Evidence from researches and experiments for the computation of SPIs</a:t>
            </a:r>
          </a:p>
          <a:p>
            <a:pPr marL="457200" indent="-457200" fontAlgn="auto">
              <a:spcBef>
                <a:spcPct val="50000"/>
              </a:spcBef>
              <a:spcAft>
                <a:spcPts val="0"/>
              </a:spcAft>
              <a:buFont typeface="+mj-lt"/>
              <a:buAutoNum type="arabicPeriod"/>
              <a:defRPr/>
            </a:pPr>
            <a:endParaRPr lang="en-US" altLang="it-IT" sz="2800" dirty="0" smtClean="0">
              <a:solidFill>
                <a:srgbClr val="0070C0"/>
              </a:solidFill>
              <a:latin typeface="+mn-lt"/>
              <a:cs typeface="+mn-cs"/>
            </a:endParaRPr>
          </a:p>
          <a:p>
            <a:pPr algn="just" fontAlgn="auto">
              <a:spcBef>
                <a:spcPct val="50000"/>
              </a:spcBef>
              <a:spcAft>
                <a:spcPts val="0"/>
              </a:spcAft>
              <a:defRPr/>
            </a:pPr>
            <a:endParaRPr lang="en-US" altLang="it-IT" sz="2800" dirty="0" smtClean="0">
              <a:solidFill>
                <a:srgbClr val="0070C0"/>
              </a:solidFill>
              <a:latin typeface="+mn-lt"/>
              <a:cs typeface="+mn-cs"/>
            </a:endParaRPr>
          </a:p>
        </p:txBody>
      </p:sp>
      <p:sp>
        <p:nvSpPr>
          <p:cNvPr id="2" name="Segnaposto numero diapositiva 1"/>
          <p:cNvSpPr>
            <a:spLocks noGrp="1"/>
          </p:cNvSpPr>
          <p:nvPr>
            <p:ph type="sldNum" sz="quarter" idx="12"/>
          </p:nvPr>
        </p:nvSpPr>
        <p:spPr/>
        <p:txBody>
          <a:bodyPr/>
          <a:lstStyle/>
          <a:p>
            <a:pPr>
              <a:defRPr/>
            </a:pPr>
            <a:fld id="{8464CCA4-9681-42B7-BE95-D245E7B4B0E0}" type="slidenum">
              <a:rPr lang="en-US"/>
              <a:pPr>
                <a:defRPr/>
              </a:pPr>
              <a:t>23</a:t>
            </a:fld>
            <a:endParaRPr lang="en-US" dirty="0"/>
          </a:p>
        </p:txBody>
      </p:sp>
      <p:sp>
        <p:nvSpPr>
          <p:cNvPr id="5" name="CasellaDiTesto 4"/>
          <p:cNvSpPr txBox="1"/>
          <p:nvPr/>
        </p:nvSpPr>
        <p:spPr>
          <a:xfrm>
            <a:off x="0" y="0"/>
            <a:ext cx="9144000" cy="523220"/>
          </a:xfrm>
          <a:prstGeom prst="rect">
            <a:avLst/>
          </a:prstGeom>
          <a:solidFill>
            <a:srgbClr val="FFC000"/>
          </a:solidFill>
        </p:spPr>
        <p:txBody>
          <a:bodyPr wrap="square" rtlCol="0">
            <a:spAutoFit/>
          </a:bodyPr>
          <a:lstStyle/>
          <a:p>
            <a:endParaRPr lang="it-IT" sz="1400" dirty="0"/>
          </a:p>
          <a:p>
            <a:endParaRPr lang="it-IT" sz="1400" dirty="0">
              <a:solidFill>
                <a:srgbClr val="0070C0"/>
              </a:solidFill>
              <a:latin typeface="+mn-lt"/>
            </a:endParaRPr>
          </a:p>
        </p:txBody>
      </p:sp>
    </p:spTree>
    <p:extLst>
      <p:ext uri="{BB962C8B-B14F-4D97-AF65-F5344CB8AC3E}">
        <p14:creationId xmlns:p14="http://schemas.microsoft.com/office/powerpoint/2010/main" val="33404485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310698" y="954107"/>
            <a:ext cx="8529500" cy="5878532"/>
          </a:xfrm>
          <a:prstGeom prst="rect">
            <a:avLst/>
          </a:prstGeom>
          <a:noFill/>
          <a:ln>
            <a:noFill/>
          </a:ln>
          <a:effectLst/>
          <a:extLst/>
        </p:spPr>
        <p:txBody>
          <a:bodyPr wrap="square">
            <a:spAutoFit/>
          </a:bodyPr>
          <a:lstStyle/>
          <a:p>
            <a:pPr marL="342900" indent="-342900">
              <a:lnSpc>
                <a:spcPct val="100000"/>
              </a:lnSpc>
              <a:buFont typeface="Arial" panose="020B0604020202020204" pitchFamily="34" charset="0"/>
              <a:buChar char="•"/>
            </a:pPr>
            <a:r>
              <a:rPr lang="en-US" sz="2000" b="1" dirty="0" smtClean="0">
                <a:latin typeface="+mn-lt"/>
              </a:rPr>
              <a:t>Research projects and studies </a:t>
            </a:r>
            <a:r>
              <a:rPr lang="en-US" sz="2000" dirty="0" smtClean="0">
                <a:latin typeface="+mn-lt"/>
              </a:rPr>
              <a:t>have been conducted by NSOs and individual researchers </a:t>
            </a:r>
            <a:r>
              <a:rPr lang="en-US" sz="2000" b="1" dirty="0" smtClean="0">
                <a:latin typeface="+mn-lt"/>
              </a:rPr>
              <a:t>in various countries </a:t>
            </a:r>
            <a:r>
              <a:rPr lang="en-US" sz="2000" dirty="0" smtClean="0">
                <a:latin typeface="+mn-lt"/>
              </a:rPr>
              <a:t>(see a detailed description in Biggeri et al., 2017; </a:t>
            </a:r>
            <a:r>
              <a:rPr lang="en-US" sz="2000" dirty="0" err="1" smtClean="0">
                <a:latin typeface="+mn-lt"/>
              </a:rPr>
              <a:t>Laureti</a:t>
            </a:r>
            <a:r>
              <a:rPr lang="en-US" sz="2000" dirty="0" smtClean="0">
                <a:latin typeface="+mn-lt"/>
              </a:rPr>
              <a:t> and Rao,2018; the specific researches are quoted in references)</a:t>
            </a:r>
          </a:p>
          <a:p>
            <a:pPr>
              <a:lnSpc>
                <a:spcPct val="100000"/>
              </a:lnSpc>
            </a:pPr>
            <a:endParaRPr lang="en-US" sz="800" dirty="0" smtClean="0">
              <a:latin typeface="+mn-lt"/>
            </a:endParaRPr>
          </a:p>
          <a:p>
            <a:pPr marL="342900" indent="-342900">
              <a:lnSpc>
                <a:spcPct val="100000"/>
              </a:lnSpc>
              <a:buFont typeface="Wingdings" panose="05000000000000000000" pitchFamily="2" charset="2"/>
              <a:buChar char="Ø"/>
            </a:pPr>
            <a:r>
              <a:rPr lang="en-US" sz="2000" dirty="0" smtClean="0">
                <a:latin typeface="+mn-lt"/>
              </a:rPr>
              <a:t>There are </a:t>
            </a:r>
            <a:r>
              <a:rPr lang="en-US" sz="2000" b="1" dirty="0" smtClean="0">
                <a:latin typeface="+mn-lt"/>
              </a:rPr>
              <a:t>three principal approaches </a:t>
            </a:r>
            <a:r>
              <a:rPr lang="en-US" sz="2000" dirty="0" smtClean="0">
                <a:latin typeface="+mn-lt"/>
              </a:rPr>
              <a:t>to compute the SPIs:</a:t>
            </a:r>
          </a:p>
          <a:p>
            <a:pPr marL="342900" indent="-342900">
              <a:lnSpc>
                <a:spcPct val="100000"/>
              </a:lnSpc>
              <a:buFont typeface="Wingdings" panose="05000000000000000000" pitchFamily="2" charset="2"/>
              <a:buChar char="ü"/>
            </a:pPr>
            <a:r>
              <a:rPr lang="en-US" sz="2000" dirty="0" smtClean="0">
                <a:latin typeface="+mn-lt"/>
              </a:rPr>
              <a:t>The </a:t>
            </a:r>
            <a:r>
              <a:rPr lang="en-US" sz="2000" b="1" dirty="0" smtClean="0">
                <a:solidFill>
                  <a:srgbClr val="FF0000"/>
                </a:solidFill>
                <a:latin typeface="+mn-lt"/>
              </a:rPr>
              <a:t>first</a:t>
            </a:r>
            <a:r>
              <a:rPr lang="en-US" sz="2000" dirty="0" smtClean="0">
                <a:latin typeface="+mn-lt"/>
              </a:rPr>
              <a:t> and foremost is the approach whereby </a:t>
            </a:r>
            <a:r>
              <a:rPr lang="en-US" sz="2000" b="1" dirty="0" smtClean="0">
                <a:solidFill>
                  <a:srgbClr val="FF0000"/>
                </a:solidFill>
                <a:latin typeface="+mn-lt"/>
              </a:rPr>
              <a:t>data collected for the Consumer Price Indexes (CPIs)</a:t>
            </a:r>
            <a:r>
              <a:rPr lang="en-US" sz="2000" dirty="0" smtClean="0">
                <a:latin typeface="+mn-lt"/>
              </a:rPr>
              <a:t> are used in constructing SPIs</a:t>
            </a:r>
          </a:p>
          <a:p>
            <a:pPr marL="342900" indent="-342900">
              <a:lnSpc>
                <a:spcPct val="100000"/>
              </a:lnSpc>
              <a:buFont typeface="Wingdings" panose="05000000000000000000" pitchFamily="2" charset="2"/>
              <a:buChar char="ü"/>
            </a:pPr>
            <a:r>
              <a:rPr lang="en-US" sz="2000" dirty="0" smtClean="0">
                <a:latin typeface="+mn-lt"/>
              </a:rPr>
              <a:t>The </a:t>
            </a:r>
            <a:r>
              <a:rPr lang="en-US" sz="2000" b="1" dirty="0" smtClean="0">
                <a:solidFill>
                  <a:srgbClr val="FF0000"/>
                </a:solidFill>
                <a:latin typeface="+mn-lt"/>
              </a:rPr>
              <a:t>second</a:t>
            </a:r>
            <a:r>
              <a:rPr lang="en-US" sz="2000" dirty="0" smtClean="0">
                <a:latin typeface="+mn-lt"/>
              </a:rPr>
              <a:t> approach is to use unit-value prices, derived from </a:t>
            </a:r>
            <a:r>
              <a:rPr lang="en-US" sz="2000" b="1" dirty="0" smtClean="0">
                <a:solidFill>
                  <a:srgbClr val="FF0000"/>
                </a:solidFill>
                <a:latin typeface="+mn-lt"/>
              </a:rPr>
              <a:t>Household Expenditure or Budget Sample Survey (HBS)</a:t>
            </a:r>
            <a:r>
              <a:rPr lang="en-US" sz="2000" dirty="0" smtClean="0">
                <a:latin typeface="+mn-lt"/>
              </a:rPr>
              <a:t>, and applying to them a </a:t>
            </a:r>
            <a:r>
              <a:rPr lang="en-US" sz="2000" b="1" dirty="0" smtClean="0">
                <a:solidFill>
                  <a:srgbClr val="FF0000"/>
                </a:solidFill>
                <a:latin typeface="+mn-lt"/>
              </a:rPr>
              <a:t>demand system model</a:t>
            </a:r>
            <a:r>
              <a:rPr lang="en-US" sz="2000" dirty="0" smtClean="0">
                <a:latin typeface="+mn-lt"/>
              </a:rPr>
              <a:t> to obtain SPIs</a:t>
            </a:r>
          </a:p>
          <a:p>
            <a:pPr marL="342900" indent="-342900">
              <a:lnSpc>
                <a:spcPct val="100000"/>
              </a:lnSpc>
              <a:buFont typeface="Wingdings" panose="05000000000000000000" pitchFamily="2" charset="2"/>
              <a:buChar char="ü"/>
            </a:pPr>
            <a:r>
              <a:rPr lang="en-US" sz="2000" dirty="0" smtClean="0">
                <a:latin typeface="+mn-lt"/>
              </a:rPr>
              <a:t>The </a:t>
            </a:r>
            <a:r>
              <a:rPr lang="en-US" sz="2000" b="1" dirty="0" smtClean="0">
                <a:solidFill>
                  <a:srgbClr val="FF0000"/>
                </a:solidFill>
                <a:latin typeface="+mn-lt"/>
              </a:rPr>
              <a:t>third approach </a:t>
            </a:r>
            <a:r>
              <a:rPr lang="en-US" sz="2000" dirty="0" smtClean="0">
                <a:latin typeface="+mn-lt"/>
              </a:rPr>
              <a:t>is to use </a:t>
            </a:r>
            <a:r>
              <a:rPr lang="en-US" sz="2000" dirty="0" smtClean="0">
                <a:solidFill>
                  <a:srgbClr val="FF0000"/>
                </a:solidFill>
                <a:latin typeface="+mn-lt"/>
              </a:rPr>
              <a:t>alternative sources of data </a:t>
            </a:r>
            <a:r>
              <a:rPr lang="en-US" sz="2000" dirty="0" smtClean="0">
                <a:latin typeface="+mn-lt"/>
              </a:rPr>
              <a:t>and sometime to use just </a:t>
            </a:r>
            <a:r>
              <a:rPr lang="en-US" sz="2000" b="1" dirty="0" smtClean="0">
                <a:solidFill>
                  <a:srgbClr val="FF0000"/>
                </a:solidFill>
                <a:latin typeface="+mn-lt"/>
              </a:rPr>
              <a:t>data on specific product or service</a:t>
            </a:r>
            <a:r>
              <a:rPr lang="en-US" sz="2000" dirty="0" smtClean="0">
                <a:latin typeface="+mn-lt"/>
              </a:rPr>
              <a:t>, like the cost for the housing service.</a:t>
            </a:r>
          </a:p>
          <a:p>
            <a:pPr>
              <a:lnSpc>
                <a:spcPct val="100000"/>
              </a:lnSpc>
            </a:pPr>
            <a:endParaRPr lang="en-US" sz="800" dirty="0" smtClean="0">
              <a:latin typeface="+mn-lt"/>
            </a:endParaRPr>
          </a:p>
          <a:p>
            <a:pPr marL="342900" indent="-342900">
              <a:lnSpc>
                <a:spcPct val="100000"/>
              </a:lnSpc>
              <a:buFont typeface="Wingdings" panose="05000000000000000000" pitchFamily="2" charset="2"/>
              <a:buChar char="Ø"/>
            </a:pPr>
            <a:r>
              <a:rPr lang="en-US" sz="2000" b="1" dirty="0">
                <a:latin typeface="+mn-lt"/>
              </a:rPr>
              <a:t>F</a:t>
            </a:r>
            <a:r>
              <a:rPr lang="en-US" sz="2000" b="1" dirty="0" smtClean="0">
                <a:latin typeface="+mn-lt"/>
              </a:rPr>
              <a:t>irst approach </a:t>
            </a:r>
            <a:r>
              <a:rPr lang="en-US" sz="2000" dirty="0" smtClean="0">
                <a:latin typeface="+mn-lt"/>
              </a:rPr>
              <a:t>(the framework and principles of ICP are followed)</a:t>
            </a:r>
          </a:p>
          <a:p>
            <a:pPr marL="342900" indent="-342900">
              <a:buFont typeface="Wingdings" panose="05000000000000000000" pitchFamily="2" charset="2"/>
              <a:buChar char="ü"/>
            </a:pPr>
            <a:r>
              <a:rPr lang="en-US" sz="2000" dirty="0" smtClean="0">
                <a:latin typeface="+mn-lt"/>
              </a:rPr>
              <a:t> in a </a:t>
            </a:r>
            <a:r>
              <a:rPr lang="en-US" sz="2000" dirty="0" smtClean="0">
                <a:solidFill>
                  <a:srgbClr val="FF0000"/>
                </a:solidFill>
                <a:latin typeface="+mn-lt"/>
              </a:rPr>
              <a:t>few cases</a:t>
            </a:r>
            <a:r>
              <a:rPr lang="en-US" sz="2000" dirty="0" smtClean="0">
                <a:latin typeface="+mn-lt"/>
              </a:rPr>
              <a:t>, a complete set </a:t>
            </a:r>
            <a:r>
              <a:rPr lang="en-US" sz="2000" dirty="0">
                <a:solidFill>
                  <a:srgbClr val="FF0000"/>
                </a:solidFill>
                <a:effectLst>
                  <a:outerShdw blurRad="38100" dist="38100" dir="2700000" algn="tl">
                    <a:srgbClr val="000000">
                      <a:alpha val="43137"/>
                    </a:srgbClr>
                  </a:outerShdw>
                </a:effectLst>
                <a:latin typeface="+mn-lt"/>
              </a:rPr>
              <a:t>sub-national GDP-PPPs </a:t>
            </a:r>
            <a:r>
              <a:rPr lang="en-US" sz="2000" dirty="0">
                <a:latin typeface="+mn-lt"/>
              </a:rPr>
              <a:t>referred to all the </a:t>
            </a:r>
            <a:r>
              <a:rPr lang="en-US" sz="2000" dirty="0">
                <a:solidFill>
                  <a:srgbClr val="FF0000"/>
                </a:solidFill>
                <a:latin typeface="+mn-lt"/>
              </a:rPr>
              <a:t>aggregates of </a:t>
            </a:r>
            <a:r>
              <a:rPr lang="en-US" sz="2000" dirty="0" smtClean="0">
                <a:solidFill>
                  <a:srgbClr val="FF0000"/>
                </a:solidFill>
                <a:latin typeface="+mn-lt"/>
              </a:rPr>
              <a:t>GDP</a:t>
            </a:r>
            <a:r>
              <a:rPr lang="en-US" sz="2000" dirty="0" smtClean="0">
                <a:latin typeface="+mn-lt"/>
              </a:rPr>
              <a:t>, have been computed, usually </a:t>
            </a:r>
            <a:r>
              <a:rPr lang="en-US" sz="2000" dirty="0">
                <a:latin typeface="+mn-lt"/>
              </a:rPr>
              <a:t>implementing a </a:t>
            </a:r>
            <a:r>
              <a:rPr lang="en-US" sz="2000" dirty="0">
                <a:solidFill>
                  <a:srgbClr val="FF0000"/>
                </a:solidFill>
                <a:effectLst>
                  <a:outerShdw blurRad="38100" dist="38100" dir="2700000" algn="tl">
                    <a:srgbClr val="000000">
                      <a:alpha val="43137"/>
                    </a:srgbClr>
                  </a:outerShdw>
                </a:effectLst>
                <a:latin typeface="+mn-lt"/>
              </a:rPr>
              <a:t>new system </a:t>
            </a:r>
            <a:r>
              <a:rPr lang="en-US" sz="2000" dirty="0">
                <a:latin typeface="+mn-lt"/>
              </a:rPr>
              <a:t>of data collection of prices </a:t>
            </a:r>
            <a:r>
              <a:rPr lang="en-US" sz="2000" dirty="0">
                <a:solidFill>
                  <a:srgbClr val="FF0000"/>
                </a:solidFill>
                <a:effectLst>
                  <a:outerShdw blurRad="38100" dist="38100" dir="2700000" algn="tl">
                    <a:srgbClr val="000000">
                      <a:alpha val="43137"/>
                    </a:srgbClr>
                  </a:outerShdw>
                </a:effectLst>
                <a:latin typeface="+mn-lt"/>
              </a:rPr>
              <a:t>adequate both for CPI and ICP </a:t>
            </a:r>
            <a:r>
              <a:rPr lang="en-US" sz="2000" dirty="0" smtClean="0">
                <a:effectLst>
                  <a:outerShdw blurRad="38100" dist="38100" dir="2700000" algn="tl">
                    <a:srgbClr val="000000">
                      <a:alpha val="43137"/>
                    </a:srgbClr>
                  </a:outerShdw>
                </a:effectLst>
                <a:latin typeface="+mn-lt"/>
              </a:rPr>
              <a:t>computations</a:t>
            </a:r>
            <a:r>
              <a:rPr lang="en-US" sz="2000" dirty="0">
                <a:latin typeface="+mn-lt"/>
              </a:rPr>
              <a:t>.</a:t>
            </a:r>
            <a:r>
              <a:rPr lang="en-US" sz="2000" dirty="0" smtClean="0">
                <a:latin typeface="+mn-lt"/>
              </a:rPr>
              <a:t> Usually the </a:t>
            </a:r>
            <a:r>
              <a:rPr lang="en-US" sz="2000" dirty="0" smtClean="0">
                <a:solidFill>
                  <a:srgbClr val="FF0000"/>
                </a:solidFill>
                <a:latin typeface="+mn-lt"/>
              </a:rPr>
              <a:t>experiments</a:t>
            </a:r>
            <a:r>
              <a:rPr lang="en-US" sz="2000" dirty="0" smtClean="0">
                <a:latin typeface="+mn-lt"/>
              </a:rPr>
              <a:t> have been conducted </a:t>
            </a:r>
            <a:r>
              <a:rPr lang="en-US" sz="2000" dirty="0">
                <a:solidFill>
                  <a:srgbClr val="FF0000"/>
                </a:solidFill>
                <a:latin typeface="+mn-lt"/>
              </a:rPr>
              <a:t>under</a:t>
            </a:r>
            <a:r>
              <a:rPr lang="en-US" sz="2000" dirty="0">
                <a:latin typeface="+mn-lt"/>
              </a:rPr>
              <a:t> the “supervision” of experts of the </a:t>
            </a:r>
            <a:r>
              <a:rPr lang="en-US" sz="2000" dirty="0">
                <a:solidFill>
                  <a:srgbClr val="FF0000"/>
                </a:solidFill>
                <a:latin typeface="+mn-lt"/>
              </a:rPr>
              <a:t>ICP Global Office </a:t>
            </a:r>
            <a:r>
              <a:rPr lang="en-US" sz="2000" dirty="0">
                <a:latin typeface="+mn-lt"/>
              </a:rPr>
              <a:t>and/or Regional ICP </a:t>
            </a:r>
            <a:r>
              <a:rPr lang="en-US" sz="2000" dirty="0" smtClean="0">
                <a:latin typeface="+mn-lt"/>
              </a:rPr>
              <a:t>agencies (see for example </a:t>
            </a:r>
            <a:r>
              <a:rPr lang="en-US" sz="2000" dirty="0" err="1" smtClean="0">
                <a:latin typeface="+mn-lt"/>
              </a:rPr>
              <a:t>Dikhanov</a:t>
            </a:r>
            <a:r>
              <a:rPr lang="en-US" sz="2000" dirty="0" smtClean="0">
                <a:latin typeface="+mn-lt"/>
              </a:rPr>
              <a:t> et al.,2011; </a:t>
            </a:r>
            <a:r>
              <a:rPr lang="en-US" sz="2000" dirty="0" err="1" smtClean="0">
                <a:latin typeface="+mn-lt"/>
              </a:rPr>
              <a:t>Capilit</a:t>
            </a:r>
            <a:r>
              <a:rPr lang="en-US" sz="2000" dirty="0" smtClean="0">
                <a:latin typeface="+mn-lt"/>
              </a:rPr>
              <a:t> and </a:t>
            </a:r>
            <a:r>
              <a:rPr lang="en-US" sz="2000" dirty="0" err="1" smtClean="0">
                <a:latin typeface="+mn-lt"/>
              </a:rPr>
              <a:t>Dikhanov</a:t>
            </a:r>
            <a:r>
              <a:rPr lang="en-US" sz="2000" dirty="0" smtClean="0">
                <a:latin typeface="+mn-lt"/>
              </a:rPr>
              <a:t>, 2017; </a:t>
            </a:r>
            <a:r>
              <a:rPr lang="en-US" sz="2000" dirty="0" err="1" smtClean="0">
                <a:latin typeface="+mn-lt"/>
              </a:rPr>
              <a:t>Skaini</a:t>
            </a:r>
            <a:r>
              <a:rPr lang="en-US" sz="2000" dirty="0" smtClean="0">
                <a:latin typeface="+mn-lt"/>
              </a:rPr>
              <a:t>, 2017)</a:t>
            </a:r>
            <a:endParaRPr lang="en-US" sz="2000" b="1" dirty="0">
              <a:latin typeface="+mn-lt"/>
            </a:endParaRPr>
          </a:p>
        </p:txBody>
      </p:sp>
      <p:sp>
        <p:nvSpPr>
          <p:cNvPr id="2" name="Segnaposto numero diapositiva 1"/>
          <p:cNvSpPr>
            <a:spLocks noGrp="1"/>
          </p:cNvSpPr>
          <p:nvPr>
            <p:ph type="sldNum" sz="quarter" idx="12"/>
          </p:nvPr>
        </p:nvSpPr>
        <p:spPr>
          <a:xfrm>
            <a:off x="8316416" y="6356350"/>
            <a:ext cx="370384" cy="365125"/>
          </a:xfrm>
        </p:spPr>
        <p:txBody>
          <a:bodyPr/>
          <a:lstStyle/>
          <a:p>
            <a:pPr>
              <a:defRPr/>
            </a:pPr>
            <a:r>
              <a:rPr lang="en-US" dirty="0" smtClean="0"/>
              <a:t> </a:t>
            </a:r>
            <a:fld id="{8464CCA4-9681-42B7-BE95-D245E7B4B0E0}" type="slidenum">
              <a:rPr lang="en-US" smtClean="0"/>
              <a:pPr>
                <a:defRPr/>
              </a:pPr>
              <a:t>24</a:t>
            </a:fld>
            <a:endParaRPr lang="en-US" dirty="0"/>
          </a:p>
        </p:txBody>
      </p:sp>
      <p:sp>
        <p:nvSpPr>
          <p:cNvPr id="5" name="CasellaDiTesto 4"/>
          <p:cNvSpPr txBox="1"/>
          <p:nvPr/>
        </p:nvSpPr>
        <p:spPr>
          <a:xfrm>
            <a:off x="3448" y="0"/>
            <a:ext cx="9144000" cy="830997"/>
          </a:xfrm>
          <a:prstGeom prst="rect">
            <a:avLst/>
          </a:prstGeom>
          <a:solidFill>
            <a:srgbClr val="FFC000"/>
          </a:solidFill>
        </p:spPr>
        <p:txBody>
          <a:bodyPr wrap="square" rtlCol="0">
            <a:spAutoFit/>
          </a:bodyPr>
          <a:lstStyle/>
          <a:p>
            <a:r>
              <a:rPr lang="en-US" sz="2400" dirty="0" smtClean="0">
                <a:solidFill>
                  <a:srgbClr val="0070C0"/>
                </a:solidFill>
                <a:latin typeface="+mn-lt"/>
              </a:rPr>
              <a:t>Evidence from researches and experiments for the computation of SPIs – attempts to compile PPPs and SPIs </a:t>
            </a:r>
            <a:endParaRPr lang="en-US" sz="2400" dirty="0">
              <a:solidFill>
                <a:srgbClr val="0070C0"/>
              </a:solidFill>
              <a:latin typeface="+mn-lt"/>
            </a:endParaRPr>
          </a:p>
        </p:txBody>
      </p:sp>
    </p:spTree>
    <p:extLst>
      <p:ext uri="{BB962C8B-B14F-4D97-AF65-F5344CB8AC3E}">
        <p14:creationId xmlns:p14="http://schemas.microsoft.com/office/powerpoint/2010/main" val="7408414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539552" y="1268760"/>
            <a:ext cx="7704137" cy="5324535"/>
          </a:xfrm>
          <a:prstGeom prst="rect">
            <a:avLst/>
          </a:prstGeom>
          <a:noFill/>
          <a:ln>
            <a:noFill/>
          </a:ln>
          <a:effectLst/>
          <a:extLst/>
        </p:spPr>
        <p:txBody>
          <a:bodyPr>
            <a:spAutoFit/>
          </a:bodyPr>
          <a:lstStyle/>
          <a:p>
            <a:pPr marL="342900" indent="-342900">
              <a:buFont typeface="Wingdings" panose="05000000000000000000" pitchFamily="2" charset="2"/>
              <a:buChar char="ü"/>
            </a:pPr>
            <a:r>
              <a:rPr lang="en-US" sz="2000" dirty="0" smtClean="0">
                <a:latin typeface="+mn-lt"/>
              </a:rPr>
              <a:t> In </a:t>
            </a:r>
            <a:r>
              <a:rPr lang="en-US" sz="2000" dirty="0" smtClean="0">
                <a:solidFill>
                  <a:srgbClr val="FF0000"/>
                </a:solidFill>
                <a:latin typeface="+mn-lt"/>
              </a:rPr>
              <a:t>most cases</a:t>
            </a:r>
            <a:r>
              <a:rPr lang="en-US" sz="2000" dirty="0" smtClean="0">
                <a:latin typeface="+mn-lt"/>
              </a:rPr>
              <a:t>, on the base of CPI data, sub-national </a:t>
            </a:r>
            <a:r>
              <a:rPr lang="en-US" sz="2000" b="1" dirty="0" smtClean="0">
                <a:solidFill>
                  <a:srgbClr val="FF0000"/>
                </a:solidFill>
                <a:latin typeface="+mn-lt"/>
              </a:rPr>
              <a:t>SPIs for Household Consumptions</a:t>
            </a:r>
            <a:r>
              <a:rPr lang="en-US" sz="2000" dirty="0" smtClean="0">
                <a:latin typeface="+mn-lt"/>
              </a:rPr>
              <a:t> have been computed (sometimes called sub-national household consumption PPPs). In this case, </a:t>
            </a:r>
            <a:r>
              <a:rPr lang="en-US" sz="2000" dirty="0" smtClean="0">
                <a:solidFill>
                  <a:srgbClr val="FF0000"/>
                </a:solidFill>
                <a:effectLst>
                  <a:outerShdw blurRad="38100" dist="38100" dir="2700000" algn="tl">
                    <a:srgbClr val="000000">
                      <a:alpha val="43137"/>
                    </a:srgbClr>
                  </a:outerShdw>
                </a:effectLst>
                <a:latin typeface="+mn-lt"/>
              </a:rPr>
              <a:t>additional </a:t>
            </a:r>
            <a:r>
              <a:rPr lang="en-US" sz="2000" dirty="0">
                <a:solidFill>
                  <a:srgbClr val="FF0000"/>
                </a:solidFill>
                <a:effectLst>
                  <a:outerShdw blurRad="38100" dist="38100" dir="2700000" algn="tl">
                    <a:srgbClr val="000000">
                      <a:alpha val="43137"/>
                    </a:srgbClr>
                  </a:outerShdw>
                </a:effectLst>
                <a:latin typeface="+mn-lt"/>
              </a:rPr>
              <a:t>data </a:t>
            </a:r>
            <a:r>
              <a:rPr lang="en-US" sz="2000" dirty="0">
                <a:latin typeface="+mn-lt"/>
              </a:rPr>
              <a:t>are sometimes collected by using </a:t>
            </a:r>
            <a:r>
              <a:rPr lang="en-US" sz="2000" dirty="0">
                <a:solidFill>
                  <a:srgbClr val="FF0000"/>
                </a:solidFill>
                <a:effectLst>
                  <a:outerShdw blurRad="38100" dist="38100" dir="2700000" algn="tl">
                    <a:srgbClr val="000000">
                      <a:alpha val="43137"/>
                    </a:srgbClr>
                  </a:outerShdw>
                </a:effectLst>
                <a:latin typeface="+mn-lt"/>
              </a:rPr>
              <a:t>ad hoc survey </a:t>
            </a:r>
            <a:r>
              <a:rPr lang="en-US" sz="2000" dirty="0">
                <a:latin typeface="+mn-lt"/>
              </a:rPr>
              <a:t>when suitable CPI data are not available (for example for: clothing, furniture, etc</a:t>
            </a:r>
            <a:r>
              <a:rPr lang="en-US" sz="2000" dirty="0" smtClean="0">
                <a:latin typeface="+mn-lt"/>
              </a:rPr>
              <a:t>.), as happened in Italy and UK.</a:t>
            </a:r>
          </a:p>
          <a:p>
            <a:endParaRPr lang="en-US" sz="2000" dirty="0" smtClean="0">
              <a:latin typeface="+mn-lt"/>
            </a:endParaRPr>
          </a:p>
          <a:p>
            <a:r>
              <a:rPr lang="en-US" sz="2000" dirty="0">
                <a:latin typeface="+mn-lt"/>
              </a:rPr>
              <a:t>There is an important </a:t>
            </a:r>
            <a:r>
              <a:rPr lang="en-US" sz="2000" dirty="0" smtClean="0">
                <a:latin typeface="+mn-lt"/>
              </a:rPr>
              <a:t>difference:</a:t>
            </a:r>
            <a:endParaRPr lang="en-US" sz="2000" dirty="0">
              <a:latin typeface="+mn-lt"/>
            </a:endParaRPr>
          </a:p>
          <a:p>
            <a:pPr marL="342900" indent="-342900">
              <a:buFont typeface="Courier New" panose="02070309020205020404" pitchFamily="49" charset="0"/>
              <a:buChar char="o"/>
            </a:pPr>
            <a:r>
              <a:rPr lang="en-US" sz="2000" dirty="0" smtClean="0">
                <a:latin typeface="+mn-lt"/>
              </a:rPr>
              <a:t>in </a:t>
            </a:r>
            <a:r>
              <a:rPr lang="en-US" sz="2000" dirty="0">
                <a:latin typeface="+mn-lt"/>
              </a:rPr>
              <a:t>the </a:t>
            </a:r>
            <a:r>
              <a:rPr lang="en-US" sz="2000" dirty="0" smtClean="0">
                <a:latin typeface="+mn-lt"/>
              </a:rPr>
              <a:t>first </a:t>
            </a:r>
            <a:r>
              <a:rPr lang="en-US" sz="2000" dirty="0">
                <a:latin typeface="+mn-lt"/>
              </a:rPr>
              <a:t>case the computation have been done by using the SPD ICP classification and </a:t>
            </a:r>
            <a:r>
              <a:rPr lang="en-US" sz="2000" dirty="0">
                <a:solidFill>
                  <a:srgbClr val="FF0000"/>
                </a:solidFill>
                <a:effectLst>
                  <a:outerShdw blurRad="38100" dist="38100" dir="2700000" algn="tl">
                    <a:srgbClr val="000000">
                      <a:alpha val="43137"/>
                    </a:srgbClr>
                  </a:outerShdw>
                </a:effectLst>
                <a:latin typeface="+mn-lt"/>
              </a:rPr>
              <a:t>integrating</a:t>
            </a:r>
            <a:r>
              <a:rPr lang="en-US" sz="2000" dirty="0">
                <a:latin typeface="+mn-lt"/>
              </a:rPr>
              <a:t> it in the COICOP classification used for CPI. The work is much more but in this case a </a:t>
            </a:r>
            <a:r>
              <a:rPr lang="en-US" sz="2000" dirty="0">
                <a:solidFill>
                  <a:srgbClr val="FF0000"/>
                </a:solidFill>
                <a:effectLst>
                  <a:outerShdw blurRad="38100" dist="38100" dir="2700000" algn="tl">
                    <a:srgbClr val="000000">
                      <a:alpha val="43137"/>
                    </a:srgbClr>
                  </a:outerShdw>
                </a:effectLst>
                <a:latin typeface="+mn-lt"/>
              </a:rPr>
              <a:t>real integration and synergies between CPI and ICP collection of data</a:t>
            </a:r>
            <a:r>
              <a:rPr lang="en-US" sz="2000" dirty="0">
                <a:latin typeface="+mn-lt"/>
              </a:rPr>
              <a:t> are reached</a:t>
            </a:r>
            <a:r>
              <a:rPr lang="en-US" sz="2000" dirty="0" smtClean="0">
                <a:latin typeface="+mn-lt"/>
              </a:rPr>
              <a:t>.</a:t>
            </a:r>
          </a:p>
          <a:p>
            <a:pPr marL="342900" indent="-342900">
              <a:buFont typeface="Courier New" panose="02070309020205020404" pitchFamily="49" charset="0"/>
              <a:buChar char="o"/>
            </a:pPr>
            <a:r>
              <a:rPr lang="en-US" sz="2000" dirty="0">
                <a:latin typeface="+mn-lt"/>
              </a:rPr>
              <a:t>in the </a:t>
            </a:r>
            <a:r>
              <a:rPr lang="en-US" sz="2000" dirty="0" smtClean="0">
                <a:latin typeface="+mn-lt"/>
              </a:rPr>
              <a:t>second </a:t>
            </a:r>
            <a:r>
              <a:rPr lang="en-US" sz="2000" dirty="0">
                <a:latin typeface="+mn-lt"/>
              </a:rPr>
              <a:t>case  the </a:t>
            </a:r>
            <a:r>
              <a:rPr lang="en-US" sz="2000" dirty="0">
                <a:solidFill>
                  <a:srgbClr val="FF0000"/>
                </a:solidFill>
                <a:latin typeface="+mn-lt"/>
              </a:rPr>
              <a:t>NSOs </a:t>
            </a:r>
            <a:r>
              <a:rPr lang="en-US" sz="2000" dirty="0" smtClean="0">
                <a:solidFill>
                  <a:srgbClr val="FF0000"/>
                </a:solidFill>
                <a:latin typeface="+mn-lt"/>
              </a:rPr>
              <a:t>are using </a:t>
            </a:r>
            <a:r>
              <a:rPr lang="en-US" sz="2000" dirty="0">
                <a:solidFill>
                  <a:srgbClr val="FF0000"/>
                </a:solidFill>
                <a:latin typeface="+mn-lt"/>
              </a:rPr>
              <a:t>easily </a:t>
            </a:r>
            <a:r>
              <a:rPr lang="en-US" sz="2000" dirty="0">
                <a:latin typeface="+mn-lt"/>
              </a:rPr>
              <a:t>the </a:t>
            </a:r>
            <a:r>
              <a:rPr lang="en-US" sz="2000" dirty="0">
                <a:solidFill>
                  <a:srgbClr val="FF0000"/>
                </a:solidFill>
                <a:effectLst>
                  <a:outerShdw blurRad="38100" dist="38100" dir="2700000" algn="tl">
                    <a:srgbClr val="000000">
                      <a:alpha val="43137"/>
                    </a:srgbClr>
                  </a:outerShdw>
                </a:effectLst>
                <a:latin typeface="+mn-lt"/>
              </a:rPr>
              <a:t>national COICOP classification </a:t>
            </a:r>
            <a:r>
              <a:rPr lang="en-US" sz="2000" dirty="0">
                <a:latin typeface="+mn-lt"/>
              </a:rPr>
              <a:t>of products without more work and any tentative to link it at the SPD ICP classification of products</a:t>
            </a:r>
          </a:p>
          <a:p>
            <a:pPr marL="342900" indent="-342900">
              <a:buFont typeface="Courier New" panose="02070309020205020404" pitchFamily="49" charset="0"/>
              <a:buChar char="o"/>
            </a:pPr>
            <a:endParaRPr lang="it-IT" sz="2000" dirty="0">
              <a:latin typeface="+mn-lt"/>
            </a:endParaRPr>
          </a:p>
          <a:p>
            <a:pPr>
              <a:lnSpc>
                <a:spcPct val="100000"/>
              </a:lnSpc>
            </a:pPr>
            <a:endParaRPr lang="en-US" sz="2000" dirty="0">
              <a:latin typeface="+mn-lt"/>
            </a:endParaRPr>
          </a:p>
        </p:txBody>
      </p:sp>
      <p:sp>
        <p:nvSpPr>
          <p:cNvPr id="2" name="Segnaposto numero diapositiva 1"/>
          <p:cNvSpPr>
            <a:spLocks noGrp="1"/>
          </p:cNvSpPr>
          <p:nvPr>
            <p:ph type="sldNum" sz="quarter" idx="12"/>
          </p:nvPr>
        </p:nvSpPr>
        <p:spPr/>
        <p:txBody>
          <a:bodyPr/>
          <a:lstStyle/>
          <a:p>
            <a:pPr>
              <a:defRPr/>
            </a:pPr>
            <a:fld id="{8464CCA4-9681-42B7-BE95-D245E7B4B0E0}" type="slidenum">
              <a:rPr lang="en-US"/>
              <a:pPr>
                <a:defRPr/>
              </a:pPr>
              <a:t>25</a:t>
            </a:fld>
            <a:endParaRPr lang="en-US" dirty="0"/>
          </a:p>
        </p:txBody>
      </p:sp>
      <p:sp>
        <p:nvSpPr>
          <p:cNvPr id="5" name="CasellaDiTesto 4"/>
          <p:cNvSpPr txBox="1"/>
          <p:nvPr/>
        </p:nvSpPr>
        <p:spPr>
          <a:xfrm>
            <a:off x="0" y="0"/>
            <a:ext cx="9144000" cy="830997"/>
          </a:xfrm>
          <a:prstGeom prst="rect">
            <a:avLst/>
          </a:prstGeom>
          <a:solidFill>
            <a:srgbClr val="FFC000"/>
          </a:solidFill>
        </p:spPr>
        <p:txBody>
          <a:bodyPr wrap="square" rtlCol="0">
            <a:spAutoFit/>
          </a:bodyPr>
          <a:lstStyle/>
          <a:p>
            <a:r>
              <a:rPr lang="en-US" sz="2400" dirty="0" smtClean="0">
                <a:solidFill>
                  <a:srgbClr val="0070C0"/>
                </a:solidFill>
                <a:latin typeface="+mn-lt"/>
              </a:rPr>
              <a:t>Evidence from researches and experiments for the computation of SPIs – attempts by using CPIs data</a:t>
            </a:r>
            <a:endParaRPr lang="it-IT" sz="2400" dirty="0" smtClean="0">
              <a:latin typeface="+mn-lt"/>
            </a:endParaRPr>
          </a:p>
        </p:txBody>
      </p:sp>
    </p:spTree>
    <p:extLst>
      <p:ext uri="{BB962C8B-B14F-4D97-AF65-F5344CB8AC3E}">
        <p14:creationId xmlns:p14="http://schemas.microsoft.com/office/powerpoint/2010/main" val="16845423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611560" y="908720"/>
            <a:ext cx="7992888" cy="5786199"/>
          </a:xfrm>
          <a:prstGeom prst="rect">
            <a:avLst/>
          </a:prstGeom>
          <a:noFill/>
          <a:ln>
            <a:noFill/>
          </a:ln>
          <a:effectLst/>
          <a:extLst/>
        </p:spPr>
        <p:txBody>
          <a:bodyPr wrap="square">
            <a:spAutoFit/>
          </a:bodyPr>
          <a:lstStyle/>
          <a:p>
            <a:pPr marL="342900" indent="-342900">
              <a:lnSpc>
                <a:spcPct val="100000"/>
              </a:lnSpc>
              <a:buFont typeface="Arial" panose="020B0604020202020204" pitchFamily="34" charset="0"/>
              <a:buChar char="•"/>
            </a:pPr>
            <a:r>
              <a:rPr lang="en-US" sz="2000" dirty="0" smtClean="0">
                <a:latin typeface="+mn-lt"/>
              </a:rPr>
              <a:t>The </a:t>
            </a:r>
            <a:r>
              <a:rPr lang="en-US" sz="2000" dirty="0" smtClean="0">
                <a:solidFill>
                  <a:srgbClr val="FF0000"/>
                </a:solidFill>
                <a:latin typeface="+mn-lt"/>
              </a:rPr>
              <a:t>best and complete </a:t>
            </a:r>
            <a:r>
              <a:rPr lang="en-US" sz="2000" dirty="0" smtClean="0">
                <a:latin typeface="+mn-lt"/>
              </a:rPr>
              <a:t>researches and applications within this approach have been conducted in </a:t>
            </a:r>
            <a:r>
              <a:rPr lang="en-US" sz="2000" b="1" dirty="0" smtClean="0">
                <a:solidFill>
                  <a:srgbClr val="FF0000"/>
                </a:solidFill>
                <a:latin typeface="+mn-lt"/>
              </a:rPr>
              <a:t>USA starting from 1940s</a:t>
            </a:r>
            <a:r>
              <a:rPr lang="en-US" sz="2000" dirty="0" smtClean="0">
                <a:latin typeface="+mn-lt"/>
              </a:rPr>
              <a:t>. After a lot of research and experiments conducted by the </a:t>
            </a:r>
            <a:r>
              <a:rPr lang="en-US" sz="2000" dirty="0" smtClean="0">
                <a:solidFill>
                  <a:srgbClr val="FF0000"/>
                </a:solidFill>
                <a:latin typeface="+mn-lt"/>
              </a:rPr>
              <a:t>Bureau of Economic Analysis </a:t>
            </a:r>
            <a:r>
              <a:rPr lang="en-US" sz="2000" dirty="0" smtClean="0">
                <a:latin typeface="+mn-lt"/>
              </a:rPr>
              <a:t>in collaboration with agencies (Aten, 2017), finally in 2000s regular </a:t>
            </a:r>
            <a:r>
              <a:rPr lang="en-US" sz="2000" b="1" dirty="0" smtClean="0">
                <a:solidFill>
                  <a:srgbClr val="FF0000"/>
                </a:solidFill>
                <a:latin typeface="+mn-lt"/>
              </a:rPr>
              <a:t>compilation of spatial price differences </a:t>
            </a:r>
            <a:r>
              <a:rPr lang="en-US" sz="2000" dirty="0" smtClean="0">
                <a:latin typeface="+mn-lt"/>
              </a:rPr>
              <a:t>through the compilation of Regional Price Parities (</a:t>
            </a:r>
            <a:r>
              <a:rPr lang="en-US" sz="2000" b="1" dirty="0" smtClean="0">
                <a:solidFill>
                  <a:srgbClr val="FF0000"/>
                </a:solidFill>
                <a:latin typeface="+mn-lt"/>
              </a:rPr>
              <a:t>RPPs</a:t>
            </a:r>
            <a:r>
              <a:rPr lang="en-US" sz="2000" dirty="0" smtClean="0">
                <a:latin typeface="+mn-lt"/>
              </a:rPr>
              <a:t>) for 50 States and District of Columbia and 366 Metropolitan areas. For the computation of the RPPs also data on rent of the houses have been used. Then, </a:t>
            </a:r>
            <a:r>
              <a:rPr lang="en-US" sz="2000" dirty="0" smtClean="0">
                <a:solidFill>
                  <a:srgbClr val="FF0000"/>
                </a:solidFill>
                <a:latin typeface="+mn-lt"/>
              </a:rPr>
              <a:t>since 2014</a:t>
            </a:r>
            <a:r>
              <a:rPr lang="en-US" sz="2000" dirty="0" smtClean="0">
                <a:latin typeface="+mn-lt"/>
              </a:rPr>
              <a:t>, the </a:t>
            </a:r>
            <a:r>
              <a:rPr lang="en-US" sz="2000" dirty="0" smtClean="0">
                <a:solidFill>
                  <a:srgbClr val="FF0000"/>
                </a:solidFill>
                <a:latin typeface="+mn-lt"/>
              </a:rPr>
              <a:t>RPPs</a:t>
            </a:r>
            <a:r>
              <a:rPr lang="en-US" sz="2000" dirty="0" smtClean="0">
                <a:latin typeface="+mn-lt"/>
              </a:rPr>
              <a:t> and the price-adjusted estimates of regional personal income have </a:t>
            </a:r>
            <a:r>
              <a:rPr lang="en-US" sz="2000" b="1" dirty="0" smtClean="0">
                <a:solidFill>
                  <a:srgbClr val="FF0000"/>
                </a:solidFill>
                <a:latin typeface="+mn-lt"/>
              </a:rPr>
              <a:t>become official statistics.  </a:t>
            </a:r>
          </a:p>
          <a:p>
            <a:pPr marL="0" indent="0">
              <a:lnSpc>
                <a:spcPct val="100000"/>
              </a:lnSpc>
              <a:buNone/>
            </a:pPr>
            <a:endParaRPr lang="en-US" sz="1000" dirty="0">
              <a:latin typeface="+mn-lt"/>
            </a:endParaRPr>
          </a:p>
          <a:p>
            <a:pPr marL="342900" indent="-342900">
              <a:lnSpc>
                <a:spcPct val="100000"/>
              </a:lnSpc>
              <a:buFont typeface="Arial" panose="020B0604020202020204" pitchFamily="34" charset="0"/>
              <a:buChar char="•"/>
            </a:pPr>
            <a:r>
              <a:rPr lang="en-US" sz="2000" dirty="0" smtClean="0">
                <a:latin typeface="+mn-lt"/>
              </a:rPr>
              <a:t>An </a:t>
            </a:r>
            <a:r>
              <a:rPr lang="en-US" sz="2000" dirty="0" smtClean="0">
                <a:solidFill>
                  <a:srgbClr val="FF0000"/>
                </a:solidFill>
                <a:latin typeface="+mn-lt"/>
              </a:rPr>
              <a:t>other important work </a:t>
            </a:r>
            <a:r>
              <a:rPr lang="en-US" sz="2000" dirty="0" smtClean="0">
                <a:latin typeface="+mn-lt"/>
              </a:rPr>
              <a:t>is currently done by some countries within the </a:t>
            </a:r>
            <a:r>
              <a:rPr lang="en-US" sz="2000" dirty="0" err="1" smtClean="0">
                <a:latin typeface="+mn-lt"/>
              </a:rPr>
              <a:t>Oecd</a:t>
            </a:r>
            <a:r>
              <a:rPr lang="en-US" sz="2000" dirty="0" smtClean="0">
                <a:latin typeface="+mn-lt"/>
              </a:rPr>
              <a:t>-Eurostat program. The </a:t>
            </a:r>
            <a:r>
              <a:rPr lang="en-US" sz="2000" dirty="0" smtClean="0">
                <a:solidFill>
                  <a:srgbClr val="FF0000"/>
                </a:solidFill>
                <a:latin typeface="+mn-lt"/>
              </a:rPr>
              <a:t>PPPs are computed </a:t>
            </a:r>
            <a:r>
              <a:rPr lang="en-US" sz="2000" dirty="0" smtClean="0">
                <a:latin typeface="+mn-lt"/>
              </a:rPr>
              <a:t>on the data collected for the </a:t>
            </a:r>
            <a:r>
              <a:rPr lang="en-US" sz="2000" b="1" dirty="0" smtClean="0">
                <a:solidFill>
                  <a:srgbClr val="FF0000"/>
                </a:solidFill>
                <a:latin typeface="+mn-lt"/>
              </a:rPr>
              <a:t>capital cities </a:t>
            </a:r>
            <a:r>
              <a:rPr lang="en-US" sz="2000" dirty="0" smtClean="0">
                <a:latin typeface="+mn-lt"/>
              </a:rPr>
              <a:t>of each country. In order to have a better picture of the PPPs for the country, the  computation of </a:t>
            </a:r>
            <a:r>
              <a:rPr lang="en-US" sz="2000" b="1" dirty="0" smtClean="0">
                <a:solidFill>
                  <a:srgbClr val="FF0000"/>
                </a:solidFill>
                <a:latin typeface="+mn-lt"/>
              </a:rPr>
              <a:t>Spatial Adjustment Factors (SAFs)</a:t>
            </a:r>
            <a:r>
              <a:rPr lang="en-US" sz="2000" dirty="0" smtClean="0">
                <a:latin typeface="+mn-lt"/>
              </a:rPr>
              <a:t> are requested </a:t>
            </a:r>
            <a:r>
              <a:rPr lang="en-US" sz="2000" dirty="0">
                <a:solidFill>
                  <a:srgbClr val="FF0000"/>
                </a:solidFill>
                <a:latin typeface="+mn-lt"/>
              </a:rPr>
              <a:t>e</a:t>
            </a:r>
            <a:r>
              <a:rPr lang="en-US" sz="2000" dirty="0" smtClean="0">
                <a:solidFill>
                  <a:srgbClr val="FF0000"/>
                </a:solidFill>
                <a:latin typeface="+mn-lt"/>
              </a:rPr>
              <a:t>very 6 years</a:t>
            </a:r>
            <a:r>
              <a:rPr lang="en-US" sz="2000" dirty="0" smtClean="0">
                <a:latin typeface="+mn-lt"/>
              </a:rPr>
              <a:t>. This SAFs are a special kind of sub-national SPIs. Some countries publish this data as SPIs giving interesting overview at regional level (see in particular  ONS, 2018; D’ Silva and </a:t>
            </a:r>
            <a:r>
              <a:rPr lang="en-US" sz="2000" dirty="0" err="1" smtClean="0">
                <a:latin typeface="+mn-lt"/>
              </a:rPr>
              <a:t>Bucknall</a:t>
            </a:r>
            <a:r>
              <a:rPr lang="en-US" sz="2000" dirty="0" smtClean="0">
                <a:latin typeface="+mn-lt"/>
              </a:rPr>
              <a:t>, 2018)</a:t>
            </a:r>
            <a:endParaRPr lang="en-US" sz="2000" dirty="0">
              <a:latin typeface="+mn-lt"/>
            </a:endParaRPr>
          </a:p>
        </p:txBody>
      </p:sp>
      <p:sp>
        <p:nvSpPr>
          <p:cNvPr id="2" name="Segnaposto numero diapositiva 1"/>
          <p:cNvSpPr>
            <a:spLocks noGrp="1"/>
          </p:cNvSpPr>
          <p:nvPr>
            <p:ph type="sldNum" sz="quarter" idx="12"/>
          </p:nvPr>
        </p:nvSpPr>
        <p:spPr/>
        <p:txBody>
          <a:bodyPr/>
          <a:lstStyle/>
          <a:p>
            <a:pPr>
              <a:defRPr/>
            </a:pPr>
            <a:fld id="{8464CCA4-9681-42B7-BE95-D245E7B4B0E0}" type="slidenum">
              <a:rPr lang="en-US"/>
              <a:pPr>
                <a:defRPr/>
              </a:pPr>
              <a:t>26</a:t>
            </a:fld>
            <a:endParaRPr lang="en-US" dirty="0"/>
          </a:p>
        </p:txBody>
      </p:sp>
      <p:sp>
        <p:nvSpPr>
          <p:cNvPr id="5" name="CasellaDiTesto 4"/>
          <p:cNvSpPr txBox="1"/>
          <p:nvPr/>
        </p:nvSpPr>
        <p:spPr>
          <a:xfrm>
            <a:off x="0" y="0"/>
            <a:ext cx="9144000" cy="830997"/>
          </a:xfrm>
          <a:prstGeom prst="rect">
            <a:avLst/>
          </a:prstGeom>
          <a:solidFill>
            <a:srgbClr val="FFC000"/>
          </a:solidFill>
        </p:spPr>
        <p:txBody>
          <a:bodyPr wrap="square" rtlCol="0">
            <a:spAutoFit/>
          </a:bodyPr>
          <a:lstStyle/>
          <a:p>
            <a:r>
              <a:rPr lang="en-US" sz="2400" dirty="0">
                <a:solidFill>
                  <a:srgbClr val="0070C0"/>
                </a:solidFill>
                <a:latin typeface="+mn-lt"/>
              </a:rPr>
              <a:t>Evidence from researches and </a:t>
            </a:r>
            <a:r>
              <a:rPr lang="en-US" sz="2400" dirty="0" smtClean="0">
                <a:solidFill>
                  <a:srgbClr val="0070C0"/>
                </a:solidFill>
                <a:latin typeface="+mn-lt"/>
              </a:rPr>
              <a:t>experiments. USA RPPs and </a:t>
            </a:r>
            <a:r>
              <a:rPr lang="en-US" sz="2400" dirty="0" err="1" smtClean="0">
                <a:solidFill>
                  <a:srgbClr val="0070C0"/>
                </a:solidFill>
                <a:latin typeface="+mn-lt"/>
              </a:rPr>
              <a:t>Oecd</a:t>
            </a:r>
            <a:r>
              <a:rPr lang="en-US" sz="2400" dirty="0" smtClean="0">
                <a:solidFill>
                  <a:srgbClr val="0070C0"/>
                </a:solidFill>
                <a:latin typeface="+mn-lt"/>
              </a:rPr>
              <a:t>-Eurostat countries computation of SAFs </a:t>
            </a:r>
            <a:endParaRPr lang="en-US" sz="2400" dirty="0">
              <a:solidFill>
                <a:srgbClr val="0070C0"/>
              </a:solidFill>
              <a:latin typeface="+mn-lt"/>
            </a:endParaRPr>
          </a:p>
        </p:txBody>
      </p:sp>
    </p:spTree>
    <p:extLst>
      <p:ext uri="{BB962C8B-B14F-4D97-AF65-F5344CB8AC3E}">
        <p14:creationId xmlns:p14="http://schemas.microsoft.com/office/powerpoint/2010/main" val="42790309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395536" y="980728"/>
            <a:ext cx="8568952" cy="5632311"/>
          </a:xfrm>
          <a:prstGeom prst="rect">
            <a:avLst/>
          </a:prstGeom>
          <a:noFill/>
          <a:ln>
            <a:noFill/>
          </a:ln>
          <a:effectLst/>
          <a:extLst/>
        </p:spPr>
        <p:txBody>
          <a:bodyPr wrap="square">
            <a:spAutoFit/>
          </a:bodyPr>
          <a:lstStyle/>
          <a:p>
            <a:pPr marL="342900" indent="-342900">
              <a:buFont typeface="Wingdings" panose="05000000000000000000" pitchFamily="2" charset="2"/>
              <a:buChar char="Ø"/>
            </a:pPr>
            <a:r>
              <a:rPr lang="en-US" sz="2000" b="1" dirty="0">
                <a:latin typeface="+mn-lt"/>
              </a:rPr>
              <a:t>S</a:t>
            </a:r>
            <a:r>
              <a:rPr lang="en-US" sz="2000" b="1" dirty="0" smtClean="0">
                <a:latin typeface="+mn-lt"/>
              </a:rPr>
              <a:t>econd approach that use data from HBS</a:t>
            </a:r>
          </a:p>
          <a:p>
            <a:endParaRPr lang="en-US" sz="2000" b="1" dirty="0" smtClean="0">
              <a:latin typeface="+mn-lt"/>
            </a:endParaRPr>
          </a:p>
          <a:p>
            <a:pPr marL="342900" indent="-342900">
              <a:buFont typeface="Wingdings" panose="05000000000000000000" pitchFamily="2" charset="2"/>
              <a:buChar char="ü"/>
            </a:pPr>
            <a:r>
              <a:rPr lang="en-US" sz="2000" dirty="0" smtClean="0">
                <a:latin typeface="+mn-lt"/>
              </a:rPr>
              <a:t>This approach was used for the first time by </a:t>
            </a:r>
            <a:r>
              <a:rPr lang="en-US" sz="2000" dirty="0" err="1" smtClean="0">
                <a:latin typeface="+mn-lt"/>
              </a:rPr>
              <a:t>Coondoo</a:t>
            </a:r>
            <a:r>
              <a:rPr lang="en-US" sz="2000" dirty="0" smtClean="0">
                <a:latin typeface="+mn-lt"/>
              </a:rPr>
              <a:t> et al. (2004) who reported the results obtained for India. Other researchers continued the work  with the aim of proposing a </a:t>
            </a:r>
            <a:r>
              <a:rPr lang="en-US" sz="2000" b="1" dirty="0" smtClean="0">
                <a:solidFill>
                  <a:srgbClr val="FF0000"/>
                </a:solidFill>
                <a:latin typeface="+mn-lt"/>
              </a:rPr>
              <a:t>unified framework for estimating intra and intercountry PPPs for household consumption</a:t>
            </a:r>
            <a:r>
              <a:rPr lang="en-US" sz="2000" b="1" dirty="0">
                <a:solidFill>
                  <a:srgbClr val="FF0000"/>
                </a:solidFill>
                <a:latin typeface="+mn-lt"/>
              </a:rPr>
              <a:t> </a:t>
            </a:r>
            <a:r>
              <a:rPr lang="en-US" sz="2000" dirty="0" smtClean="0">
                <a:latin typeface="+mn-lt"/>
              </a:rPr>
              <a:t>(</a:t>
            </a:r>
            <a:r>
              <a:rPr lang="en-US" sz="2000" dirty="0" err="1" smtClean="0">
                <a:latin typeface="+mn-lt"/>
              </a:rPr>
              <a:t>Majumder</a:t>
            </a:r>
            <a:r>
              <a:rPr lang="en-US" sz="2000" dirty="0" smtClean="0">
                <a:latin typeface="+mn-lt"/>
              </a:rPr>
              <a:t> and Ray, 2016)</a:t>
            </a:r>
          </a:p>
          <a:p>
            <a:pPr marL="342900" indent="-342900">
              <a:buFont typeface="Wingdings" panose="05000000000000000000" pitchFamily="2" charset="2"/>
              <a:buChar char="ü"/>
            </a:pPr>
            <a:r>
              <a:rPr lang="en-US" sz="2000" dirty="0" smtClean="0">
                <a:latin typeface="+mn-lt"/>
              </a:rPr>
              <a:t>The approach </a:t>
            </a:r>
            <a:r>
              <a:rPr lang="en-US" sz="2000" dirty="0">
                <a:latin typeface="+mn-lt"/>
              </a:rPr>
              <a:t>is </a:t>
            </a:r>
            <a:r>
              <a:rPr lang="en-US" sz="2000" dirty="0" smtClean="0">
                <a:latin typeface="+mn-lt"/>
              </a:rPr>
              <a:t>based on the anchored </a:t>
            </a:r>
            <a:r>
              <a:rPr lang="en-US" sz="2000" dirty="0">
                <a:latin typeface="+mn-lt"/>
              </a:rPr>
              <a:t>on the </a:t>
            </a:r>
            <a:r>
              <a:rPr lang="en-US" sz="2000" b="1" dirty="0">
                <a:solidFill>
                  <a:srgbClr val="FF0000"/>
                </a:solidFill>
                <a:latin typeface="+mn-lt"/>
              </a:rPr>
              <a:t>Engel’s Curve </a:t>
            </a:r>
            <a:r>
              <a:rPr lang="en-US" sz="2000" dirty="0">
                <a:latin typeface="+mn-lt"/>
              </a:rPr>
              <a:t>and/or a demand system </a:t>
            </a:r>
            <a:r>
              <a:rPr lang="en-US" sz="2000" dirty="0" smtClean="0">
                <a:latin typeface="+mn-lt"/>
              </a:rPr>
              <a:t>model, and in particular to </a:t>
            </a:r>
            <a:r>
              <a:rPr lang="en-US" sz="2000" b="1" dirty="0" smtClean="0">
                <a:solidFill>
                  <a:srgbClr val="FF0000"/>
                </a:solidFill>
                <a:latin typeface="+mn-lt"/>
              </a:rPr>
              <a:t>Quadratic </a:t>
            </a:r>
            <a:r>
              <a:rPr lang="en-US" sz="2000" b="1" dirty="0">
                <a:solidFill>
                  <a:srgbClr val="FF0000"/>
                </a:solidFill>
                <a:latin typeface="+mn-lt"/>
              </a:rPr>
              <a:t>Almost Ideal Demand System (</a:t>
            </a:r>
            <a:r>
              <a:rPr lang="en-US" sz="2000" b="1" dirty="0" smtClean="0">
                <a:solidFill>
                  <a:srgbClr val="FF0000"/>
                </a:solidFill>
                <a:latin typeface="+mn-lt"/>
              </a:rPr>
              <a:t>QAIDS) model</a:t>
            </a:r>
            <a:r>
              <a:rPr lang="en-US" sz="2000" dirty="0" smtClean="0">
                <a:latin typeface="+mn-lt"/>
              </a:rPr>
              <a:t>, by using the </a:t>
            </a:r>
            <a:r>
              <a:rPr lang="en-US" sz="2000" b="1" dirty="0" smtClean="0">
                <a:solidFill>
                  <a:srgbClr val="FF0000"/>
                </a:solidFill>
                <a:latin typeface="+mn-lt"/>
              </a:rPr>
              <a:t>unit-value</a:t>
            </a:r>
            <a:r>
              <a:rPr lang="en-US" sz="2000" dirty="0" smtClean="0">
                <a:latin typeface="+mn-lt"/>
              </a:rPr>
              <a:t> coming form the HBS. The </a:t>
            </a:r>
            <a:r>
              <a:rPr lang="en-US" sz="2000" dirty="0">
                <a:latin typeface="+mn-lt"/>
              </a:rPr>
              <a:t>methodology used in the </a:t>
            </a:r>
            <a:r>
              <a:rPr lang="en-US" sz="2000" dirty="0" smtClean="0">
                <a:latin typeface="+mn-lt"/>
              </a:rPr>
              <a:t>papers </a:t>
            </a:r>
            <a:r>
              <a:rPr lang="en-US" sz="2000" dirty="0">
                <a:latin typeface="+mn-lt"/>
              </a:rPr>
              <a:t>is then related to some of the known variants of CPD </a:t>
            </a:r>
            <a:r>
              <a:rPr lang="en-US" sz="2000" dirty="0" smtClean="0">
                <a:latin typeface="+mn-lt"/>
              </a:rPr>
              <a:t>system</a:t>
            </a:r>
          </a:p>
          <a:p>
            <a:pPr marL="342900" indent="-342900">
              <a:buFont typeface="Wingdings" panose="05000000000000000000" pitchFamily="2" charset="2"/>
              <a:buChar char="ü"/>
            </a:pPr>
            <a:r>
              <a:rPr lang="en-US" sz="2000" dirty="0" smtClean="0">
                <a:latin typeface="+mn-lt"/>
              </a:rPr>
              <a:t>However</a:t>
            </a:r>
            <a:r>
              <a:rPr lang="en-US" sz="2000" dirty="0">
                <a:latin typeface="+mn-lt"/>
              </a:rPr>
              <a:t>, </a:t>
            </a:r>
            <a:r>
              <a:rPr lang="en-US" sz="2000" dirty="0" smtClean="0">
                <a:latin typeface="+mn-lt"/>
              </a:rPr>
              <a:t>the approach has the </a:t>
            </a:r>
            <a:r>
              <a:rPr lang="en-US" sz="2000" b="1" dirty="0" smtClean="0">
                <a:solidFill>
                  <a:srgbClr val="FF0000"/>
                </a:solidFill>
                <a:latin typeface="+mn-lt"/>
              </a:rPr>
              <a:t>limit</a:t>
            </a:r>
            <a:r>
              <a:rPr lang="en-US" sz="2000" dirty="0" smtClean="0">
                <a:latin typeface="+mn-lt"/>
              </a:rPr>
              <a:t> due to the fact that much </a:t>
            </a:r>
            <a:r>
              <a:rPr lang="en-US" sz="2000" dirty="0">
                <a:latin typeface="+mn-lt"/>
              </a:rPr>
              <a:t>of their </a:t>
            </a:r>
            <a:r>
              <a:rPr lang="en-US" sz="2000" dirty="0" smtClean="0">
                <a:solidFill>
                  <a:srgbClr val="FF0000"/>
                </a:solidFill>
                <a:latin typeface="+mn-lt"/>
              </a:rPr>
              <a:t>works </a:t>
            </a:r>
            <a:r>
              <a:rPr lang="en-US" sz="2000" dirty="0">
                <a:solidFill>
                  <a:srgbClr val="FF0000"/>
                </a:solidFill>
                <a:latin typeface="+mn-lt"/>
              </a:rPr>
              <a:t>focuses </a:t>
            </a:r>
            <a:r>
              <a:rPr lang="en-US" sz="2000" dirty="0">
                <a:latin typeface="+mn-lt"/>
              </a:rPr>
              <a:t>purely on </a:t>
            </a:r>
            <a:r>
              <a:rPr lang="en-US" sz="2000" dirty="0">
                <a:solidFill>
                  <a:srgbClr val="FF0000"/>
                </a:solidFill>
                <a:latin typeface="+mn-lt"/>
              </a:rPr>
              <a:t>food price index </a:t>
            </a:r>
            <a:r>
              <a:rPr lang="en-US" sz="2000" dirty="0">
                <a:latin typeface="+mn-lt"/>
              </a:rPr>
              <a:t>numbers as the household expenditure surveys provide </a:t>
            </a:r>
            <a:r>
              <a:rPr lang="en-US" sz="2000" dirty="0">
                <a:solidFill>
                  <a:srgbClr val="FF0000"/>
                </a:solidFill>
                <a:latin typeface="+mn-lt"/>
              </a:rPr>
              <a:t>reliable unit value measures for food </a:t>
            </a:r>
            <a:r>
              <a:rPr lang="en-US" sz="2000" dirty="0" smtClean="0">
                <a:solidFill>
                  <a:srgbClr val="FF0000"/>
                </a:solidFill>
                <a:latin typeface="+mn-lt"/>
              </a:rPr>
              <a:t>items.</a:t>
            </a:r>
            <a:endParaRPr lang="it-IT" sz="2000" dirty="0">
              <a:solidFill>
                <a:srgbClr val="FF0000"/>
              </a:solidFill>
              <a:latin typeface="+mn-lt"/>
            </a:endParaRPr>
          </a:p>
          <a:p>
            <a:pPr marL="342900" indent="-342900">
              <a:buFont typeface="Wingdings" panose="05000000000000000000" pitchFamily="2" charset="2"/>
              <a:buChar char="ü"/>
            </a:pPr>
            <a:r>
              <a:rPr lang="en-US" sz="2000" dirty="0" smtClean="0">
                <a:latin typeface="+mn-lt"/>
              </a:rPr>
              <a:t>The </a:t>
            </a:r>
            <a:r>
              <a:rPr lang="en-US" sz="2000" dirty="0">
                <a:latin typeface="+mn-lt"/>
              </a:rPr>
              <a:t>approach is </a:t>
            </a:r>
            <a:r>
              <a:rPr lang="en-US" sz="2000" dirty="0">
                <a:solidFill>
                  <a:srgbClr val="FF0000"/>
                </a:solidFill>
                <a:latin typeface="+mn-lt"/>
              </a:rPr>
              <a:t>surely of interest </a:t>
            </a:r>
            <a:r>
              <a:rPr lang="en-US" sz="2000" dirty="0">
                <a:latin typeface="+mn-lt"/>
              </a:rPr>
              <a:t>for the topic of </a:t>
            </a:r>
            <a:r>
              <a:rPr lang="en-US" sz="2000" dirty="0" smtClean="0">
                <a:latin typeface="+mn-lt"/>
              </a:rPr>
              <a:t>sub-national SPIs </a:t>
            </a:r>
            <a:r>
              <a:rPr lang="en-US" sz="2000" dirty="0">
                <a:latin typeface="+mn-lt"/>
              </a:rPr>
              <a:t>estimations and should be extended to other countries to check its validity and to compare the results with the findings obtained with other methods of </a:t>
            </a:r>
            <a:r>
              <a:rPr lang="en-US" sz="2000" dirty="0" smtClean="0">
                <a:latin typeface="+mn-lt"/>
              </a:rPr>
              <a:t>computation</a:t>
            </a:r>
          </a:p>
        </p:txBody>
      </p:sp>
      <p:sp>
        <p:nvSpPr>
          <p:cNvPr id="2" name="Segnaposto numero diapositiva 1"/>
          <p:cNvSpPr>
            <a:spLocks noGrp="1"/>
          </p:cNvSpPr>
          <p:nvPr>
            <p:ph type="sldNum" sz="quarter" idx="12"/>
          </p:nvPr>
        </p:nvSpPr>
        <p:spPr/>
        <p:txBody>
          <a:bodyPr/>
          <a:lstStyle/>
          <a:p>
            <a:pPr>
              <a:defRPr/>
            </a:pPr>
            <a:fld id="{8464CCA4-9681-42B7-BE95-D245E7B4B0E0}" type="slidenum">
              <a:rPr lang="en-US"/>
              <a:pPr>
                <a:defRPr/>
              </a:pPr>
              <a:t>27</a:t>
            </a:fld>
            <a:endParaRPr lang="en-US" dirty="0"/>
          </a:p>
        </p:txBody>
      </p:sp>
      <p:sp>
        <p:nvSpPr>
          <p:cNvPr id="5" name="CasellaDiTesto 4"/>
          <p:cNvSpPr txBox="1"/>
          <p:nvPr/>
        </p:nvSpPr>
        <p:spPr>
          <a:xfrm>
            <a:off x="0" y="0"/>
            <a:ext cx="9144000" cy="830997"/>
          </a:xfrm>
          <a:prstGeom prst="rect">
            <a:avLst/>
          </a:prstGeom>
          <a:solidFill>
            <a:srgbClr val="FFC000"/>
          </a:solidFill>
        </p:spPr>
        <p:txBody>
          <a:bodyPr wrap="square" rtlCol="0">
            <a:spAutoFit/>
          </a:bodyPr>
          <a:lstStyle/>
          <a:p>
            <a:r>
              <a:rPr lang="en-US" sz="2400" dirty="0">
                <a:solidFill>
                  <a:srgbClr val="0070C0"/>
                </a:solidFill>
                <a:latin typeface="+mn-lt"/>
              </a:rPr>
              <a:t>Evidence from researches and experiments. </a:t>
            </a:r>
            <a:r>
              <a:rPr lang="en-US" sz="2400" dirty="0" smtClean="0">
                <a:solidFill>
                  <a:srgbClr val="0070C0"/>
                </a:solidFill>
                <a:latin typeface="+mn-lt"/>
              </a:rPr>
              <a:t>The use of data coming from HBS and estimations based on a demand system model</a:t>
            </a:r>
            <a:endParaRPr lang="en-US" sz="2400" dirty="0">
              <a:solidFill>
                <a:srgbClr val="0070C0"/>
              </a:solidFill>
              <a:latin typeface="+mn-lt"/>
            </a:endParaRPr>
          </a:p>
        </p:txBody>
      </p:sp>
    </p:spTree>
    <p:extLst>
      <p:ext uri="{BB962C8B-B14F-4D97-AF65-F5344CB8AC3E}">
        <p14:creationId xmlns:p14="http://schemas.microsoft.com/office/powerpoint/2010/main" val="11137150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694531" y="886832"/>
            <a:ext cx="7966869" cy="5940088"/>
          </a:xfrm>
          <a:prstGeom prst="rect">
            <a:avLst/>
          </a:prstGeom>
          <a:noFill/>
          <a:ln>
            <a:noFill/>
          </a:ln>
          <a:effectLst/>
          <a:extLst/>
        </p:spPr>
        <p:txBody>
          <a:bodyPr wrap="square">
            <a:spAutoFit/>
          </a:bodyPr>
          <a:lstStyle/>
          <a:p>
            <a:pPr marL="342900" indent="-342900" fontAlgn="auto">
              <a:spcBef>
                <a:spcPct val="50000"/>
              </a:spcBef>
              <a:spcAft>
                <a:spcPts val="0"/>
              </a:spcAft>
              <a:buFont typeface="Wingdings" panose="05000000000000000000" pitchFamily="2" charset="2"/>
              <a:buChar char="Ø"/>
              <a:defRPr/>
            </a:pPr>
            <a:r>
              <a:rPr lang="en-US" altLang="it-IT" sz="2000" dirty="0" smtClean="0">
                <a:solidFill>
                  <a:srgbClr val="FF0000"/>
                </a:solidFill>
                <a:latin typeface="+mn-lt"/>
                <a:cs typeface="+mn-cs"/>
              </a:rPr>
              <a:t>Several studies </a:t>
            </a:r>
            <a:r>
              <a:rPr lang="en-US" altLang="it-IT" sz="2000" dirty="0" smtClean="0">
                <a:latin typeface="+mn-lt"/>
                <a:cs typeface="+mn-cs"/>
              </a:rPr>
              <a:t>for computing sub-national price level differences have been carried out by various researchers in particular for the </a:t>
            </a:r>
            <a:r>
              <a:rPr lang="en-US" altLang="it-IT" sz="2000" b="1" dirty="0" smtClean="0">
                <a:solidFill>
                  <a:srgbClr val="FF0000"/>
                </a:solidFill>
                <a:latin typeface="+mn-lt"/>
                <a:cs typeface="+mn-cs"/>
              </a:rPr>
              <a:t>Chinese provinces </a:t>
            </a:r>
            <a:r>
              <a:rPr lang="en-US" altLang="it-IT" sz="2000" dirty="0" smtClean="0">
                <a:latin typeface="+mn-lt"/>
                <a:cs typeface="+mn-cs"/>
              </a:rPr>
              <a:t>(Biggeri et al., 2017a)</a:t>
            </a:r>
          </a:p>
          <a:p>
            <a:pPr marL="342900" indent="-342900" fontAlgn="auto">
              <a:spcBef>
                <a:spcPct val="50000"/>
              </a:spcBef>
              <a:spcAft>
                <a:spcPts val="0"/>
              </a:spcAft>
              <a:buFont typeface="Wingdings" panose="05000000000000000000" pitchFamily="2" charset="2"/>
              <a:buChar char="ü"/>
              <a:defRPr/>
            </a:pPr>
            <a:r>
              <a:rPr lang="en-US" altLang="it-IT" sz="2000" dirty="0" smtClean="0">
                <a:latin typeface="+mn-lt"/>
                <a:cs typeface="+mn-cs"/>
              </a:rPr>
              <a:t>The first most important estimation was conducted </a:t>
            </a:r>
            <a:r>
              <a:rPr lang="en-US" altLang="it-IT" sz="2000" b="1" dirty="0" smtClean="0">
                <a:solidFill>
                  <a:srgbClr val="FF0000"/>
                </a:solidFill>
                <a:latin typeface="+mn-lt"/>
                <a:cs typeface="+mn-cs"/>
              </a:rPr>
              <a:t>using the cost basket method</a:t>
            </a:r>
            <a:r>
              <a:rPr lang="en-US" altLang="it-IT" sz="2000" dirty="0" smtClean="0">
                <a:latin typeface="+mn-lt"/>
                <a:cs typeface="+mn-cs"/>
              </a:rPr>
              <a:t> (Brandt and Holtz, 2006). </a:t>
            </a:r>
          </a:p>
          <a:p>
            <a:pPr marL="342900" indent="-342900" fontAlgn="auto">
              <a:spcBef>
                <a:spcPct val="50000"/>
              </a:spcBef>
              <a:spcAft>
                <a:spcPts val="0"/>
              </a:spcAft>
              <a:buFont typeface="Wingdings" panose="05000000000000000000" pitchFamily="2" charset="2"/>
              <a:buChar char="Ø"/>
              <a:defRPr/>
            </a:pPr>
            <a:r>
              <a:rPr lang="en-US" sz="2000" dirty="0" smtClean="0">
                <a:latin typeface="+mn-lt"/>
              </a:rPr>
              <a:t>For </a:t>
            </a:r>
            <a:r>
              <a:rPr lang="en-US" sz="2000" dirty="0">
                <a:latin typeface="+mn-lt"/>
              </a:rPr>
              <a:t>sub-national cost-of-living adjustments </a:t>
            </a:r>
            <a:r>
              <a:rPr lang="en-US" sz="2000" dirty="0">
                <a:solidFill>
                  <a:srgbClr val="FF0000"/>
                </a:solidFill>
                <a:latin typeface="+mn-lt"/>
              </a:rPr>
              <a:t>to compare poverty</a:t>
            </a:r>
            <a:r>
              <a:rPr lang="en-US" sz="2000" dirty="0">
                <a:latin typeface="+mn-lt"/>
              </a:rPr>
              <a:t>, also </a:t>
            </a:r>
            <a:r>
              <a:rPr lang="en-US" sz="2000" dirty="0">
                <a:solidFill>
                  <a:srgbClr val="FF0000"/>
                </a:solidFill>
                <a:latin typeface="+mn-lt"/>
              </a:rPr>
              <a:t>spatial indexes </a:t>
            </a:r>
            <a:r>
              <a:rPr lang="en-US" sz="2000" dirty="0">
                <a:latin typeface="+mn-lt"/>
              </a:rPr>
              <a:t>based on the </a:t>
            </a:r>
            <a:r>
              <a:rPr lang="en-US" sz="2000" b="1" dirty="0">
                <a:solidFill>
                  <a:srgbClr val="FF0000"/>
                </a:solidFill>
                <a:latin typeface="+mn-lt"/>
              </a:rPr>
              <a:t>cost of housing are used</a:t>
            </a:r>
            <a:r>
              <a:rPr lang="en-US" sz="2000" dirty="0">
                <a:latin typeface="+mn-lt"/>
              </a:rPr>
              <a:t>. In particular, these indexes are </a:t>
            </a:r>
            <a:r>
              <a:rPr lang="en-US" sz="2000" dirty="0">
                <a:solidFill>
                  <a:srgbClr val="FF0000"/>
                </a:solidFill>
                <a:latin typeface="+mn-lt"/>
              </a:rPr>
              <a:t>used in the USA </a:t>
            </a:r>
            <a:r>
              <a:rPr lang="en-US" sz="2000" dirty="0">
                <a:latin typeface="+mn-lt"/>
              </a:rPr>
              <a:t>because their variation across areas can be </a:t>
            </a:r>
            <a:r>
              <a:rPr lang="en-US" sz="2000" dirty="0" smtClean="0">
                <a:latin typeface="+mn-lt"/>
              </a:rPr>
              <a:t>significant (</a:t>
            </a:r>
            <a:r>
              <a:rPr lang="en-US" sz="2000" dirty="0">
                <a:latin typeface="+mn-lt"/>
              </a:rPr>
              <a:t>Renwick, 2009; Renwick et al., </a:t>
            </a:r>
            <a:r>
              <a:rPr lang="en-US" sz="2000" dirty="0" smtClean="0">
                <a:latin typeface="+mn-lt"/>
              </a:rPr>
              <a:t>2014)</a:t>
            </a:r>
          </a:p>
          <a:p>
            <a:pPr marL="342900" indent="-342900" fontAlgn="auto">
              <a:spcBef>
                <a:spcPct val="50000"/>
              </a:spcBef>
              <a:spcAft>
                <a:spcPts val="0"/>
              </a:spcAft>
              <a:buFont typeface="Wingdings" panose="05000000000000000000" pitchFamily="2" charset="2"/>
              <a:buChar char="ü"/>
              <a:defRPr/>
            </a:pPr>
            <a:r>
              <a:rPr lang="en-US" sz="2000" dirty="0" smtClean="0">
                <a:latin typeface="+mn-lt"/>
              </a:rPr>
              <a:t>The </a:t>
            </a:r>
            <a:r>
              <a:rPr lang="en-US" sz="2000" dirty="0">
                <a:latin typeface="+mn-lt"/>
              </a:rPr>
              <a:t>most used index refers to the </a:t>
            </a:r>
            <a:r>
              <a:rPr lang="en-US" sz="2000" b="1" dirty="0">
                <a:solidFill>
                  <a:srgbClr val="FF0000"/>
                </a:solidFill>
                <a:latin typeface="+mn-lt"/>
              </a:rPr>
              <a:t>average monthly rent for different type of houses</a:t>
            </a:r>
            <a:r>
              <a:rPr lang="en-US" sz="2000" dirty="0">
                <a:latin typeface="+mn-lt"/>
              </a:rPr>
              <a:t>. The hypothesis is that </a:t>
            </a:r>
            <a:r>
              <a:rPr lang="en-US" sz="2000" dirty="0">
                <a:solidFill>
                  <a:srgbClr val="FF0000"/>
                </a:solidFill>
                <a:latin typeface="+mn-lt"/>
              </a:rPr>
              <a:t>renting</a:t>
            </a:r>
            <a:r>
              <a:rPr lang="en-US" sz="2000" dirty="0">
                <a:latin typeface="+mn-lt"/>
              </a:rPr>
              <a:t> is the most important </a:t>
            </a:r>
            <a:r>
              <a:rPr lang="en-US" sz="2000" dirty="0">
                <a:solidFill>
                  <a:srgbClr val="FF0000"/>
                </a:solidFill>
                <a:latin typeface="+mn-lt"/>
              </a:rPr>
              <a:t>issue faced by poor</a:t>
            </a:r>
            <a:r>
              <a:rPr lang="en-US" sz="2000" dirty="0">
                <a:latin typeface="+mn-lt"/>
              </a:rPr>
              <a:t>, representing 40%-50% of their total consumption </a:t>
            </a:r>
            <a:r>
              <a:rPr lang="en-US" sz="2000" dirty="0" smtClean="0">
                <a:latin typeface="+mn-lt"/>
              </a:rPr>
              <a:t>expenditures, </a:t>
            </a:r>
            <a:r>
              <a:rPr lang="en-US" sz="2000" dirty="0">
                <a:latin typeface="+mn-lt"/>
              </a:rPr>
              <a:t>that is approximately the share of expenditure devoted to the cost of housing by the poor </a:t>
            </a:r>
            <a:r>
              <a:rPr lang="en-US" sz="2000" dirty="0" smtClean="0">
                <a:latin typeface="+mn-lt"/>
              </a:rPr>
              <a:t>households</a:t>
            </a:r>
          </a:p>
          <a:p>
            <a:pPr marL="342900" indent="-342900" fontAlgn="auto">
              <a:spcBef>
                <a:spcPct val="50000"/>
              </a:spcBef>
              <a:spcAft>
                <a:spcPts val="0"/>
              </a:spcAft>
              <a:buFont typeface="Wingdings" panose="05000000000000000000" pitchFamily="2" charset="2"/>
              <a:buChar char="ü"/>
              <a:defRPr/>
            </a:pPr>
            <a:r>
              <a:rPr lang="en-US" sz="2000" dirty="0">
                <a:latin typeface="+mn-lt"/>
              </a:rPr>
              <a:t>Recently, a </a:t>
            </a:r>
            <a:r>
              <a:rPr lang="en-US" sz="2000" b="1" dirty="0" err="1">
                <a:solidFill>
                  <a:srgbClr val="C00000"/>
                </a:solidFill>
                <a:latin typeface="+mn-lt"/>
              </a:rPr>
              <a:t>Paasche</a:t>
            </a:r>
            <a:r>
              <a:rPr lang="en-US" sz="2000" b="1" dirty="0">
                <a:solidFill>
                  <a:srgbClr val="C00000"/>
                </a:solidFill>
                <a:latin typeface="+mn-lt"/>
              </a:rPr>
              <a:t> index </a:t>
            </a:r>
            <a:r>
              <a:rPr lang="en-US" sz="2000" dirty="0">
                <a:latin typeface="+mn-lt"/>
              </a:rPr>
              <a:t>price for the household consumptions and </a:t>
            </a:r>
            <a:r>
              <a:rPr lang="en-US" sz="2000" b="1" dirty="0">
                <a:solidFill>
                  <a:srgbClr val="C00000"/>
                </a:solidFill>
                <a:latin typeface="+mn-lt"/>
              </a:rPr>
              <a:t>rental data </a:t>
            </a:r>
            <a:r>
              <a:rPr lang="en-US" sz="2000" dirty="0">
                <a:latin typeface="+mn-lt"/>
              </a:rPr>
              <a:t>have been used to spatially impute the value for Romanian Municipalities </a:t>
            </a:r>
            <a:r>
              <a:rPr lang="en-US" sz="2000" dirty="0" smtClean="0">
                <a:latin typeface="+mn-lt"/>
              </a:rPr>
              <a:t>(</a:t>
            </a:r>
            <a:r>
              <a:rPr lang="en-US" sz="2000" dirty="0">
                <a:latin typeface="+mn-lt"/>
              </a:rPr>
              <a:t>Wagner De </a:t>
            </a:r>
            <a:r>
              <a:rPr lang="en-US" sz="2000" dirty="0" err="1">
                <a:latin typeface="+mn-lt"/>
              </a:rPr>
              <a:t>Azevedo</a:t>
            </a:r>
            <a:r>
              <a:rPr lang="en-US" sz="2000" dirty="0">
                <a:latin typeface="+mn-lt"/>
              </a:rPr>
              <a:t> and Corral </a:t>
            </a:r>
            <a:r>
              <a:rPr lang="en-US" sz="2000" dirty="0" err="1">
                <a:latin typeface="+mn-lt"/>
              </a:rPr>
              <a:t>Rodas</a:t>
            </a:r>
            <a:r>
              <a:rPr lang="en-US" sz="2000" dirty="0">
                <a:latin typeface="+mn-lt"/>
              </a:rPr>
              <a:t>, </a:t>
            </a:r>
            <a:r>
              <a:rPr lang="en-US" sz="2000" dirty="0" smtClean="0">
                <a:latin typeface="+mn-lt"/>
              </a:rPr>
              <a:t>2018)</a:t>
            </a:r>
            <a:endParaRPr lang="en-US" sz="2000" dirty="0">
              <a:latin typeface="+mn-lt"/>
            </a:endParaRPr>
          </a:p>
        </p:txBody>
      </p:sp>
      <p:sp>
        <p:nvSpPr>
          <p:cNvPr id="2" name="Segnaposto numero diapositiva 1"/>
          <p:cNvSpPr>
            <a:spLocks noGrp="1"/>
          </p:cNvSpPr>
          <p:nvPr>
            <p:ph type="sldNum" sz="quarter" idx="12"/>
          </p:nvPr>
        </p:nvSpPr>
        <p:spPr/>
        <p:txBody>
          <a:bodyPr/>
          <a:lstStyle/>
          <a:p>
            <a:pPr>
              <a:defRPr/>
            </a:pPr>
            <a:fld id="{8464CCA4-9681-42B7-BE95-D245E7B4B0E0}" type="slidenum">
              <a:rPr lang="en-US"/>
              <a:pPr>
                <a:defRPr/>
              </a:pPr>
              <a:t>28</a:t>
            </a:fld>
            <a:endParaRPr lang="en-US" dirty="0"/>
          </a:p>
        </p:txBody>
      </p:sp>
      <p:sp>
        <p:nvSpPr>
          <p:cNvPr id="5" name="CasellaDiTesto 4"/>
          <p:cNvSpPr txBox="1"/>
          <p:nvPr/>
        </p:nvSpPr>
        <p:spPr>
          <a:xfrm>
            <a:off x="0" y="0"/>
            <a:ext cx="9144000" cy="830997"/>
          </a:xfrm>
          <a:prstGeom prst="rect">
            <a:avLst/>
          </a:prstGeom>
          <a:solidFill>
            <a:srgbClr val="FFC000"/>
          </a:solidFill>
        </p:spPr>
        <p:txBody>
          <a:bodyPr wrap="square" rtlCol="0">
            <a:spAutoFit/>
          </a:bodyPr>
          <a:lstStyle/>
          <a:p>
            <a:r>
              <a:rPr lang="en-US" sz="2400" dirty="0">
                <a:solidFill>
                  <a:srgbClr val="0070C0"/>
                </a:solidFill>
                <a:latin typeface="+mn-lt"/>
              </a:rPr>
              <a:t>Evidence from researches and experiments. The use of </a:t>
            </a:r>
            <a:r>
              <a:rPr lang="en-US" sz="2400" dirty="0" smtClean="0">
                <a:solidFill>
                  <a:srgbClr val="0070C0"/>
                </a:solidFill>
                <a:latin typeface="+mn-lt"/>
              </a:rPr>
              <a:t>other sources of data and the use of house rent data</a:t>
            </a:r>
            <a:endParaRPr lang="en-US" sz="2400" dirty="0">
              <a:solidFill>
                <a:srgbClr val="0070C0"/>
              </a:solidFill>
              <a:latin typeface="+mn-lt"/>
            </a:endParaRPr>
          </a:p>
        </p:txBody>
      </p:sp>
    </p:spTree>
    <p:extLst>
      <p:ext uri="{BB962C8B-B14F-4D97-AF65-F5344CB8AC3E}">
        <p14:creationId xmlns:p14="http://schemas.microsoft.com/office/powerpoint/2010/main" val="5051381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719931" y="1124744"/>
            <a:ext cx="7704137" cy="5632311"/>
          </a:xfrm>
          <a:prstGeom prst="rect">
            <a:avLst/>
          </a:prstGeom>
          <a:noFill/>
          <a:ln>
            <a:noFill/>
          </a:ln>
          <a:effectLst/>
          <a:extLst/>
        </p:spPr>
        <p:txBody>
          <a:bodyPr>
            <a:spAutoFit/>
          </a:bodyPr>
          <a:lstStyle/>
          <a:p>
            <a:pPr lvl="0"/>
            <a:r>
              <a:rPr lang="en-US" sz="2000" b="1" dirty="0">
                <a:solidFill>
                  <a:srgbClr val="FF0000"/>
                </a:solidFill>
                <a:latin typeface="+mn-lt"/>
              </a:rPr>
              <a:t>Potential uses </a:t>
            </a:r>
            <a:r>
              <a:rPr lang="en-US" sz="2000" dirty="0">
                <a:latin typeface="+mn-lt"/>
              </a:rPr>
              <a:t>(of the national and sub-national policy makers, economists, etc.) </a:t>
            </a:r>
          </a:p>
          <a:p>
            <a:pPr lvl="1">
              <a:buFont typeface="Wingdings" panose="05000000000000000000" pitchFamily="2" charset="2"/>
              <a:buChar char="ü"/>
            </a:pPr>
            <a:r>
              <a:rPr lang="en-US" sz="2000" dirty="0">
                <a:latin typeface="+mn-lt"/>
              </a:rPr>
              <a:t>Development and competitiveness analysis</a:t>
            </a:r>
          </a:p>
          <a:p>
            <a:pPr lvl="1">
              <a:buFont typeface="Wingdings" panose="05000000000000000000" pitchFamily="2" charset="2"/>
              <a:buChar char="ü"/>
            </a:pPr>
            <a:r>
              <a:rPr lang="en-US" sz="2000" dirty="0">
                <a:latin typeface="+mn-lt"/>
              </a:rPr>
              <a:t>Cross sub-national area comparisons of economic data computing the real per capita GDP and for all the sub-National Accounts components</a:t>
            </a:r>
          </a:p>
          <a:p>
            <a:pPr marL="800100" lvl="1" indent="-342900">
              <a:buFont typeface="Wingdings" panose="05000000000000000000" pitchFamily="2" charset="2"/>
              <a:buChar char="Ø"/>
            </a:pPr>
            <a:r>
              <a:rPr lang="en-US" sz="2000" dirty="0">
                <a:solidFill>
                  <a:srgbClr val="FF0000"/>
                </a:solidFill>
                <a:latin typeface="+mn-lt"/>
              </a:rPr>
              <a:t>Spatial price level analysis</a:t>
            </a:r>
            <a:r>
              <a:rPr lang="en-US" sz="2000" dirty="0">
                <a:latin typeface="+mn-lt"/>
              </a:rPr>
              <a:t>, also to check the </a:t>
            </a:r>
            <a:r>
              <a:rPr lang="en-US" sz="2000" dirty="0">
                <a:solidFill>
                  <a:srgbClr val="FF0000"/>
                </a:solidFill>
                <a:latin typeface="+mn-lt"/>
              </a:rPr>
              <a:t>urban and rural differences</a:t>
            </a:r>
          </a:p>
          <a:p>
            <a:pPr marL="800100" lvl="1" indent="-342900">
              <a:buFont typeface="Wingdings" panose="05000000000000000000" pitchFamily="2" charset="2"/>
              <a:buChar char="Ø"/>
            </a:pPr>
            <a:r>
              <a:rPr lang="en-US" sz="2000" dirty="0">
                <a:solidFill>
                  <a:srgbClr val="FF0000"/>
                </a:solidFill>
                <a:latin typeface="+mn-lt"/>
              </a:rPr>
              <a:t>Well being, Inequality and poverty analysis </a:t>
            </a:r>
          </a:p>
          <a:p>
            <a:pPr marL="800100" lvl="1" indent="-342900">
              <a:buFont typeface="Wingdings" panose="05000000000000000000" pitchFamily="2" charset="2"/>
              <a:buChar char="Ø"/>
            </a:pPr>
            <a:r>
              <a:rPr lang="en-US" sz="2000" dirty="0">
                <a:solidFill>
                  <a:srgbClr val="FF0000"/>
                </a:solidFill>
                <a:latin typeface="+mn-lt"/>
              </a:rPr>
              <a:t>Operational policy purposes</a:t>
            </a:r>
            <a:r>
              <a:rPr lang="en-US" sz="2000" dirty="0">
                <a:latin typeface="+mn-lt"/>
              </a:rPr>
              <a:t>, i.e. allocation of funds policy intervention to reduce poverty </a:t>
            </a:r>
          </a:p>
          <a:p>
            <a:pPr lvl="1"/>
            <a:r>
              <a:rPr lang="en-US" sz="2000" dirty="0">
                <a:latin typeface="+mn-lt"/>
              </a:rPr>
              <a:t>and so </a:t>
            </a:r>
            <a:r>
              <a:rPr lang="en-US" sz="2000" dirty="0" smtClean="0">
                <a:latin typeface="+mn-lt"/>
              </a:rPr>
              <a:t>on</a:t>
            </a:r>
          </a:p>
          <a:p>
            <a:pPr lvl="1"/>
            <a:endParaRPr lang="en-US" sz="2000" dirty="0">
              <a:latin typeface="+mn-lt"/>
            </a:endParaRPr>
          </a:p>
          <a:p>
            <a:r>
              <a:rPr lang="en-US" sz="2000" b="1" dirty="0">
                <a:solidFill>
                  <a:srgbClr val="FF0000"/>
                </a:solidFill>
                <a:latin typeface="+mn-lt"/>
              </a:rPr>
              <a:t>Current uses </a:t>
            </a:r>
            <a:r>
              <a:rPr lang="en-US" sz="2000" dirty="0">
                <a:latin typeface="+mn-lt"/>
              </a:rPr>
              <a:t>(Most are in </a:t>
            </a:r>
            <a:r>
              <a:rPr lang="en-US" sz="2000" dirty="0">
                <a:solidFill>
                  <a:srgbClr val="FF0000"/>
                </a:solidFill>
                <a:latin typeface="+mn-lt"/>
              </a:rPr>
              <a:t>inequality</a:t>
            </a:r>
            <a:r>
              <a:rPr lang="en-US" sz="2000" dirty="0">
                <a:latin typeface="+mn-lt"/>
              </a:rPr>
              <a:t> and </a:t>
            </a:r>
            <a:r>
              <a:rPr lang="en-US" sz="2000" dirty="0">
                <a:solidFill>
                  <a:srgbClr val="FF0000"/>
                </a:solidFill>
                <a:effectLst>
                  <a:outerShdw blurRad="38100" dist="38100" dir="2700000" algn="tl">
                    <a:srgbClr val="000000">
                      <a:alpha val="43137"/>
                    </a:srgbClr>
                  </a:outerShdw>
                </a:effectLst>
                <a:latin typeface="+mn-lt"/>
              </a:rPr>
              <a:t>poverty analysis</a:t>
            </a:r>
            <a:r>
              <a:rPr lang="en-US" sz="2000" dirty="0" smtClean="0">
                <a:latin typeface="+mn-lt"/>
              </a:rPr>
              <a:t>)</a:t>
            </a:r>
          </a:p>
          <a:p>
            <a:endParaRPr lang="en-US" sz="2000" dirty="0">
              <a:latin typeface="+mn-lt"/>
            </a:endParaRPr>
          </a:p>
          <a:p>
            <a:pPr>
              <a:buFont typeface="Wingdings" panose="05000000000000000000" pitchFamily="2" charset="2"/>
              <a:buChar char="Ø"/>
            </a:pPr>
            <a:r>
              <a:rPr lang="en-US" sz="2000" dirty="0">
                <a:latin typeface="+mn-lt"/>
              </a:rPr>
              <a:t> Now days the poverty analysis are </a:t>
            </a:r>
            <a:r>
              <a:rPr lang="en-US" sz="2000" dirty="0">
                <a:solidFill>
                  <a:srgbClr val="FF0000"/>
                </a:solidFill>
                <a:effectLst>
                  <a:outerShdw blurRad="38100" dist="38100" dir="2700000" algn="tl">
                    <a:srgbClr val="000000">
                      <a:alpha val="43137"/>
                    </a:srgbClr>
                  </a:outerShdw>
                </a:effectLst>
                <a:latin typeface="+mn-lt"/>
              </a:rPr>
              <a:t>extensively developed at local level </a:t>
            </a:r>
            <a:r>
              <a:rPr lang="en-US" sz="2000" dirty="0">
                <a:latin typeface="+mn-lt"/>
              </a:rPr>
              <a:t>by using the </a:t>
            </a:r>
            <a:r>
              <a:rPr lang="en-US" sz="2000" b="1" dirty="0">
                <a:solidFill>
                  <a:srgbClr val="FF0000"/>
                </a:solidFill>
                <a:latin typeface="+mn-lt"/>
              </a:rPr>
              <a:t>Small Area Estimation (SAE) </a:t>
            </a:r>
            <a:r>
              <a:rPr lang="en-US" sz="2000" dirty="0">
                <a:latin typeface="+mn-lt"/>
              </a:rPr>
              <a:t>methods. See </a:t>
            </a:r>
            <a:r>
              <a:rPr lang="en-US" sz="2000" dirty="0" smtClean="0">
                <a:latin typeface="+mn-lt"/>
              </a:rPr>
              <a:t>previous speakers at this Workshop and the World </a:t>
            </a:r>
            <a:r>
              <a:rPr lang="en-US" sz="2000" dirty="0">
                <a:latin typeface="+mn-lt"/>
              </a:rPr>
              <a:t>Bank-EU </a:t>
            </a:r>
            <a:r>
              <a:rPr lang="en-US" sz="2000" dirty="0" smtClean="0">
                <a:latin typeface="+mn-lt"/>
              </a:rPr>
              <a:t>project (</a:t>
            </a:r>
            <a:r>
              <a:rPr lang="en-US" sz="2000" dirty="0" err="1" smtClean="0">
                <a:latin typeface="+mn-lt"/>
              </a:rPr>
              <a:t>Simler</a:t>
            </a:r>
            <a:r>
              <a:rPr lang="en-US" sz="2000" dirty="0" smtClean="0">
                <a:latin typeface="+mn-lt"/>
              </a:rPr>
              <a:t>, 2016)</a:t>
            </a:r>
            <a:endParaRPr lang="en-US" sz="2000" dirty="0">
              <a:latin typeface="+mn-lt"/>
            </a:endParaRPr>
          </a:p>
        </p:txBody>
      </p:sp>
      <p:sp>
        <p:nvSpPr>
          <p:cNvPr id="2" name="Segnaposto numero diapositiva 1"/>
          <p:cNvSpPr>
            <a:spLocks noGrp="1"/>
          </p:cNvSpPr>
          <p:nvPr>
            <p:ph type="sldNum" sz="quarter" idx="12"/>
          </p:nvPr>
        </p:nvSpPr>
        <p:spPr/>
        <p:txBody>
          <a:bodyPr/>
          <a:lstStyle/>
          <a:p>
            <a:pPr>
              <a:defRPr/>
            </a:pPr>
            <a:fld id="{8464CCA4-9681-42B7-BE95-D245E7B4B0E0}" type="slidenum">
              <a:rPr lang="en-US"/>
              <a:pPr>
                <a:defRPr/>
              </a:pPr>
              <a:t>29</a:t>
            </a:fld>
            <a:endParaRPr lang="en-US" dirty="0"/>
          </a:p>
        </p:txBody>
      </p:sp>
      <p:sp>
        <p:nvSpPr>
          <p:cNvPr id="5" name="CasellaDiTesto 4"/>
          <p:cNvSpPr txBox="1"/>
          <p:nvPr/>
        </p:nvSpPr>
        <p:spPr>
          <a:xfrm>
            <a:off x="0" y="0"/>
            <a:ext cx="9144000" cy="830997"/>
          </a:xfrm>
          <a:prstGeom prst="rect">
            <a:avLst/>
          </a:prstGeom>
          <a:solidFill>
            <a:srgbClr val="FFC000"/>
          </a:solidFill>
        </p:spPr>
        <p:txBody>
          <a:bodyPr wrap="square" rtlCol="0">
            <a:spAutoFit/>
          </a:bodyPr>
          <a:lstStyle/>
          <a:p>
            <a:r>
              <a:rPr lang="en-US" sz="2400" dirty="0">
                <a:solidFill>
                  <a:srgbClr val="0070C0"/>
                </a:solidFill>
                <a:latin typeface="+mn-lt"/>
              </a:rPr>
              <a:t>Evidence from researches and experiments. </a:t>
            </a:r>
            <a:r>
              <a:rPr lang="en-US" sz="2400" dirty="0" smtClean="0">
                <a:solidFill>
                  <a:srgbClr val="0070C0"/>
                </a:solidFill>
                <a:latin typeface="+mn-lt"/>
              </a:rPr>
              <a:t>Potential and current uses of the SPIs</a:t>
            </a:r>
            <a:endParaRPr lang="en-US" sz="2400" dirty="0">
              <a:solidFill>
                <a:srgbClr val="0070C0"/>
              </a:solidFill>
              <a:latin typeface="+mn-lt"/>
            </a:endParaRPr>
          </a:p>
        </p:txBody>
      </p:sp>
      <p:sp>
        <p:nvSpPr>
          <p:cNvPr id="3" name="Parentesi graffa chiusa 2"/>
          <p:cNvSpPr/>
          <p:nvPr/>
        </p:nvSpPr>
        <p:spPr>
          <a:xfrm>
            <a:off x="7812360" y="2924944"/>
            <a:ext cx="432048" cy="1584176"/>
          </a:xfrm>
          <a:prstGeom prst="rightBrace">
            <a:avLst/>
          </a:prstGeom>
          <a:ln>
            <a:solidFill>
              <a:srgbClr val="C0000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it-IT"/>
          </a:p>
        </p:txBody>
      </p:sp>
      <p:sp>
        <p:nvSpPr>
          <p:cNvPr id="4" name="Freccia circolare a sinistra 3"/>
          <p:cNvSpPr/>
          <p:nvPr/>
        </p:nvSpPr>
        <p:spPr>
          <a:xfrm>
            <a:off x="8100392" y="3645024"/>
            <a:ext cx="323676" cy="1584176"/>
          </a:xfrm>
          <a:prstGeom prst="curvedLef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2459375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827585" y="1023739"/>
            <a:ext cx="6696744" cy="3585597"/>
          </a:xfrm>
          <a:prstGeom prst="rect">
            <a:avLst/>
          </a:prstGeom>
          <a:noFill/>
          <a:ln>
            <a:noFill/>
          </a:ln>
          <a:effectLst/>
          <a:extLst/>
        </p:spPr>
        <p:txBody>
          <a:bodyPr wrap="square">
            <a:spAutoFit/>
          </a:bodyPr>
          <a:lstStyle/>
          <a:p>
            <a:pPr fontAlgn="auto">
              <a:spcBef>
                <a:spcPct val="50000"/>
              </a:spcBef>
              <a:spcAft>
                <a:spcPts val="0"/>
              </a:spcAft>
              <a:defRPr/>
            </a:pPr>
            <a:r>
              <a:rPr lang="en-US" altLang="it-IT" sz="4400" dirty="0" smtClean="0">
                <a:solidFill>
                  <a:srgbClr val="0070C0"/>
                </a:solidFill>
                <a:latin typeface="+mn-lt"/>
                <a:cs typeface="+mn-cs"/>
              </a:rPr>
              <a:t>1</a:t>
            </a:r>
            <a:endParaRPr lang="en-US" altLang="it-IT" sz="4400" dirty="0">
              <a:solidFill>
                <a:srgbClr val="0070C0"/>
              </a:solidFill>
              <a:latin typeface="+mn-lt"/>
              <a:cs typeface="+mn-cs"/>
            </a:endParaRPr>
          </a:p>
          <a:p>
            <a:pPr marL="457200" indent="-457200" fontAlgn="auto">
              <a:spcBef>
                <a:spcPct val="50000"/>
              </a:spcBef>
              <a:spcAft>
                <a:spcPts val="0"/>
              </a:spcAft>
              <a:buFont typeface="+mj-lt"/>
              <a:buAutoNum type="arabicPeriod"/>
              <a:defRPr/>
            </a:pPr>
            <a:endParaRPr lang="en-US" altLang="it-IT" sz="2800" dirty="0" smtClean="0">
              <a:solidFill>
                <a:srgbClr val="0070C0"/>
              </a:solidFill>
              <a:latin typeface="+mn-lt"/>
              <a:cs typeface="+mn-cs"/>
            </a:endParaRPr>
          </a:p>
          <a:p>
            <a:pPr algn="ctr" fontAlgn="auto">
              <a:spcBef>
                <a:spcPct val="50000"/>
              </a:spcBef>
              <a:spcAft>
                <a:spcPts val="0"/>
              </a:spcAft>
              <a:defRPr/>
            </a:pPr>
            <a:r>
              <a:rPr lang="en-US" altLang="it-IT" sz="6600" dirty="0" smtClean="0">
                <a:solidFill>
                  <a:srgbClr val="0070C0"/>
                </a:solidFill>
                <a:latin typeface="+mn-lt"/>
                <a:cs typeface="+mn-cs"/>
              </a:rPr>
              <a:t>Introduction</a:t>
            </a:r>
          </a:p>
          <a:p>
            <a:pPr marL="457200" indent="-457200" fontAlgn="auto">
              <a:spcBef>
                <a:spcPct val="50000"/>
              </a:spcBef>
              <a:spcAft>
                <a:spcPts val="0"/>
              </a:spcAft>
              <a:buFont typeface="+mj-lt"/>
              <a:buAutoNum type="arabicPeriod"/>
              <a:defRPr/>
            </a:pPr>
            <a:endParaRPr lang="en-US" altLang="it-IT" sz="2800" dirty="0" smtClean="0">
              <a:solidFill>
                <a:srgbClr val="0070C0"/>
              </a:solidFill>
              <a:latin typeface="+mn-lt"/>
              <a:cs typeface="+mn-cs"/>
            </a:endParaRPr>
          </a:p>
        </p:txBody>
      </p:sp>
      <p:sp>
        <p:nvSpPr>
          <p:cNvPr id="2" name="Segnaposto numero diapositiva 1"/>
          <p:cNvSpPr>
            <a:spLocks noGrp="1"/>
          </p:cNvSpPr>
          <p:nvPr>
            <p:ph type="sldNum" sz="quarter" idx="12"/>
          </p:nvPr>
        </p:nvSpPr>
        <p:spPr/>
        <p:txBody>
          <a:bodyPr/>
          <a:lstStyle/>
          <a:p>
            <a:pPr>
              <a:defRPr/>
            </a:pPr>
            <a:fld id="{8464CCA4-9681-42B7-BE95-D245E7B4B0E0}" type="slidenum">
              <a:rPr lang="en-US"/>
              <a:pPr>
                <a:defRPr/>
              </a:pPr>
              <a:t>3</a:t>
            </a:fld>
            <a:endParaRPr lang="en-US" dirty="0"/>
          </a:p>
        </p:txBody>
      </p:sp>
      <p:sp>
        <p:nvSpPr>
          <p:cNvPr id="5" name="CasellaDiTesto 4"/>
          <p:cNvSpPr txBox="1"/>
          <p:nvPr/>
        </p:nvSpPr>
        <p:spPr>
          <a:xfrm>
            <a:off x="0" y="0"/>
            <a:ext cx="9144000" cy="523220"/>
          </a:xfrm>
          <a:prstGeom prst="rect">
            <a:avLst/>
          </a:prstGeom>
          <a:solidFill>
            <a:srgbClr val="FFC000"/>
          </a:solidFill>
        </p:spPr>
        <p:txBody>
          <a:bodyPr wrap="square" rtlCol="0">
            <a:spAutoFit/>
          </a:bodyPr>
          <a:lstStyle/>
          <a:p>
            <a:endParaRPr lang="it-IT" sz="1400" dirty="0"/>
          </a:p>
          <a:p>
            <a:endParaRPr lang="it-IT" sz="1400" dirty="0">
              <a:solidFill>
                <a:srgbClr val="0070C0"/>
              </a:solidFill>
              <a:latin typeface="+mn-lt"/>
            </a:endParaRPr>
          </a:p>
        </p:txBody>
      </p:sp>
    </p:spTree>
    <p:extLst>
      <p:ext uri="{BB962C8B-B14F-4D97-AF65-F5344CB8AC3E}">
        <p14:creationId xmlns:p14="http://schemas.microsoft.com/office/powerpoint/2010/main" val="36848743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539552" y="1254571"/>
            <a:ext cx="7704137" cy="5324535"/>
          </a:xfrm>
          <a:prstGeom prst="rect">
            <a:avLst/>
          </a:prstGeom>
          <a:noFill/>
          <a:ln>
            <a:noFill/>
          </a:ln>
          <a:effectLst/>
          <a:extLst/>
        </p:spPr>
        <p:txBody>
          <a:bodyPr>
            <a:spAutoFit/>
          </a:bodyPr>
          <a:lstStyle/>
          <a:p>
            <a:pPr marL="457200" indent="-457200">
              <a:buFont typeface="Arial" panose="020B0604020202020204" pitchFamily="34" charset="0"/>
              <a:buChar char="•"/>
            </a:pPr>
            <a:r>
              <a:rPr lang="en-US" sz="2000" dirty="0">
                <a:solidFill>
                  <a:srgbClr val="FF0000"/>
                </a:solidFill>
                <a:effectLst>
                  <a:outerShdw blurRad="38100" dist="38100" dir="2700000" algn="tl">
                    <a:srgbClr val="000000">
                      <a:alpha val="43137"/>
                    </a:srgbClr>
                  </a:outerShdw>
                </a:effectLst>
                <a:latin typeface="+mn-lt"/>
              </a:rPr>
              <a:t>Two main issues </a:t>
            </a:r>
            <a:r>
              <a:rPr lang="en-US" sz="2000" dirty="0">
                <a:latin typeface="+mn-lt"/>
              </a:rPr>
              <a:t>are coming from the </a:t>
            </a:r>
            <a:r>
              <a:rPr lang="en-US" sz="2000" dirty="0">
                <a:solidFill>
                  <a:srgbClr val="FF0000"/>
                </a:solidFill>
                <a:effectLst>
                  <a:outerShdw blurRad="38100" dist="38100" dir="2700000" algn="tl">
                    <a:srgbClr val="000000">
                      <a:alpha val="43137"/>
                    </a:srgbClr>
                  </a:outerShdw>
                </a:effectLst>
                <a:latin typeface="+mn-lt"/>
              </a:rPr>
              <a:t>poverty analysis at local level</a:t>
            </a:r>
            <a:r>
              <a:rPr lang="en-US" sz="2000" dirty="0">
                <a:latin typeface="+mn-lt"/>
              </a:rPr>
              <a:t>:</a:t>
            </a:r>
          </a:p>
          <a:p>
            <a:endParaRPr lang="en-US" sz="2000" dirty="0">
              <a:latin typeface="+mn-lt"/>
            </a:endParaRPr>
          </a:p>
          <a:p>
            <a:pPr marL="457200" indent="-457200">
              <a:buFont typeface="Wingdings" panose="05000000000000000000" pitchFamily="2" charset="2"/>
              <a:buChar char="ü"/>
            </a:pPr>
            <a:r>
              <a:rPr lang="en-US" sz="2000" dirty="0">
                <a:latin typeface="+mn-lt"/>
              </a:rPr>
              <a:t>need for </a:t>
            </a:r>
            <a:r>
              <a:rPr lang="en-US" sz="2000" dirty="0">
                <a:solidFill>
                  <a:srgbClr val="FF0000"/>
                </a:solidFill>
                <a:effectLst>
                  <a:outerShdw blurRad="38100" dist="38100" dir="2700000" algn="tl">
                    <a:srgbClr val="000000">
                      <a:alpha val="43137"/>
                    </a:srgbClr>
                  </a:outerShdw>
                </a:effectLst>
                <a:latin typeface="+mn-lt"/>
              </a:rPr>
              <a:t>spatial price indices at very detailed territorial level</a:t>
            </a:r>
            <a:r>
              <a:rPr lang="en-US" sz="2000" dirty="0">
                <a:latin typeface="+mn-lt"/>
              </a:rPr>
              <a:t> (or </a:t>
            </a:r>
            <a:r>
              <a:rPr lang="en-US" sz="2000" dirty="0" smtClean="0">
                <a:latin typeface="+mn-lt"/>
              </a:rPr>
              <a:t>availability of a </a:t>
            </a:r>
            <a:r>
              <a:rPr lang="en-US" sz="2000" dirty="0">
                <a:latin typeface="+mn-lt"/>
              </a:rPr>
              <a:t>substitute indicator</a:t>
            </a:r>
            <a:r>
              <a:rPr lang="en-US" sz="2000" dirty="0" smtClean="0">
                <a:latin typeface="+mn-lt"/>
              </a:rPr>
              <a:t>)</a:t>
            </a:r>
          </a:p>
          <a:p>
            <a:endParaRPr lang="en-US" sz="2000" dirty="0">
              <a:latin typeface="+mn-lt"/>
            </a:endParaRPr>
          </a:p>
          <a:p>
            <a:pPr marL="457200" indent="-457200">
              <a:buFont typeface="Wingdings" panose="05000000000000000000" pitchFamily="2" charset="2"/>
              <a:buChar char="ü"/>
            </a:pPr>
            <a:r>
              <a:rPr lang="en-US" sz="2000" dirty="0">
                <a:latin typeface="+mn-lt"/>
              </a:rPr>
              <a:t>need for </a:t>
            </a:r>
            <a:r>
              <a:rPr lang="en-US" sz="2000" dirty="0">
                <a:solidFill>
                  <a:srgbClr val="FF0000"/>
                </a:solidFill>
                <a:effectLst>
                  <a:outerShdw blurRad="38100" dist="38100" dir="2700000" algn="tl">
                    <a:srgbClr val="000000">
                      <a:alpha val="43137"/>
                    </a:srgbClr>
                  </a:outerShdw>
                </a:effectLst>
                <a:latin typeface="+mn-lt"/>
              </a:rPr>
              <a:t>poverty specific sub-national </a:t>
            </a:r>
            <a:r>
              <a:rPr lang="en-US" sz="2000" dirty="0" smtClean="0">
                <a:solidFill>
                  <a:srgbClr val="FF0000"/>
                </a:solidFill>
                <a:effectLst>
                  <a:outerShdw blurRad="38100" dist="38100" dir="2700000" algn="tl">
                    <a:srgbClr val="000000">
                      <a:alpha val="43137"/>
                    </a:srgbClr>
                  </a:outerShdw>
                </a:effectLst>
                <a:latin typeface="+mn-lt"/>
              </a:rPr>
              <a:t>spatial price </a:t>
            </a:r>
            <a:r>
              <a:rPr lang="en-US" sz="2000" dirty="0">
                <a:solidFill>
                  <a:srgbClr val="FF0000"/>
                </a:solidFill>
                <a:effectLst>
                  <a:outerShdw blurRad="38100" dist="38100" dir="2700000" algn="tl">
                    <a:srgbClr val="000000">
                      <a:alpha val="43137"/>
                    </a:srgbClr>
                  </a:outerShdw>
                </a:effectLst>
                <a:latin typeface="+mn-lt"/>
              </a:rPr>
              <a:t>indices </a:t>
            </a:r>
            <a:r>
              <a:rPr lang="en-US" sz="2000" dirty="0">
                <a:latin typeface="+mn-lt"/>
              </a:rPr>
              <a:t>(considering both their consumer basket and </a:t>
            </a:r>
            <a:r>
              <a:rPr lang="en-US" sz="2000" dirty="0">
                <a:solidFill>
                  <a:srgbClr val="FF0000"/>
                </a:solidFill>
                <a:latin typeface="+mn-lt"/>
              </a:rPr>
              <a:t>prices payed </a:t>
            </a:r>
            <a:r>
              <a:rPr lang="en-US" sz="2000" dirty="0">
                <a:latin typeface="+mn-lt"/>
              </a:rPr>
              <a:t>in the outlets and/or markets where </a:t>
            </a:r>
            <a:r>
              <a:rPr lang="en-US" sz="2000" dirty="0" smtClean="0">
                <a:latin typeface="+mn-lt"/>
              </a:rPr>
              <a:t>the poor do </a:t>
            </a:r>
            <a:r>
              <a:rPr lang="en-US" sz="2000" dirty="0">
                <a:latin typeface="+mn-lt"/>
              </a:rPr>
              <a:t>the purchases)</a:t>
            </a:r>
          </a:p>
          <a:p>
            <a:endParaRPr lang="it-IT" sz="2000" dirty="0">
              <a:latin typeface="+mn-lt"/>
            </a:endParaRPr>
          </a:p>
          <a:p>
            <a:pPr marL="457200" indent="-457200">
              <a:buFont typeface="Wingdings" panose="05000000000000000000" pitchFamily="2" charset="2"/>
              <a:buChar char="Ø"/>
            </a:pPr>
            <a:r>
              <a:rPr lang="en-US" sz="2000" dirty="0">
                <a:solidFill>
                  <a:srgbClr val="FF0000"/>
                </a:solidFill>
                <a:effectLst>
                  <a:outerShdw blurRad="38100" dist="38100" dir="2700000" algn="tl">
                    <a:srgbClr val="000000">
                      <a:alpha val="43137"/>
                    </a:srgbClr>
                  </a:outerShdw>
                </a:effectLst>
                <a:latin typeface="+mn-lt"/>
              </a:rPr>
              <a:t>More experiments </a:t>
            </a:r>
            <a:r>
              <a:rPr lang="en-US" sz="2000" dirty="0">
                <a:latin typeface="+mn-lt"/>
              </a:rPr>
              <a:t>in these two fields are necessary and </a:t>
            </a:r>
            <a:r>
              <a:rPr lang="en-US" sz="2000" dirty="0">
                <a:solidFill>
                  <a:srgbClr val="FF0000"/>
                </a:solidFill>
                <a:effectLst>
                  <a:outerShdw blurRad="38100" dist="38100" dir="2700000" algn="tl">
                    <a:srgbClr val="000000">
                      <a:alpha val="43137"/>
                    </a:srgbClr>
                  </a:outerShdw>
                </a:effectLst>
                <a:latin typeface="+mn-lt"/>
              </a:rPr>
              <a:t>may be possible</a:t>
            </a:r>
            <a:r>
              <a:rPr lang="en-US" sz="2000" dirty="0">
                <a:latin typeface="+mn-lt"/>
              </a:rPr>
              <a:t> that ask to </a:t>
            </a:r>
            <a:r>
              <a:rPr lang="en-US" sz="2000" b="1" dirty="0">
                <a:solidFill>
                  <a:srgbClr val="FF0000"/>
                </a:solidFill>
                <a:latin typeface="+mn-lt"/>
              </a:rPr>
              <a:t>revise the organization of the collection </a:t>
            </a:r>
            <a:r>
              <a:rPr lang="en-US" sz="2000" dirty="0">
                <a:latin typeface="+mn-lt"/>
              </a:rPr>
              <a:t>of the CPI data and of the HBS</a:t>
            </a:r>
          </a:p>
          <a:p>
            <a:endParaRPr lang="en-US" sz="2000" dirty="0" smtClean="0">
              <a:latin typeface="+mn-lt"/>
            </a:endParaRPr>
          </a:p>
          <a:p>
            <a:pPr marL="457200" indent="-457200">
              <a:buFont typeface="Wingdings" panose="05000000000000000000" pitchFamily="2" charset="2"/>
              <a:buChar char="Ø"/>
            </a:pPr>
            <a:r>
              <a:rPr lang="en-US" sz="2000" dirty="0" smtClean="0">
                <a:latin typeface="+mn-lt"/>
              </a:rPr>
              <a:t>The </a:t>
            </a:r>
            <a:r>
              <a:rPr lang="en-US" sz="2000" b="1" dirty="0" smtClean="0">
                <a:solidFill>
                  <a:srgbClr val="C00000"/>
                </a:solidFill>
                <a:latin typeface="+mn-lt"/>
              </a:rPr>
              <a:t>purposes</a:t>
            </a:r>
            <a:r>
              <a:rPr lang="en-US" sz="2000" dirty="0" smtClean="0">
                <a:latin typeface="+mn-lt"/>
              </a:rPr>
              <a:t> and </a:t>
            </a:r>
            <a:r>
              <a:rPr lang="en-US" sz="2000" b="1" dirty="0" smtClean="0">
                <a:solidFill>
                  <a:srgbClr val="C00000"/>
                </a:solidFill>
                <a:latin typeface="+mn-lt"/>
              </a:rPr>
              <a:t>uses</a:t>
            </a:r>
            <a:r>
              <a:rPr lang="en-US" sz="2000" dirty="0" smtClean="0">
                <a:latin typeface="+mn-lt"/>
              </a:rPr>
              <a:t> of the interested sub-national SPIs surely affect the organization and implementation of the </a:t>
            </a:r>
            <a:r>
              <a:rPr lang="en-US" sz="2000" b="1" dirty="0">
                <a:solidFill>
                  <a:srgbClr val="C00000"/>
                </a:solidFill>
                <a:latin typeface="+mn-lt"/>
              </a:rPr>
              <a:t>data </a:t>
            </a:r>
            <a:r>
              <a:rPr lang="en-US" sz="2000" b="1" dirty="0" smtClean="0">
                <a:solidFill>
                  <a:srgbClr val="C00000"/>
                </a:solidFill>
                <a:latin typeface="+mn-lt"/>
              </a:rPr>
              <a:t>collection </a:t>
            </a:r>
            <a:r>
              <a:rPr lang="en-US" sz="2000" dirty="0" smtClean="0">
                <a:latin typeface="+mn-lt"/>
              </a:rPr>
              <a:t>and the choice of the </a:t>
            </a:r>
            <a:r>
              <a:rPr lang="en-US" sz="2000" b="1" dirty="0" smtClean="0">
                <a:solidFill>
                  <a:srgbClr val="C00000"/>
                </a:solidFill>
                <a:latin typeface="+mn-lt"/>
              </a:rPr>
              <a:t>methods of computations</a:t>
            </a:r>
          </a:p>
          <a:p>
            <a:endParaRPr lang="en-US" sz="2000" dirty="0" smtClean="0">
              <a:solidFill>
                <a:srgbClr val="FF0000"/>
              </a:solidFill>
              <a:effectLst>
                <a:outerShdw blurRad="38100" dist="38100" dir="2700000" algn="tl">
                  <a:srgbClr val="000000">
                    <a:alpha val="43137"/>
                  </a:srgbClr>
                </a:outerShdw>
              </a:effectLst>
              <a:latin typeface="+mn-lt"/>
            </a:endParaRPr>
          </a:p>
        </p:txBody>
      </p:sp>
      <p:sp>
        <p:nvSpPr>
          <p:cNvPr id="2" name="Segnaposto numero diapositiva 1"/>
          <p:cNvSpPr>
            <a:spLocks noGrp="1"/>
          </p:cNvSpPr>
          <p:nvPr>
            <p:ph type="sldNum" sz="quarter" idx="12"/>
          </p:nvPr>
        </p:nvSpPr>
        <p:spPr/>
        <p:txBody>
          <a:bodyPr/>
          <a:lstStyle/>
          <a:p>
            <a:pPr>
              <a:defRPr/>
            </a:pPr>
            <a:fld id="{8464CCA4-9681-42B7-BE95-D245E7B4B0E0}" type="slidenum">
              <a:rPr lang="en-US"/>
              <a:pPr>
                <a:defRPr/>
              </a:pPr>
              <a:t>30</a:t>
            </a:fld>
            <a:endParaRPr lang="en-US" dirty="0"/>
          </a:p>
        </p:txBody>
      </p:sp>
      <p:sp>
        <p:nvSpPr>
          <p:cNvPr id="5" name="CasellaDiTesto 4"/>
          <p:cNvSpPr txBox="1"/>
          <p:nvPr/>
        </p:nvSpPr>
        <p:spPr>
          <a:xfrm>
            <a:off x="0" y="0"/>
            <a:ext cx="9144000" cy="830997"/>
          </a:xfrm>
          <a:prstGeom prst="rect">
            <a:avLst/>
          </a:prstGeom>
          <a:solidFill>
            <a:srgbClr val="FFC000"/>
          </a:solidFill>
        </p:spPr>
        <p:txBody>
          <a:bodyPr wrap="square" rtlCol="0">
            <a:spAutoFit/>
          </a:bodyPr>
          <a:lstStyle/>
          <a:p>
            <a:r>
              <a:rPr lang="en-US" sz="2400" dirty="0">
                <a:solidFill>
                  <a:srgbClr val="0070C0"/>
                </a:solidFill>
                <a:latin typeface="+mn-lt"/>
              </a:rPr>
              <a:t>Evidence from researches and experiments. Potential and current uses of the </a:t>
            </a:r>
            <a:r>
              <a:rPr lang="en-US" sz="2400" dirty="0" smtClean="0">
                <a:solidFill>
                  <a:srgbClr val="0070C0"/>
                </a:solidFill>
                <a:latin typeface="+mn-lt"/>
              </a:rPr>
              <a:t>SPIs: possible effects on the organization of data collection</a:t>
            </a:r>
            <a:endParaRPr lang="en-US" sz="2400" dirty="0">
              <a:solidFill>
                <a:srgbClr val="0070C0"/>
              </a:solidFill>
              <a:latin typeface="+mn-lt"/>
            </a:endParaRPr>
          </a:p>
        </p:txBody>
      </p:sp>
    </p:spTree>
    <p:extLst>
      <p:ext uri="{BB962C8B-B14F-4D97-AF65-F5344CB8AC3E}">
        <p14:creationId xmlns:p14="http://schemas.microsoft.com/office/powerpoint/2010/main" val="32990082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755576" y="908720"/>
            <a:ext cx="8064896" cy="5001369"/>
          </a:xfrm>
          <a:prstGeom prst="rect">
            <a:avLst/>
          </a:prstGeom>
          <a:noFill/>
          <a:ln>
            <a:noFill/>
          </a:ln>
          <a:effectLst/>
          <a:extLst/>
        </p:spPr>
        <p:txBody>
          <a:bodyPr wrap="square">
            <a:spAutoFit/>
          </a:bodyPr>
          <a:lstStyle/>
          <a:p>
            <a:pPr fontAlgn="auto">
              <a:spcBef>
                <a:spcPct val="50000"/>
              </a:spcBef>
              <a:spcAft>
                <a:spcPts val="0"/>
              </a:spcAft>
              <a:defRPr/>
            </a:pPr>
            <a:r>
              <a:rPr lang="en-US" altLang="it-IT" sz="4000" dirty="0">
                <a:solidFill>
                  <a:srgbClr val="0070C0"/>
                </a:solidFill>
                <a:latin typeface="+mn-lt"/>
                <a:cs typeface="+mn-cs"/>
              </a:rPr>
              <a:t>4</a:t>
            </a:r>
            <a:endParaRPr lang="en-US" altLang="it-IT" sz="4000" dirty="0" smtClean="0">
              <a:solidFill>
                <a:srgbClr val="0070C0"/>
              </a:solidFill>
              <a:latin typeface="+mn-lt"/>
              <a:cs typeface="+mn-cs"/>
            </a:endParaRPr>
          </a:p>
          <a:p>
            <a:pPr fontAlgn="auto">
              <a:spcBef>
                <a:spcPct val="50000"/>
              </a:spcBef>
              <a:spcAft>
                <a:spcPts val="0"/>
              </a:spcAft>
              <a:defRPr/>
            </a:pPr>
            <a:endParaRPr lang="en-US" altLang="it-IT" dirty="0">
              <a:solidFill>
                <a:srgbClr val="0070C0"/>
              </a:solidFill>
              <a:latin typeface="+mn-lt"/>
              <a:cs typeface="+mn-cs"/>
            </a:endParaRPr>
          </a:p>
          <a:p>
            <a:pPr fontAlgn="auto">
              <a:spcBef>
                <a:spcPct val="50000"/>
              </a:spcBef>
              <a:spcAft>
                <a:spcPts val="0"/>
              </a:spcAft>
              <a:defRPr/>
            </a:pPr>
            <a:r>
              <a:rPr lang="en-US" altLang="it-IT" sz="4000" dirty="0" smtClean="0">
                <a:solidFill>
                  <a:srgbClr val="0070C0"/>
                </a:solidFill>
              </a:rPr>
              <a:t>Conceptual </a:t>
            </a:r>
            <a:r>
              <a:rPr lang="en-US" altLang="it-IT" sz="4000" dirty="0">
                <a:solidFill>
                  <a:srgbClr val="0070C0"/>
                </a:solidFill>
              </a:rPr>
              <a:t>framework for the computation of SPIs by using Consumer Price Index (CPI) data</a:t>
            </a:r>
          </a:p>
          <a:p>
            <a:pPr marL="457200" indent="-457200" fontAlgn="auto">
              <a:spcBef>
                <a:spcPct val="50000"/>
              </a:spcBef>
              <a:spcAft>
                <a:spcPts val="0"/>
              </a:spcAft>
              <a:buFont typeface="+mj-lt"/>
              <a:buAutoNum type="arabicPeriod"/>
              <a:defRPr/>
            </a:pPr>
            <a:endParaRPr lang="en-US" altLang="it-IT" sz="2800" dirty="0" smtClean="0">
              <a:solidFill>
                <a:srgbClr val="0070C0"/>
              </a:solidFill>
              <a:latin typeface="+mn-lt"/>
              <a:cs typeface="+mn-cs"/>
            </a:endParaRPr>
          </a:p>
          <a:p>
            <a:pPr algn="just" fontAlgn="auto">
              <a:spcBef>
                <a:spcPct val="50000"/>
              </a:spcBef>
              <a:spcAft>
                <a:spcPts val="0"/>
              </a:spcAft>
              <a:defRPr/>
            </a:pPr>
            <a:r>
              <a:rPr lang="en-US" altLang="it-IT" sz="2800" b="1" dirty="0" smtClean="0">
                <a:solidFill>
                  <a:srgbClr val="C00000"/>
                </a:solidFill>
                <a:effectLst>
                  <a:outerShdw blurRad="38100" dist="38100" dir="2700000" algn="tl">
                    <a:srgbClr val="000000">
                      <a:alpha val="43137"/>
                    </a:srgbClr>
                  </a:outerShdw>
                </a:effectLst>
                <a:latin typeface="+mn-lt"/>
                <a:cs typeface="+mn-cs"/>
              </a:rPr>
              <a:t>We have the tool kit, but all the results depend on which data we use and on the quality of the data!!</a:t>
            </a:r>
          </a:p>
        </p:txBody>
      </p:sp>
      <p:sp>
        <p:nvSpPr>
          <p:cNvPr id="2" name="Segnaposto numero diapositiva 1"/>
          <p:cNvSpPr>
            <a:spLocks noGrp="1"/>
          </p:cNvSpPr>
          <p:nvPr>
            <p:ph type="sldNum" sz="quarter" idx="12"/>
          </p:nvPr>
        </p:nvSpPr>
        <p:spPr/>
        <p:txBody>
          <a:bodyPr/>
          <a:lstStyle/>
          <a:p>
            <a:pPr>
              <a:defRPr/>
            </a:pPr>
            <a:fld id="{8464CCA4-9681-42B7-BE95-D245E7B4B0E0}" type="slidenum">
              <a:rPr lang="en-US"/>
              <a:pPr>
                <a:defRPr/>
              </a:pPr>
              <a:t>31</a:t>
            </a:fld>
            <a:endParaRPr lang="en-US" dirty="0"/>
          </a:p>
        </p:txBody>
      </p:sp>
      <p:sp>
        <p:nvSpPr>
          <p:cNvPr id="5" name="CasellaDiTesto 4"/>
          <p:cNvSpPr txBox="1"/>
          <p:nvPr/>
        </p:nvSpPr>
        <p:spPr>
          <a:xfrm>
            <a:off x="0" y="0"/>
            <a:ext cx="9144000" cy="523220"/>
          </a:xfrm>
          <a:prstGeom prst="rect">
            <a:avLst/>
          </a:prstGeom>
          <a:solidFill>
            <a:srgbClr val="FFC000"/>
          </a:solidFill>
        </p:spPr>
        <p:txBody>
          <a:bodyPr wrap="square" rtlCol="0">
            <a:spAutoFit/>
          </a:bodyPr>
          <a:lstStyle/>
          <a:p>
            <a:endParaRPr lang="it-IT" sz="1400" dirty="0"/>
          </a:p>
          <a:p>
            <a:endParaRPr lang="it-IT" sz="1400" dirty="0">
              <a:solidFill>
                <a:srgbClr val="0070C0"/>
              </a:solidFill>
              <a:latin typeface="+mn-lt"/>
            </a:endParaRPr>
          </a:p>
        </p:txBody>
      </p:sp>
    </p:spTree>
    <p:extLst>
      <p:ext uri="{BB962C8B-B14F-4D97-AF65-F5344CB8AC3E}">
        <p14:creationId xmlns:p14="http://schemas.microsoft.com/office/powerpoint/2010/main" val="10337248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467544" y="560892"/>
            <a:ext cx="7704137" cy="6297108"/>
          </a:xfrm>
          <a:prstGeom prst="rect">
            <a:avLst/>
          </a:prstGeom>
          <a:noFill/>
          <a:ln>
            <a:noFill/>
          </a:ln>
          <a:effectLst/>
          <a:extLst/>
        </p:spPr>
        <p:txBody>
          <a:bodyPr>
            <a:spAutoFit/>
          </a:bodyPr>
          <a:lstStyle/>
          <a:p>
            <a:pPr marL="342900" indent="-342900">
              <a:lnSpc>
                <a:spcPct val="120000"/>
              </a:lnSpc>
              <a:buFont typeface="Wingdings" panose="05000000000000000000" pitchFamily="2" charset="2"/>
              <a:buChar char="Ø"/>
            </a:pPr>
            <a:r>
              <a:rPr lang="en-US" sz="2000" dirty="0" smtClean="0">
                <a:latin typeface="+mn-lt"/>
              </a:rPr>
              <a:t>To compute </a:t>
            </a:r>
            <a:r>
              <a:rPr lang="en-US" sz="2000" b="1" dirty="0" smtClean="0">
                <a:solidFill>
                  <a:srgbClr val="C00000"/>
                </a:solidFill>
                <a:latin typeface="+mn-lt"/>
              </a:rPr>
              <a:t>sub-national SPIs and/or sub-national PPPs</a:t>
            </a:r>
            <a:r>
              <a:rPr lang="en-US" sz="2000" dirty="0" smtClean="0">
                <a:latin typeface="+mn-lt"/>
              </a:rPr>
              <a:t>, the </a:t>
            </a:r>
            <a:r>
              <a:rPr lang="en-US" sz="2000" dirty="0">
                <a:latin typeface="+mn-lt"/>
              </a:rPr>
              <a:t>most promising approach is to </a:t>
            </a:r>
            <a:r>
              <a:rPr lang="en-US" sz="2000" b="1" dirty="0">
                <a:solidFill>
                  <a:srgbClr val="C00000"/>
                </a:solidFill>
                <a:latin typeface="+mn-lt"/>
              </a:rPr>
              <a:t>use the </a:t>
            </a:r>
            <a:r>
              <a:rPr lang="en-US" sz="2000" b="1" dirty="0" smtClean="0">
                <a:solidFill>
                  <a:srgbClr val="C00000"/>
                </a:solidFill>
                <a:latin typeface="+mn-lt"/>
              </a:rPr>
              <a:t>CPI data</a:t>
            </a:r>
            <a:r>
              <a:rPr lang="en-US" sz="2000" dirty="0" smtClean="0">
                <a:latin typeface="+mn-lt"/>
              </a:rPr>
              <a:t>, taking into account the </a:t>
            </a:r>
            <a:r>
              <a:rPr lang="en-US" sz="2000" dirty="0" smtClean="0">
                <a:solidFill>
                  <a:srgbClr val="FF0000"/>
                </a:solidFill>
                <a:latin typeface="+mn-lt"/>
              </a:rPr>
              <a:t>conceptual </a:t>
            </a:r>
            <a:r>
              <a:rPr lang="en-US" sz="2000" dirty="0">
                <a:solidFill>
                  <a:srgbClr val="FF0000"/>
                </a:solidFill>
                <a:latin typeface="+mn-lt"/>
              </a:rPr>
              <a:t>framework provided by the </a:t>
            </a:r>
            <a:r>
              <a:rPr lang="en-US" sz="2000" dirty="0" smtClean="0">
                <a:solidFill>
                  <a:srgbClr val="FF0000"/>
                </a:solidFill>
                <a:latin typeface="+mn-lt"/>
              </a:rPr>
              <a:t>ICP.</a:t>
            </a:r>
            <a:r>
              <a:rPr lang="en-US" sz="2000" dirty="0" smtClean="0">
                <a:solidFill>
                  <a:srgbClr val="FF0000"/>
                </a:solidFill>
                <a:effectLst>
                  <a:outerShdw blurRad="38100" dist="38100" dir="2700000" algn="tl">
                    <a:srgbClr val="000000">
                      <a:alpha val="43137"/>
                    </a:srgbClr>
                  </a:outerShdw>
                </a:effectLst>
                <a:latin typeface="+mn-lt"/>
              </a:rPr>
              <a:t> </a:t>
            </a:r>
          </a:p>
          <a:p>
            <a:pPr marL="342900" indent="-342900">
              <a:lnSpc>
                <a:spcPct val="120000"/>
              </a:lnSpc>
              <a:buFont typeface="Wingdings" panose="05000000000000000000" pitchFamily="2" charset="2"/>
              <a:buChar char="Ø"/>
            </a:pPr>
            <a:r>
              <a:rPr lang="en-US" sz="2000" dirty="0" smtClean="0">
                <a:latin typeface="+mn-lt"/>
              </a:rPr>
              <a:t>Most (all) </a:t>
            </a:r>
            <a:r>
              <a:rPr lang="en-US" sz="2000" b="1" dirty="0" smtClean="0">
                <a:solidFill>
                  <a:srgbClr val="C00000"/>
                </a:solidFill>
                <a:latin typeface="+mn-lt"/>
              </a:rPr>
              <a:t>countries</a:t>
            </a:r>
            <a:r>
              <a:rPr lang="en-US" sz="2000" dirty="0" smtClean="0">
                <a:latin typeface="+mn-lt"/>
              </a:rPr>
              <a:t> </a:t>
            </a:r>
            <a:r>
              <a:rPr lang="en-US" sz="2000" b="1" dirty="0" smtClean="0">
                <a:solidFill>
                  <a:srgbClr val="C00000"/>
                </a:solidFill>
                <a:latin typeface="+mn-lt"/>
              </a:rPr>
              <a:t>are computing CPIs </a:t>
            </a:r>
            <a:r>
              <a:rPr lang="en-US" sz="2000" dirty="0" smtClean="0">
                <a:latin typeface="+mn-lt"/>
              </a:rPr>
              <a:t>collecting a lot of prices for each product (for example, for the computation of CPIs, in Italy </a:t>
            </a:r>
            <a:r>
              <a:rPr lang="en-US" sz="2000" b="1" dirty="0" err="1" smtClean="0">
                <a:solidFill>
                  <a:srgbClr val="C00000"/>
                </a:solidFill>
                <a:latin typeface="+mn-lt"/>
              </a:rPr>
              <a:t>Istat</a:t>
            </a:r>
            <a:r>
              <a:rPr lang="en-US" sz="2000" dirty="0" smtClean="0">
                <a:latin typeface="+mn-lt"/>
              </a:rPr>
              <a:t> up to 2017 collected prices for about 1,500 Products, in 40,000 outlets, 87 capital city provinces, and collect about </a:t>
            </a:r>
            <a:r>
              <a:rPr lang="en-US" sz="2000" b="1" dirty="0" smtClean="0">
                <a:solidFill>
                  <a:srgbClr val="C00000"/>
                </a:solidFill>
                <a:latin typeface="+mn-lt"/>
              </a:rPr>
              <a:t>700,000 </a:t>
            </a:r>
            <a:r>
              <a:rPr lang="en-US" sz="2000" b="1" dirty="0" smtClean="0">
                <a:solidFill>
                  <a:srgbClr val="C00000"/>
                </a:solidFill>
                <a:latin typeface="+mn-lt"/>
              </a:rPr>
              <a:t>quotations every month</a:t>
            </a:r>
            <a:r>
              <a:rPr lang="en-US" sz="2000" dirty="0" smtClean="0">
                <a:latin typeface="+mn-lt"/>
              </a:rPr>
              <a:t>)…..</a:t>
            </a:r>
            <a:r>
              <a:rPr lang="en-US" sz="2000" dirty="0" smtClean="0">
                <a:effectLst>
                  <a:outerShdw blurRad="38100" dist="38100" dir="2700000" algn="tl">
                    <a:srgbClr val="000000">
                      <a:alpha val="43137"/>
                    </a:srgbClr>
                  </a:outerShdw>
                </a:effectLst>
                <a:latin typeface="+mn-lt"/>
              </a:rPr>
              <a:t>are this Big Data?</a:t>
            </a:r>
            <a:endParaRPr lang="en-US" sz="2000" dirty="0">
              <a:effectLst>
                <a:outerShdw blurRad="38100" dist="38100" dir="2700000" algn="tl">
                  <a:srgbClr val="000000">
                    <a:alpha val="43137"/>
                  </a:srgbClr>
                </a:outerShdw>
              </a:effectLst>
              <a:latin typeface="+mn-lt"/>
            </a:endParaRPr>
          </a:p>
          <a:p>
            <a:pPr>
              <a:lnSpc>
                <a:spcPct val="120000"/>
              </a:lnSpc>
            </a:pPr>
            <a:endParaRPr lang="en-US" sz="800" dirty="0" smtClean="0"/>
          </a:p>
          <a:p>
            <a:pPr marL="342900" indent="-342900">
              <a:lnSpc>
                <a:spcPct val="120000"/>
              </a:lnSpc>
              <a:buFont typeface="Wingdings" panose="05000000000000000000" pitchFamily="2" charset="2"/>
              <a:buChar char="Ø"/>
            </a:pPr>
            <a:r>
              <a:rPr lang="en-US" sz="2000" dirty="0" smtClean="0">
                <a:latin typeface="+mn-lt"/>
              </a:rPr>
              <a:t>The NSOs could have the </a:t>
            </a:r>
            <a:r>
              <a:rPr lang="en-US" sz="2000" b="1" dirty="0" smtClean="0">
                <a:solidFill>
                  <a:srgbClr val="C00000"/>
                </a:solidFill>
                <a:latin typeface="+mn-lt"/>
              </a:rPr>
              <a:t>objective</a:t>
            </a:r>
            <a:r>
              <a:rPr lang="en-US" sz="2000" dirty="0" smtClean="0">
                <a:latin typeface="+mn-lt"/>
              </a:rPr>
              <a:t> to satisfy the request of the ICP, but, above all, to produce </a:t>
            </a:r>
            <a:r>
              <a:rPr lang="en-US" sz="2000" b="1" dirty="0" smtClean="0">
                <a:solidFill>
                  <a:srgbClr val="C00000"/>
                </a:solidFill>
                <a:latin typeface="+mn-lt"/>
              </a:rPr>
              <a:t>SPIs data </a:t>
            </a:r>
            <a:r>
              <a:rPr lang="en-US" sz="2000" b="1" dirty="0">
                <a:solidFill>
                  <a:srgbClr val="C00000"/>
                </a:solidFill>
                <a:latin typeface="+mn-lt"/>
              </a:rPr>
              <a:t>more </a:t>
            </a:r>
            <a:r>
              <a:rPr lang="en-US" sz="2000" b="1" dirty="0" smtClean="0">
                <a:solidFill>
                  <a:srgbClr val="C00000"/>
                </a:solidFill>
                <a:latin typeface="+mn-lt"/>
              </a:rPr>
              <a:t>appealing </a:t>
            </a:r>
            <a:r>
              <a:rPr lang="en-US" sz="2000" dirty="0">
                <a:latin typeface="+mn-lt"/>
              </a:rPr>
              <a:t>for </a:t>
            </a:r>
            <a:r>
              <a:rPr lang="en-US" sz="2000" dirty="0">
                <a:solidFill>
                  <a:srgbClr val="C00000"/>
                </a:solidFill>
                <a:latin typeface="+mn-lt"/>
              </a:rPr>
              <a:t>research</a:t>
            </a:r>
            <a:r>
              <a:rPr lang="en-US" sz="2000" dirty="0">
                <a:latin typeface="+mn-lt"/>
              </a:rPr>
              <a:t> </a:t>
            </a:r>
            <a:r>
              <a:rPr lang="en-US" sz="2000" dirty="0" smtClean="0">
                <a:latin typeface="+mn-lt"/>
              </a:rPr>
              <a:t>objectives and for national </a:t>
            </a:r>
            <a:r>
              <a:rPr lang="en-US" sz="2000" dirty="0">
                <a:latin typeface="+mn-lt"/>
              </a:rPr>
              <a:t>and local </a:t>
            </a:r>
            <a:r>
              <a:rPr lang="en-US" sz="2000" dirty="0">
                <a:solidFill>
                  <a:srgbClr val="C00000"/>
                </a:solidFill>
                <a:latin typeface="+mn-lt"/>
              </a:rPr>
              <a:t>policy </a:t>
            </a:r>
            <a:r>
              <a:rPr lang="en-US" sz="2000" dirty="0" smtClean="0">
                <a:solidFill>
                  <a:srgbClr val="C00000"/>
                </a:solidFill>
                <a:latin typeface="+mn-lt"/>
              </a:rPr>
              <a:t>makers</a:t>
            </a:r>
            <a:r>
              <a:rPr lang="en-US" sz="2000" dirty="0" smtClean="0">
                <a:latin typeface="+mn-lt"/>
              </a:rPr>
              <a:t>.</a:t>
            </a:r>
          </a:p>
          <a:p>
            <a:pPr>
              <a:lnSpc>
                <a:spcPct val="120000"/>
              </a:lnSpc>
            </a:pPr>
            <a:endParaRPr lang="en-US" sz="800" dirty="0">
              <a:latin typeface="+mn-lt"/>
            </a:endParaRPr>
          </a:p>
          <a:p>
            <a:pPr marL="342900" indent="-342900">
              <a:lnSpc>
                <a:spcPct val="120000"/>
              </a:lnSpc>
              <a:buFont typeface="Wingdings" panose="05000000000000000000" pitchFamily="2" charset="2"/>
              <a:buChar char="Ø"/>
            </a:pPr>
            <a:r>
              <a:rPr lang="en-US" sz="2000" dirty="0" smtClean="0">
                <a:latin typeface="+mn-lt"/>
              </a:rPr>
              <a:t>It is important that the NSOs </a:t>
            </a:r>
            <a:r>
              <a:rPr lang="en-US" sz="2000" dirty="0">
                <a:latin typeface="+mn-lt"/>
              </a:rPr>
              <a:t>compute the </a:t>
            </a:r>
            <a:r>
              <a:rPr lang="en-US" sz="2000" b="1" dirty="0">
                <a:solidFill>
                  <a:srgbClr val="FF0000"/>
                </a:solidFill>
                <a:effectLst>
                  <a:outerShdw blurRad="38100" dist="38100" dir="2700000" algn="tl">
                    <a:srgbClr val="000000">
                      <a:alpha val="43137"/>
                    </a:srgbClr>
                  </a:outerShdw>
                </a:effectLst>
                <a:latin typeface="+mn-lt"/>
              </a:rPr>
              <a:t>Sub-national household consumption </a:t>
            </a:r>
            <a:r>
              <a:rPr lang="en-US" sz="2000" b="1" dirty="0" smtClean="0">
                <a:solidFill>
                  <a:srgbClr val="FF0000"/>
                </a:solidFill>
                <a:effectLst>
                  <a:outerShdw blurRad="38100" dist="38100" dir="2700000" algn="tl">
                    <a:srgbClr val="000000">
                      <a:alpha val="43137"/>
                    </a:srgbClr>
                  </a:outerShdw>
                </a:effectLst>
                <a:latin typeface="+mn-lt"/>
              </a:rPr>
              <a:t>SPIs</a:t>
            </a:r>
            <a:r>
              <a:rPr lang="en-US" sz="2000" b="1" dirty="0" smtClean="0">
                <a:latin typeface="+mn-lt"/>
              </a:rPr>
              <a:t>  (Spatial CPIs)</a:t>
            </a:r>
          </a:p>
          <a:p>
            <a:pPr marL="342900" indent="-342900">
              <a:lnSpc>
                <a:spcPct val="120000"/>
              </a:lnSpc>
              <a:buFont typeface="Wingdings" panose="05000000000000000000" pitchFamily="2" charset="2"/>
              <a:buChar char="Ø"/>
            </a:pPr>
            <a:r>
              <a:rPr lang="en-US" sz="2000" dirty="0" smtClean="0">
                <a:latin typeface="+mn-lt"/>
              </a:rPr>
              <a:t>May </a:t>
            </a:r>
            <a:r>
              <a:rPr lang="en-US" sz="2000" dirty="0">
                <a:latin typeface="+mn-lt"/>
              </a:rPr>
              <a:t>be that for the NSOs it is </a:t>
            </a:r>
            <a:r>
              <a:rPr lang="en-US" sz="2000" dirty="0">
                <a:solidFill>
                  <a:srgbClr val="FF0000"/>
                </a:solidFill>
                <a:effectLst>
                  <a:outerShdw blurRad="38100" dist="38100" dir="2700000" algn="tl">
                    <a:srgbClr val="000000">
                      <a:alpha val="43137"/>
                    </a:srgbClr>
                  </a:outerShdw>
                </a:effectLst>
                <a:latin typeface="+mn-lt"/>
              </a:rPr>
              <a:t>better to compile the spatial CPIs, </a:t>
            </a:r>
            <a:r>
              <a:rPr lang="en-US" sz="2000" b="1" dirty="0">
                <a:solidFill>
                  <a:srgbClr val="C00000"/>
                </a:solidFill>
                <a:latin typeface="+mn-lt"/>
              </a:rPr>
              <a:t>using their classifications</a:t>
            </a:r>
            <a:r>
              <a:rPr lang="en-US" sz="2000" dirty="0">
                <a:latin typeface="+mn-lt"/>
              </a:rPr>
              <a:t>, that are already very well knowledge by the </a:t>
            </a:r>
            <a:r>
              <a:rPr lang="en-US" sz="2000" dirty="0" smtClean="0">
                <a:latin typeface="+mn-lt"/>
              </a:rPr>
              <a:t>users</a:t>
            </a:r>
            <a:endParaRPr lang="en-US" sz="2000" dirty="0">
              <a:latin typeface="+mn-lt"/>
            </a:endParaRPr>
          </a:p>
        </p:txBody>
      </p:sp>
      <p:sp>
        <p:nvSpPr>
          <p:cNvPr id="2" name="Segnaposto numero diapositiva 1"/>
          <p:cNvSpPr>
            <a:spLocks noGrp="1"/>
          </p:cNvSpPr>
          <p:nvPr>
            <p:ph type="sldNum" sz="quarter" idx="12"/>
          </p:nvPr>
        </p:nvSpPr>
        <p:spPr/>
        <p:txBody>
          <a:bodyPr/>
          <a:lstStyle/>
          <a:p>
            <a:pPr>
              <a:defRPr/>
            </a:pPr>
            <a:fld id="{8464CCA4-9681-42B7-BE95-D245E7B4B0E0}" type="slidenum">
              <a:rPr lang="en-US"/>
              <a:pPr>
                <a:defRPr/>
              </a:pPr>
              <a:t>32</a:t>
            </a:fld>
            <a:endParaRPr lang="en-US" dirty="0"/>
          </a:p>
        </p:txBody>
      </p:sp>
      <p:sp>
        <p:nvSpPr>
          <p:cNvPr id="5" name="CasellaDiTesto 4"/>
          <p:cNvSpPr txBox="1"/>
          <p:nvPr/>
        </p:nvSpPr>
        <p:spPr>
          <a:xfrm>
            <a:off x="0" y="0"/>
            <a:ext cx="9144000" cy="461665"/>
          </a:xfrm>
          <a:prstGeom prst="rect">
            <a:avLst/>
          </a:prstGeom>
          <a:solidFill>
            <a:srgbClr val="FFC000"/>
          </a:solidFill>
        </p:spPr>
        <p:txBody>
          <a:bodyPr wrap="square" rtlCol="0">
            <a:spAutoFit/>
          </a:bodyPr>
          <a:lstStyle/>
          <a:p>
            <a:r>
              <a:rPr lang="en-US" altLang="it-IT" sz="2400" dirty="0" smtClean="0">
                <a:solidFill>
                  <a:srgbClr val="0070C0"/>
                </a:solidFill>
                <a:latin typeface="+mn-lt"/>
              </a:rPr>
              <a:t>Computation </a:t>
            </a:r>
            <a:r>
              <a:rPr lang="en-US" altLang="it-IT" sz="2400" dirty="0">
                <a:solidFill>
                  <a:srgbClr val="0070C0"/>
                </a:solidFill>
                <a:latin typeface="+mn-lt"/>
              </a:rPr>
              <a:t>of SPIs by using </a:t>
            </a:r>
            <a:r>
              <a:rPr lang="en-US" altLang="it-IT" sz="2400" dirty="0" smtClean="0">
                <a:solidFill>
                  <a:srgbClr val="0070C0"/>
                </a:solidFill>
                <a:latin typeface="+mn-lt"/>
              </a:rPr>
              <a:t>CPI data: conceptual framework</a:t>
            </a:r>
            <a:endParaRPr lang="it-IT" sz="2400" dirty="0">
              <a:solidFill>
                <a:srgbClr val="0070C0"/>
              </a:solidFill>
              <a:latin typeface="+mn-lt"/>
            </a:endParaRPr>
          </a:p>
        </p:txBody>
      </p:sp>
    </p:spTree>
    <p:extLst>
      <p:ext uri="{BB962C8B-B14F-4D97-AF65-F5344CB8AC3E}">
        <p14:creationId xmlns:p14="http://schemas.microsoft.com/office/powerpoint/2010/main" val="6645558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8464CCA4-9681-42B7-BE95-D245E7B4B0E0}" type="slidenum">
              <a:rPr lang="en-US"/>
              <a:pPr>
                <a:defRPr/>
              </a:pPr>
              <a:t>33</a:t>
            </a:fld>
            <a:endParaRPr lang="en-US" dirty="0"/>
          </a:p>
        </p:txBody>
      </p:sp>
      <p:sp>
        <p:nvSpPr>
          <p:cNvPr id="5" name="CasellaDiTesto 4"/>
          <p:cNvSpPr txBox="1"/>
          <p:nvPr/>
        </p:nvSpPr>
        <p:spPr>
          <a:xfrm>
            <a:off x="-14808" y="0"/>
            <a:ext cx="9144000" cy="830997"/>
          </a:xfrm>
          <a:prstGeom prst="rect">
            <a:avLst/>
          </a:prstGeom>
          <a:solidFill>
            <a:srgbClr val="FFC000"/>
          </a:solidFill>
        </p:spPr>
        <p:txBody>
          <a:bodyPr wrap="square" rtlCol="0">
            <a:spAutoFit/>
          </a:bodyPr>
          <a:lstStyle/>
          <a:p>
            <a:r>
              <a:rPr lang="en-US" altLang="it-IT" sz="2400" dirty="0">
                <a:solidFill>
                  <a:srgbClr val="0070C0"/>
                </a:solidFill>
                <a:latin typeface="+mn-lt"/>
              </a:rPr>
              <a:t>Computation of SPIs by using CPI data</a:t>
            </a:r>
            <a:r>
              <a:rPr lang="en-US" altLang="it-IT" sz="2400" dirty="0">
                <a:solidFill>
                  <a:srgbClr val="0070C0"/>
                </a:solidFill>
              </a:rPr>
              <a:t>: </a:t>
            </a:r>
            <a:r>
              <a:rPr lang="en-US" altLang="it-IT" sz="2400" dirty="0" smtClean="0">
                <a:solidFill>
                  <a:srgbClr val="0070C0"/>
                </a:solidFill>
                <a:latin typeface="+mn-lt"/>
              </a:rPr>
              <a:t>intersection between ICP and CPI product items classification</a:t>
            </a:r>
            <a:endParaRPr lang="it-IT" sz="2400" dirty="0">
              <a:solidFill>
                <a:srgbClr val="0070C0"/>
              </a:solidFill>
              <a:latin typeface="+mn-lt"/>
            </a:endParaRPr>
          </a:p>
        </p:txBody>
      </p:sp>
      <p:sp>
        <p:nvSpPr>
          <p:cNvPr id="6" name="Oval 14"/>
          <p:cNvSpPr>
            <a:spLocks noChangeAspect="1" noChangeArrowheads="1"/>
          </p:cNvSpPr>
          <p:nvPr/>
        </p:nvSpPr>
        <p:spPr bwMode="auto">
          <a:xfrm>
            <a:off x="2835299" y="1714649"/>
            <a:ext cx="2403475" cy="2002383"/>
          </a:xfrm>
          <a:prstGeom prst="ellipse">
            <a:avLst/>
          </a:prstGeom>
          <a:solidFill>
            <a:srgbClr val="FFFFFF"/>
          </a:solidFill>
          <a:ln w="28575">
            <a:solidFill>
              <a:srgbClr val="000000"/>
            </a:solidFill>
            <a:round/>
            <a:headEnd/>
            <a:tailEnd/>
          </a:ln>
        </p:spPr>
        <p:txBody>
          <a:bodyPr/>
          <a:lstStyle/>
          <a:p>
            <a:endParaRPr lang="en-GB" altLang="it-IT" b="1" i="1" dirty="0">
              <a:latin typeface="Times New Roman" panose="02020603050405020304" pitchFamily="18" charset="0"/>
            </a:endParaRPr>
          </a:p>
          <a:p>
            <a:r>
              <a:rPr lang="en-GB" altLang="it-IT" b="1" i="1" dirty="0" smtClean="0">
                <a:latin typeface="Times New Roman" panose="02020603050405020304" pitchFamily="18" charset="0"/>
              </a:rPr>
              <a:t>         </a:t>
            </a:r>
            <a:endParaRPr lang="en-GB" altLang="it-IT" b="1" i="1" dirty="0">
              <a:latin typeface="Times New Roman" panose="02020603050405020304" pitchFamily="18" charset="0"/>
            </a:endParaRPr>
          </a:p>
          <a:p>
            <a:r>
              <a:rPr lang="en-GB" altLang="it-IT" b="1" i="1" dirty="0">
                <a:latin typeface="Times New Roman" panose="02020603050405020304" pitchFamily="18" charset="0"/>
              </a:rPr>
              <a:t>      </a:t>
            </a:r>
            <a:endParaRPr lang="en-GB" altLang="it-IT" sz="2000" b="1" dirty="0">
              <a:latin typeface="Times New Roman" panose="02020603050405020304" pitchFamily="18" charset="0"/>
            </a:endParaRPr>
          </a:p>
        </p:txBody>
      </p:sp>
      <p:sp>
        <p:nvSpPr>
          <p:cNvPr id="7" name="Oval 15"/>
          <p:cNvSpPr>
            <a:spLocks noChangeAspect="1" noChangeArrowheads="1"/>
          </p:cNvSpPr>
          <p:nvPr/>
        </p:nvSpPr>
        <p:spPr bwMode="auto">
          <a:xfrm>
            <a:off x="3501004" y="1723604"/>
            <a:ext cx="2286000" cy="1967160"/>
          </a:xfrm>
          <a:prstGeom prst="ellipse">
            <a:avLst/>
          </a:pr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lIns="0" rIns="0"/>
          <a:lstStyle/>
          <a:p>
            <a:r>
              <a:rPr lang="en-GB" altLang="it-IT" b="1" i="1" dirty="0">
                <a:latin typeface="Times New Roman" panose="02020603050405020304" pitchFamily="18" charset="0"/>
              </a:rPr>
              <a:t>                          </a:t>
            </a:r>
            <a:endParaRPr lang="en-GB" altLang="it-IT" sz="2000" b="1" dirty="0">
              <a:solidFill>
                <a:srgbClr val="FF3300"/>
              </a:solidFill>
              <a:latin typeface="Times New Roman" panose="02020603050405020304" pitchFamily="18" charset="0"/>
            </a:endParaRPr>
          </a:p>
          <a:p>
            <a:r>
              <a:rPr lang="en-GB" altLang="it-IT" b="1" i="1" dirty="0">
                <a:latin typeface="Times New Roman" panose="02020603050405020304" pitchFamily="18" charset="0"/>
              </a:rPr>
              <a:t>                          </a:t>
            </a:r>
            <a:r>
              <a:rPr lang="en-GB" altLang="it-IT" b="1" i="1" dirty="0" smtClean="0">
                <a:latin typeface="Times New Roman" panose="02020603050405020304" pitchFamily="18" charset="0"/>
              </a:rPr>
              <a:t>  </a:t>
            </a:r>
            <a:endParaRPr lang="en-GB" altLang="it-IT" b="1" i="1" dirty="0">
              <a:latin typeface="Times New Roman" panose="02020603050405020304" pitchFamily="18" charset="0"/>
            </a:endParaRPr>
          </a:p>
          <a:p>
            <a:r>
              <a:rPr lang="en-GB" altLang="it-IT" b="1" i="1" dirty="0">
                <a:latin typeface="Times New Roman" panose="02020603050405020304" pitchFamily="18" charset="0"/>
              </a:rPr>
              <a:t>                 </a:t>
            </a:r>
            <a:endParaRPr lang="en-GB" altLang="it-IT" sz="2000" b="1" dirty="0">
              <a:solidFill>
                <a:srgbClr val="FF3300"/>
              </a:solidFill>
              <a:latin typeface="Times New Roman" panose="02020603050405020304" pitchFamily="18" charset="0"/>
            </a:endParaRPr>
          </a:p>
        </p:txBody>
      </p:sp>
      <p:sp>
        <p:nvSpPr>
          <p:cNvPr id="8" name="CasellaDiTesto 7"/>
          <p:cNvSpPr txBox="1"/>
          <p:nvPr/>
        </p:nvSpPr>
        <p:spPr>
          <a:xfrm>
            <a:off x="755576" y="2276872"/>
            <a:ext cx="1584176" cy="646331"/>
          </a:xfrm>
          <a:prstGeom prst="rect">
            <a:avLst/>
          </a:prstGeom>
          <a:noFill/>
        </p:spPr>
        <p:txBody>
          <a:bodyPr wrap="square" rtlCol="0">
            <a:spAutoFit/>
          </a:bodyPr>
          <a:lstStyle/>
          <a:p>
            <a:r>
              <a:rPr lang="en-US" dirty="0" smtClean="0">
                <a:latin typeface="+mn-lt"/>
              </a:rPr>
              <a:t>ICP-PPPs </a:t>
            </a:r>
          </a:p>
          <a:p>
            <a:r>
              <a:rPr lang="en-US" dirty="0" smtClean="0">
                <a:latin typeface="+mn-lt"/>
              </a:rPr>
              <a:t>Product items</a:t>
            </a:r>
            <a:endParaRPr lang="en-US" dirty="0">
              <a:latin typeface="+mn-lt"/>
            </a:endParaRPr>
          </a:p>
        </p:txBody>
      </p:sp>
      <p:cxnSp>
        <p:nvCxnSpPr>
          <p:cNvPr id="10" name="Connettore 2 9"/>
          <p:cNvCxnSpPr/>
          <p:nvPr/>
        </p:nvCxnSpPr>
        <p:spPr>
          <a:xfrm>
            <a:off x="1903632" y="2600037"/>
            <a:ext cx="931667"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2" name="CasellaDiTesto 11"/>
          <p:cNvSpPr txBox="1"/>
          <p:nvPr/>
        </p:nvSpPr>
        <p:spPr>
          <a:xfrm>
            <a:off x="6742584" y="2276871"/>
            <a:ext cx="1944216" cy="646331"/>
          </a:xfrm>
          <a:prstGeom prst="rect">
            <a:avLst/>
          </a:prstGeom>
          <a:noFill/>
        </p:spPr>
        <p:txBody>
          <a:bodyPr wrap="square" rtlCol="0">
            <a:spAutoFit/>
          </a:bodyPr>
          <a:lstStyle/>
          <a:p>
            <a:r>
              <a:rPr lang="it-IT" dirty="0" smtClean="0">
                <a:latin typeface="+mn-lt"/>
              </a:rPr>
              <a:t>CPI</a:t>
            </a:r>
          </a:p>
          <a:p>
            <a:r>
              <a:rPr lang="it-IT" dirty="0" smtClean="0">
                <a:latin typeface="+mn-lt"/>
              </a:rPr>
              <a:t>Product </a:t>
            </a:r>
            <a:r>
              <a:rPr lang="it-IT" dirty="0" err="1" smtClean="0">
                <a:latin typeface="+mn-lt"/>
              </a:rPr>
              <a:t>items</a:t>
            </a:r>
            <a:endParaRPr lang="it-IT" dirty="0">
              <a:latin typeface="+mn-lt"/>
            </a:endParaRPr>
          </a:p>
        </p:txBody>
      </p:sp>
      <p:cxnSp>
        <p:nvCxnSpPr>
          <p:cNvPr id="22" name="Connettore 2 21"/>
          <p:cNvCxnSpPr/>
          <p:nvPr/>
        </p:nvCxnSpPr>
        <p:spPr>
          <a:xfrm flipH="1">
            <a:off x="5787004" y="2600037"/>
            <a:ext cx="945236" cy="1"/>
          </a:xfrm>
          <a:prstGeom prst="straightConnector1">
            <a:avLst/>
          </a:prstGeom>
          <a:ln>
            <a:solidFill>
              <a:srgbClr val="C00000"/>
            </a:solidFill>
            <a:tailEnd type="triangle"/>
          </a:ln>
        </p:spPr>
        <p:style>
          <a:lnRef idx="3">
            <a:schemeClr val="dk1"/>
          </a:lnRef>
          <a:fillRef idx="0">
            <a:schemeClr val="dk1"/>
          </a:fillRef>
          <a:effectRef idx="2">
            <a:schemeClr val="dk1"/>
          </a:effectRef>
          <a:fontRef idx="minor">
            <a:schemeClr val="tx1"/>
          </a:fontRef>
        </p:style>
      </p:cxnSp>
      <p:sp>
        <p:nvSpPr>
          <p:cNvPr id="28" name="CasellaDiTesto 27"/>
          <p:cNvSpPr txBox="1"/>
          <p:nvPr/>
        </p:nvSpPr>
        <p:spPr>
          <a:xfrm>
            <a:off x="3875188" y="2537907"/>
            <a:ext cx="1224136" cy="338554"/>
          </a:xfrm>
          <a:prstGeom prst="rect">
            <a:avLst/>
          </a:prstGeom>
          <a:noFill/>
        </p:spPr>
        <p:txBody>
          <a:bodyPr wrap="square" rtlCol="0">
            <a:spAutoFit/>
          </a:bodyPr>
          <a:lstStyle/>
          <a:p>
            <a:r>
              <a:rPr lang="en-US" sz="1600" b="1" dirty="0" smtClean="0">
                <a:latin typeface="+mn-lt"/>
              </a:rPr>
              <a:t>overlap</a:t>
            </a:r>
            <a:endParaRPr lang="en-US" sz="1600" b="1" dirty="0">
              <a:latin typeface="+mn-lt"/>
            </a:endParaRPr>
          </a:p>
        </p:txBody>
      </p:sp>
      <p:sp>
        <p:nvSpPr>
          <p:cNvPr id="29" name="CasellaDiTesto 28"/>
          <p:cNvSpPr txBox="1"/>
          <p:nvPr/>
        </p:nvSpPr>
        <p:spPr>
          <a:xfrm>
            <a:off x="562820" y="4497055"/>
            <a:ext cx="7848872" cy="1631216"/>
          </a:xfrm>
          <a:prstGeom prst="rect">
            <a:avLst/>
          </a:prstGeom>
          <a:noFill/>
        </p:spPr>
        <p:txBody>
          <a:bodyPr wrap="square" rtlCol="0">
            <a:spAutoFit/>
          </a:bodyPr>
          <a:lstStyle/>
          <a:p>
            <a:pPr marL="342900" indent="-342900">
              <a:buFont typeface="Arial" panose="020B0604020202020204" pitchFamily="34" charset="0"/>
              <a:buChar char="•"/>
            </a:pPr>
            <a:r>
              <a:rPr lang="en-US" sz="2000" dirty="0">
                <a:latin typeface="+mn-lt"/>
              </a:rPr>
              <a:t>the </a:t>
            </a:r>
            <a:r>
              <a:rPr lang="en-US" sz="2000" b="1" dirty="0">
                <a:solidFill>
                  <a:srgbClr val="C00000"/>
                </a:solidFill>
                <a:latin typeface="+mn-lt"/>
              </a:rPr>
              <a:t>integration of the CPI and ICP </a:t>
            </a:r>
            <a:r>
              <a:rPr lang="en-US" sz="2000" dirty="0" smtClean="0">
                <a:solidFill>
                  <a:srgbClr val="C00000"/>
                </a:solidFill>
                <a:latin typeface="+mn-lt"/>
              </a:rPr>
              <a:t>classifications of products could </a:t>
            </a:r>
            <a:r>
              <a:rPr lang="en-US" sz="2000" dirty="0">
                <a:solidFill>
                  <a:srgbClr val="C00000"/>
                </a:solidFill>
                <a:latin typeface="+mn-lt"/>
              </a:rPr>
              <a:t>be done</a:t>
            </a:r>
            <a:r>
              <a:rPr lang="en-US" sz="2000" dirty="0" smtClean="0">
                <a:latin typeface="+mn-lt"/>
              </a:rPr>
              <a:t>, but the </a:t>
            </a:r>
            <a:r>
              <a:rPr lang="en-US" sz="2000" b="1" dirty="0" smtClean="0">
                <a:solidFill>
                  <a:srgbClr val="C00000"/>
                </a:solidFill>
                <a:latin typeface="+mn-lt"/>
              </a:rPr>
              <a:t>resources necessary </a:t>
            </a:r>
            <a:r>
              <a:rPr lang="en-US" sz="2000" dirty="0" smtClean="0">
                <a:latin typeface="+mn-lt"/>
              </a:rPr>
              <a:t>to do it depend on the overlapping between the two classifications (see Biggeri and </a:t>
            </a:r>
            <a:r>
              <a:rPr lang="en-US" sz="2000" dirty="0" err="1" smtClean="0">
                <a:latin typeface="+mn-lt"/>
              </a:rPr>
              <a:t>Laureti</a:t>
            </a:r>
            <a:r>
              <a:rPr lang="en-US" sz="2000" dirty="0" smtClean="0">
                <a:latin typeface="+mn-lt"/>
              </a:rPr>
              <a:t>, 2010)</a:t>
            </a:r>
          </a:p>
          <a:p>
            <a:endParaRPr lang="en-US" sz="2000" dirty="0">
              <a:latin typeface="+mn-lt"/>
            </a:endParaRPr>
          </a:p>
          <a:p>
            <a:pPr marL="342900" indent="-342900">
              <a:buFont typeface="Arial" panose="020B0604020202020204" pitchFamily="34" charset="0"/>
              <a:buChar char="•"/>
            </a:pPr>
            <a:r>
              <a:rPr lang="en-US" sz="2000" dirty="0" smtClean="0">
                <a:latin typeface="+mn-lt"/>
              </a:rPr>
              <a:t>In any case </a:t>
            </a:r>
            <a:r>
              <a:rPr lang="en-US" sz="2000" dirty="0">
                <a:latin typeface="+mn-lt"/>
              </a:rPr>
              <a:t>, the NSOs have </a:t>
            </a:r>
            <a:r>
              <a:rPr lang="en-US" sz="2000" b="1" dirty="0">
                <a:solidFill>
                  <a:srgbClr val="C00000"/>
                </a:solidFill>
                <a:latin typeface="+mn-lt"/>
              </a:rPr>
              <a:t>to </a:t>
            </a:r>
            <a:r>
              <a:rPr lang="en-US" sz="2000" b="1" dirty="0" smtClean="0">
                <a:solidFill>
                  <a:srgbClr val="C00000"/>
                </a:solidFill>
                <a:latin typeface="+mn-lt"/>
              </a:rPr>
              <a:t>reengineer </a:t>
            </a:r>
            <a:r>
              <a:rPr lang="en-US" sz="2000" b="1" dirty="0">
                <a:solidFill>
                  <a:srgbClr val="C00000"/>
                </a:solidFill>
                <a:latin typeface="+mn-lt"/>
              </a:rPr>
              <a:t>the collection of </a:t>
            </a:r>
            <a:r>
              <a:rPr lang="en-US" sz="2000" b="1" dirty="0" smtClean="0">
                <a:solidFill>
                  <a:srgbClr val="C00000"/>
                </a:solidFill>
                <a:latin typeface="+mn-lt"/>
              </a:rPr>
              <a:t>data</a:t>
            </a:r>
            <a:endParaRPr lang="it-IT" sz="2000" b="1" dirty="0">
              <a:solidFill>
                <a:srgbClr val="C00000"/>
              </a:solidFill>
              <a:latin typeface="+mn-lt"/>
            </a:endParaRPr>
          </a:p>
        </p:txBody>
      </p:sp>
    </p:spTree>
    <p:extLst>
      <p:ext uri="{BB962C8B-B14F-4D97-AF65-F5344CB8AC3E}">
        <p14:creationId xmlns:p14="http://schemas.microsoft.com/office/powerpoint/2010/main" val="1673631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2"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1000" fill="hold"/>
                                        <p:tgtEl>
                                          <p:spTgt spid="7"/>
                                        </p:tgtEl>
                                        <p:attrNameLst>
                                          <p:attrName>ppt_x</p:attrName>
                                        </p:attrNameLst>
                                      </p:cBhvr>
                                      <p:tavLst>
                                        <p:tav tm="0">
                                          <p:val>
                                            <p:strVal val="1+#ppt_w/2"/>
                                          </p:val>
                                        </p:tav>
                                        <p:tav tm="100000">
                                          <p:val>
                                            <p:strVal val="#ppt_x"/>
                                          </p:val>
                                        </p:tav>
                                      </p:tavLst>
                                    </p:anim>
                                    <p:anim calcmode="lin" valueType="num">
                                      <p:cBhvr additive="base">
                                        <p:cTn id="14"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431540" y="620688"/>
            <a:ext cx="8280920" cy="6432530"/>
          </a:xfrm>
          <a:prstGeom prst="rect">
            <a:avLst/>
          </a:prstGeom>
          <a:noFill/>
          <a:ln>
            <a:noFill/>
          </a:ln>
          <a:effectLst/>
          <a:extLst/>
        </p:spPr>
        <p:txBody>
          <a:bodyPr wrap="square">
            <a:spAutoFit/>
          </a:bodyPr>
          <a:lstStyle/>
          <a:p>
            <a:pPr marL="342900" indent="-342900">
              <a:buFont typeface="Arial" panose="020B0604020202020204" pitchFamily="34" charset="0"/>
              <a:buChar char="•"/>
            </a:pPr>
            <a:r>
              <a:rPr lang="en-US" sz="2000" dirty="0" smtClean="0">
                <a:latin typeface="+mn-lt"/>
              </a:rPr>
              <a:t>Need to satisfy the requirements of </a:t>
            </a:r>
            <a:r>
              <a:rPr lang="en-US" sz="2000" dirty="0">
                <a:solidFill>
                  <a:srgbClr val="FF0000"/>
                </a:solidFill>
                <a:effectLst>
                  <a:outerShdw blurRad="38100" dist="38100" dir="2700000" algn="tl">
                    <a:srgbClr val="000000">
                      <a:alpha val="43137"/>
                    </a:srgbClr>
                  </a:outerShdw>
                </a:effectLst>
                <a:latin typeface="+mn-lt"/>
              </a:rPr>
              <a:t>the</a:t>
            </a:r>
            <a:r>
              <a:rPr lang="en-US" sz="2000" dirty="0">
                <a:latin typeface="+mn-lt"/>
              </a:rPr>
              <a:t> </a:t>
            </a:r>
            <a:r>
              <a:rPr lang="en-US" sz="2000" b="1" dirty="0" err="1" smtClean="0">
                <a:solidFill>
                  <a:srgbClr val="FF0000"/>
                </a:solidFill>
                <a:latin typeface="+mn-lt"/>
              </a:rPr>
              <a:t>representativity</a:t>
            </a:r>
            <a:r>
              <a:rPr lang="en-US" sz="2000" b="1" dirty="0" smtClean="0">
                <a:solidFill>
                  <a:srgbClr val="FF0000"/>
                </a:solidFill>
                <a:latin typeface="+mn-lt"/>
              </a:rPr>
              <a:t> </a:t>
            </a:r>
            <a:r>
              <a:rPr lang="en-US" sz="2000" dirty="0">
                <a:latin typeface="+mn-lt"/>
              </a:rPr>
              <a:t>and</a:t>
            </a:r>
            <a:r>
              <a:rPr lang="en-US" sz="2000" dirty="0">
                <a:solidFill>
                  <a:srgbClr val="FF0000"/>
                </a:solidFill>
                <a:effectLst>
                  <a:outerShdw blurRad="38100" dist="38100" dir="2700000" algn="tl">
                    <a:srgbClr val="000000">
                      <a:alpha val="43137"/>
                    </a:srgbClr>
                  </a:outerShdw>
                </a:effectLst>
                <a:latin typeface="+mn-lt"/>
              </a:rPr>
              <a:t> </a:t>
            </a:r>
            <a:r>
              <a:rPr lang="en-US" sz="2000" b="1" dirty="0">
                <a:solidFill>
                  <a:srgbClr val="FF0000"/>
                </a:solidFill>
                <a:latin typeface="+mn-lt"/>
              </a:rPr>
              <a:t>comparability</a:t>
            </a:r>
            <a:r>
              <a:rPr lang="en-US" sz="2000" i="1" dirty="0">
                <a:solidFill>
                  <a:srgbClr val="FF0000"/>
                </a:solidFill>
                <a:effectLst>
                  <a:outerShdw blurRad="38100" dist="38100" dir="2700000" algn="tl">
                    <a:srgbClr val="000000">
                      <a:alpha val="43137"/>
                    </a:srgbClr>
                  </a:outerShdw>
                </a:effectLst>
                <a:latin typeface="+mn-lt"/>
              </a:rPr>
              <a:t> </a:t>
            </a:r>
            <a:r>
              <a:rPr lang="en-US" sz="2000" i="1" dirty="0">
                <a:latin typeface="+mn-lt"/>
              </a:rPr>
              <a:t>for each product or groups of </a:t>
            </a:r>
            <a:r>
              <a:rPr lang="en-US" sz="2000" i="1" dirty="0" smtClean="0">
                <a:latin typeface="+mn-lt"/>
              </a:rPr>
              <a:t>products</a:t>
            </a:r>
            <a:r>
              <a:rPr lang="en-US" sz="2000" dirty="0">
                <a:latin typeface="+mn-lt"/>
              </a:rPr>
              <a:t> </a:t>
            </a:r>
            <a:r>
              <a:rPr lang="en-US" sz="2000" dirty="0" smtClean="0">
                <a:latin typeface="+mn-lt"/>
              </a:rPr>
              <a:t>(likely </a:t>
            </a:r>
            <a:r>
              <a:rPr lang="en-US" sz="2000" dirty="0" smtClean="0">
                <a:solidFill>
                  <a:srgbClr val="FF0000"/>
                </a:solidFill>
                <a:effectLst>
                  <a:outerShdw blurRad="38100" dist="38100" dir="2700000" algn="tl">
                    <a:srgbClr val="000000">
                      <a:alpha val="43137"/>
                    </a:srgbClr>
                  </a:outerShdw>
                </a:effectLst>
                <a:latin typeface="+mn-lt"/>
              </a:rPr>
              <a:t>less </a:t>
            </a:r>
            <a:r>
              <a:rPr lang="en-US" sz="2000" dirty="0">
                <a:solidFill>
                  <a:srgbClr val="FF0000"/>
                </a:solidFill>
                <a:effectLst>
                  <a:outerShdw blurRad="38100" dist="38100" dir="2700000" algn="tl">
                    <a:srgbClr val="000000">
                      <a:alpha val="43137"/>
                    </a:srgbClr>
                  </a:outerShdw>
                </a:effectLst>
                <a:latin typeface="+mn-lt"/>
              </a:rPr>
              <a:t>serious </a:t>
            </a:r>
            <a:r>
              <a:rPr lang="en-US" sz="2000" dirty="0">
                <a:latin typeface="+mn-lt"/>
              </a:rPr>
              <a:t>i</a:t>
            </a:r>
            <a:r>
              <a:rPr lang="en-US" sz="2000" dirty="0">
                <a:solidFill>
                  <a:srgbClr val="FF0000"/>
                </a:solidFill>
                <a:latin typeface="+mn-lt"/>
              </a:rPr>
              <a:t>s</a:t>
            </a:r>
            <a:r>
              <a:rPr lang="en-US" sz="2000" dirty="0">
                <a:latin typeface="+mn-lt"/>
              </a:rPr>
              <a:t>sues in the context of sub-national spatial indices in comparison </a:t>
            </a:r>
            <a:r>
              <a:rPr lang="en-US" sz="2000" dirty="0" smtClean="0">
                <a:latin typeface="+mn-lt"/>
              </a:rPr>
              <a:t>with ICP)</a:t>
            </a:r>
            <a:endParaRPr lang="en-US" sz="2000" dirty="0">
              <a:latin typeface="+mn-lt"/>
            </a:endParaRPr>
          </a:p>
          <a:p>
            <a:pPr marL="342900" indent="-342900">
              <a:buFont typeface="Arial" panose="020B0604020202020204" pitchFamily="34" charset="0"/>
              <a:buChar char="•"/>
            </a:pPr>
            <a:r>
              <a:rPr lang="en-US" sz="2000" dirty="0" smtClean="0">
                <a:latin typeface="+mn-lt"/>
              </a:rPr>
              <a:t>It </a:t>
            </a:r>
            <a:r>
              <a:rPr lang="en-US" sz="2000" dirty="0">
                <a:latin typeface="+mn-lt"/>
              </a:rPr>
              <a:t>seems more </a:t>
            </a:r>
            <a:r>
              <a:rPr lang="en-US" sz="2000" dirty="0">
                <a:solidFill>
                  <a:srgbClr val="FF0000"/>
                </a:solidFill>
                <a:effectLst>
                  <a:outerShdw blurRad="38100" dist="38100" dir="2700000" algn="tl">
                    <a:srgbClr val="000000">
                      <a:alpha val="43137"/>
                    </a:srgbClr>
                  </a:outerShdw>
                </a:effectLst>
                <a:latin typeface="+mn-lt"/>
              </a:rPr>
              <a:t>important</a:t>
            </a:r>
            <a:r>
              <a:rPr lang="en-US" sz="2000" dirty="0">
                <a:latin typeface="+mn-lt"/>
              </a:rPr>
              <a:t> to consider the </a:t>
            </a:r>
            <a:r>
              <a:rPr lang="en-US" sz="2000" dirty="0" err="1" smtClean="0">
                <a:solidFill>
                  <a:srgbClr val="FF0000"/>
                </a:solidFill>
                <a:latin typeface="+mn-lt"/>
              </a:rPr>
              <a:t>representativity</a:t>
            </a:r>
            <a:r>
              <a:rPr lang="en-US" sz="2000" dirty="0" smtClean="0">
                <a:latin typeface="+mn-lt"/>
              </a:rPr>
              <a:t> </a:t>
            </a:r>
            <a:r>
              <a:rPr lang="en-US" sz="2000" dirty="0">
                <a:latin typeface="+mn-lt"/>
              </a:rPr>
              <a:t>and the importance </a:t>
            </a:r>
            <a:r>
              <a:rPr lang="en-US" sz="2000" dirty="0" smtClean="0">
                <a:latin typeface="+mn-lt"/>
              </a:rPr>
              <a:t>of </a:t>
            </a:r>
            <a:r>
              <a:rPr lang="en-US" sz="2000" dirty="0">
                <a:latin typeface="+mn-lt"/>
              </a:rPr>
              <a:t>each </a:t>
            </a:r>
            <a:r>
              <a:rPr lang="en-US" sz="2000" dirty="0" smtClean="0">
                <a:latin typeface="+mn-lt"/>
              </a:rPr>
              <a:t>item (a </a:t>
            </a:r>
            <a:r>
              <a:rPr lang="en-US" sz="2000" dirty="0">
                <a:latin typeface="+mn-lt"/>
              </a:rPr>
              <a:t>principle generally followed by the </a:t>
            </a:r>
            <a:r>
              <a:rPr lang="en-US" sz="2000" dirty="0" smtClean="0">
                <a:latin typeface="+mn-lt"/>
              </a:rPr>
              <a:t>NSOs) and this must be </a:t>
            </a:r>
            <a:r>
              <a:rPr lang="en-US" sz="2000" dirty="0">
                <a:solidFill>
                  <a:srgbClr val="FF0000"/>
                </a:solidFill>
                <a:latin typeface="+mn-lt"/>
              </a:rPr>
              <a:t>satisfied also at the level of </a:t>
            </a:r>
            <a:r>
              <a:rPr lang="en-US" sz="2000" dirty="0" smtClean="0">
                <a:solidFill>
                  <a:srgbClr val="FF0000"/>
                </a:solidFill>
                <a:latin typeface="+mn-lt"/>
              </a:rPr>
              <a:t>sub-areas</a:t>
            </a:r>
          </a:p>
          <a:p>
            <a:endParaRPr lang="en-US" sz="800" dirty="0">
              <a:latin typeface="+mn-lt"/>
            </a:endParaRPr>
          </a:p>
          <a:p>
            <a:pPr marL="342900" indent="-342900">
              <a:buFont typeface="Wingdings" panose="05000000000000000000" pitchFamily="2" charset="2"/>
              <a:buChar char="Ø"/>
            </a:pPr>
            <a:r>
              <a:rPr lang="en-US" sz="2000" dirty="0" smtClean="0">
                <a:latin typeface="+mn-lt"/>
              </a:rPr>
              <a:t>One </a:t>
            </a:r>
            <a:r>
              <a:rPr lang="en-US" sz="2000" b="1" dirty="0" smtClean="0">
                <a:latin typeface="+mn-lt"/>
              </a:rPr>
              <a:t>important question</a:t>
            </a:r>
            <a:r>
              <a:rPr lang="en-US" sz="2000" dirty="0" smtClean="0">
                <a:latin typeface="+mn-lt"/>
              </a:rPr>
              <a:t>: could the exact </a:t>
            </a:r>
            <a:r>
              <a:rPr lang="en-US" sz="2000" b="1" dirty="0" smtClean="0">
                <a:solidFill>
                  <a:srgbClr val="C00000"/>
                </a:solidFill>
                <a:latin typeface="+mn-lt"/>
              </a:rPr>
              <a:t>comparability</a:t>
            </a:r>
            <a:r>
              <a:rPr lang="en-US" sz="2000" dirty="0" smtClean="0">
                <a:latin typeface="+mn-lt"/>
              </a:rPr>
              <a:t> of the products in all the area be </a:t>
            </a:r>
            <a:r>
              <a:rPr lang="en-US" sz="2000" b="1" dirty="0" smtClean="0">
                <a:solidFill>
                  <a:srgbClr val="C00000"/>
                </a:solidFill>
                <a:latin typeface="+mn-lt"/>
              </a:rPr>
              <a:t>relaxed</a:t>
            </a:r>
            <a:r>
              <a:rPr lang="en-US" sz="2000" dirty="0" smtClean="0">
                <a:latin typeface="+mn-lt"/>
              </a:rPr>
              <a:t>? </a:t>
            </a:r>
          </a:p>
          <a:p>
            <a:pPr marL="342900" indent="-342900">
              <a:buFont typeface="Wingdings" panose="05000000000000000000" pitchFamily="2" charset="2"/>
              <a:buChar char="Ø"/>
            </a:pPr>
            <a:endParaRPr lang="en-US" sz="2000" dirty="0" smtClean="0">
              <a:latin typeface="+mn-lt"/>
            </a:endParaRPr>
          </a:p>
          <a:p>
            <a:pPr marL="342900" indent="-342900">
              <a:buFont typeface="Arial" panose="020B0604020202020204" pitchFamily="34" charset="0"/>
              <a:buChar char="•"/>
            </a:pPr>
            <a:r>
              <a:rPr lang="en-US" sz="2000" b="1" dirty="0" smtClean="0">
                <a:solidFill>
                  <a:srgbClr val="C00000"/>
                </a:solidFill>
                <a:latin typeface="+mn-lt"/>
              </a:rPr>
              <a:t>May be</a:t>
            </a:r>
            <a:r>
              <a:rPr lang="en-US" sz="2000" dirty="0" smtClean="0">
                <a:latin typeface="+mn-lt"/>
              </a:rPr>
              <a:t> this could be done considering </a:t>
            </a:r>
            <a:r>
              <a:rPr lang="en-US" sz="2000" dirty="0" smtClean="0">
                <a:solidFill>
                  <a:srgbClr val="C00000"/>
                </a:solidFill>
                <a:latin typeface="+mn-lt"/>
              </a:rPr>
              <a:t>comparable the products </a:t>
            </a:r>
            <a:r>
              <a:rPr lang="en-US" sz="2000" dirty="0" smtClean="0">
                <a:latin typeface="+mn-lt"/>
              </a:rPr>
              <a:t>mostly purchased in the different areas </a:t>
            </a:r>
            <a:r>
              <a:rPr lang="en-US" sz="2000" dirty="0" smtClean="0">
                <a:solidFill>
                  <a:srgbClr val="C00000"/>
                </a:solidFill>
                <a:latin typeface="+mn-lt"/>
              </a:rPr>
              <a:t>that satisfy the same consumer need </a:t>
            </a:r>
            <a:r>
              <a:rPr lang="en-US" sz="2000" dirty="0" smtClean="0">
                <a:latin typeface="+mn-lt"/>
              </a:rPr>
              <a:t>(also if of the different brands, quality, etc.), that give the same level utility for the consumer of each specific area. It could be a </a:t>
            </a:r>
            <a:r>
              <a:rPr lang="en-US" sz="2000" b="1" dirty="0" smtClean="0">
                <a:latin typeface="+mn-lt"/>
              </a:rPr>
              <a:t>kind of </a:t>
            </a:r>
            <a:r>
              <a:rPr lang="en-US" sz="2000" b="1" dirty="0" smtClean="0">
                <a:solidFill>
                  <a:srgbClr val="C00000"/>
                </a:solidFill>
                <a:latin typeface="+mn-lt"/>
              </a:rPr>
              <a:t>Economic </a:t>
            </a:r>
            <a:r>
              <a:rPr lang="en-US" sz="2000" dirty="0" smtClean="0">
                <a:solidFill>
                  <a:srgbClr val="C00000"/>
                </a:solidFill>
                <a:latin typeface="+mn-lt"/>
              </a:rPr>
              <a:t>Spatial Price Index</a:t>
            </a:r>
            <a:r>
              <a:rPr lang="en-US" sz="2000" dirty="0" smtClean="0">
                <a:latin typeface="+mn-lt"/>
              </a:rPr>
              <a:t>, like this</a:t>
            </a:r>
          </a:p>
          <a:p>
            <a:r>
              <a:rPr lang="en-GB" sz="2400" i="1" dirty="0" smtClean="0">
                <a:latin typeface="+mn-lt"/>
              </a:rPr>
              <a:t>     </a:t>
            </a:r>
            <a:r>
              <a:rPr lang="en-GB" sz="2400" i="1" dirty="0" err="1" smtClean="0">
                <a:latin typeface="+mn-lt"/>
              </a:rPr>
              <a:t>P</a:t>
            </a:r>
            <a:r>
              <a:rPr lang="en-GB" sz="2400" i="1" baseline="-25000" dirty="0" err="1" smtClean="0">
                <a:latin typeface="+mn-lt"/>
              </a:rPr>
              <a:t>jk</a:t>
            </a:r>
            <a:r>
              <a:rPr lang="en-GB" sz="2400" i="1" baseline="30000" dirty="0" err="1" smtClean="0">
                <a:latin typeface="+mn-lt"/>
              </a:rPr>
              <a:t>E</a:t>
            </a:r>
            <a:r>
              <a:rPr lang="en-GB" sz="2400" i="1" dirty="0" smtClean="0">
                <a:latin typeface="+mn-lt"/>
              </a:rPr>
              <a:t> </a:t>
            </a:r>
            <a:r>
              <a:rPr lang="en-GB" sz="2400" i="1" baseline="-25000" dirty="0">
                <a:latin typeface="+mn-lt"/>
              </a:rPr>
              <a:t>=</a:t>
            </a:r>
            <a:r>
              <a:rPr lang="en-GB" sz="2400" i="1" dirty="0">
                <a:latin typeface="+mn-lt"/>
              </a:rPr>
              <a:t> C (</a:t>
            </a:r>
            <a:r>
              <a:rPr lang="en-GB" sz="2400" i="1" dirty="0" smtClean="0">
                <a:latin typeface="+mn-lt"/>
              </a:rPr>
              <a:t>p</a:t>
            </a:r>
            <a:r>
              <a:rPr lang="en-GB" sz="2400" i="1" baseline="-25000" dirty="0" smtClean="0">
                <a:latin typeface="+mn-lt"/>
              </a:rPr>
              <a:t>1k </a:t>
            </a:r>
            <a:r>
              <a:rPr lang="en-GB" sz="2400" i="1" dirty="0">
                <a:latin typeface="+mn-lt"/>
              </a:rPr>
              <a:t>,..., </a:t>
            </a:r>
            <a:r>
              <a:rPr lang="en-GB" sz="2400" i="1" dirty="0" smtClean="0">
                <a:latin typeface="+mn-lt"/>
              </a:rPr>
              <a:t>p</a:t>
            </a:r>
            <a:r>
              <a:rPr lang="en-GB" sz="2400" i="1" baseline="-25000" dirty="0" smtClean="0">
                <a:latin typeface="+mn-lt"/>
              </a:rPr>
              <a:t>2k </a:t>
            </a:r>
            <a:r>
              <a:rPr lang="en-GB" sz="2400" i="1" dirty="0">
                <a:latin typeface="+mn-lt"/>
              </a:rPr>
              <a:t>,...,</a:t>
            </a:r>
            <a:r>
              <a:rPr lang="en-GB" sz="2400" i="1" baseline="30000" dirty="0">
                <a:latin typeface="+mn-lt"/>
              </a:rPr>
              <a:t> </a:t>
            </a:r>
            <a:r>
              <a:rPr lang="en-GB" sz="2400" i="1" dirty="0" err="1" smtClean="0">
                <a:latin typeface="+mn-lt"/>
              </a:rPr>
              <a:t>p</a:t>
            </a:r>
            <a:r>
              <a:rPr lang="en-GB" sz="2400" i="1" baseline="-25000" dirty="0" err="1" smtClean="0">
                <a:latin typeface="+mn-lt"/>
              </a:rPr>
              <a:t>Nk</a:t>
            </a:r>
            <a:r>
              <a:rPr lang="en-GB" sz="2400" i="1" dirty="0" smtClean="0">
                <a:latin typeface="+mn-lt"/>
              </a:rPr>
              <a:t>; </a:t>
            </a:r>
            <a:r>
              <a:rPr lang="en-GB" sz="2400" i="1" dirty="0" err="1" smtClean="0">
                <a:latin typeface="+mn-lt"/>
              </a:rPr>
              <a:t>U</a:t>
            </a:r>
            <a:r>
              <a:rPr lang="en-GB" sz="2400" i="1" baseline="-25000" dirty="0" err="1" smtClean="0">
                <a:latin typeface="+mn-lt"/>
              </a:rPr>
              <a:t>i</a:t>
            </a:r>
            <a:r>
              <a:rPr lang="en-GB" sz="2400" i="1" dirty="0" smtClean="0">
                <a:latin typeface="+mn-lt"/>
              </a:rPr>
              <a:t>)/ </a:t>
            </a:r>
            <a:r>
              <a:rPr lang="en-GB" sz="2400" i="1" dirty="0">
                <a:latin typeface="+mn-lt"/>
              </a:rPr>
              <a:t>C (</a:t>
            </a:r>
            <a:r>
              <a:rPr lang="en-GB" sz="2400" i="1" dirty="0" err="1" smtClean="0">
                <a:latin typeface="+mn-lt"/>
              </a:rPr>
              <a:t>p</a:t>
            </a:r>
            <a:r>
              <a:rPr lang="en-GB" sz="2400" i="1" baseline="-25000" dirty="0" err="1" smtClean="0">
                <a:latin typeface="+mn-lt"/>
              </a:rPr>
              <a:t>ij</a:t>
            </a:r>
            <a:r>
              <a:rPr lang="en-GB" sz="2400" i="1" dirty="0" smtClean="0">
                <a:latin typeface="+mn-lt"/>
              </a:rPr>
              <a:t>,..., </a:t>
            </a:r>
            <a:r>
              <a:rPr lang="en-GB" sz="2400" i="1" dirty="0" err="1" smtClean="0">
                <a:latin typeface="+mn-lt"/>
              </a:rPr>
              <a:t>p</a:t>
            </a:r>
            <a:r>
              <a:rPr lang="en-GB" sz="2400" i="1" baseline="-25000" dirty="0" err="1" smtClean="0">
                <a:latin typeface="+mn-lt"/>
              </a:rPr>
              <a:t>ij</a:t>
            </a:r>
            <a:r>
              <a:rPr lang="en-GB" sz="2400" i="1" baseline="-25000" dirty="0" smtClean="0">
                <a:latin typeface="+mn-lt"/>
              </a:rPr>
              <a:t> </a:t>
            </a:r>
            <a:r>
              <a:rPr lang="en-GB" sz="2400" i="1" dirty="0">
                <a:latin typeface="+mn-lt"/>
              </a:rPr>
              <a:t>,..., </a:t>
            </a:r>
            <a:r>
              <a:rPr lang="en-GB" sz="2400" i="1" dirty="0" err="1" smtClean="0">
                <a:latin typeface="+mn-lt"/>
              </a:rPr>
              <a:t>p</a:t>
            </a:r>
            <a:r>
              <a:rPr lang="en-GB" sz="2400" i="1" baseline="-25000" dirty="0" err="1" smtClean="0">
                <a:latin typeface="+mn-lt"/>
              </a:rPr>
              <a:t>Nj</a:t>
            </a:r>
            <a:r>
              <a:rPr lang="en-GB" sz="2400" i="1" dirty="0" smtClean="0">
                <a:latin typeface="+mn-lt"/>
              </a:rPr>
              <a:t>; </a:t>
            </a:r>
            <a:r>
              <a:rPr lang="en-GB" sz="2400" i="1" dirty="0" err="1" smtClean="0">
                <a:latin typeface="+mn-lt"/>
              </a:rPr>
              <a:t>U</a:t>
            </a:r>
            <a:r>
              <a:rPr lang="en-GB" sz="2400" i="1" baseline="-25000" dirty="0" err="1" smtClean="0">
                <a:latin typeface="+mn-lt"/>
              </a:rPr>
              <a:t>i</a:t>
            </a:r>
            <a:r>
              <a:rPr lang="en-GB" sz="2400" i="1" dirty="0" smtClean="0">
                <a:latin typeface="+mn-lt"/>
              </a:rPr>
              <a:t>) </a:t>
            </a:r>
          </a:p>
          <a:p>
            <a:endParaRPr lang="en-GB" sz="2000" b="1" dirty="0" smtClean="0">
              <a:latin typeface="+mn-lt"/>
            </a:endParaRPr>
          </a:p>
          <a:p>
            <a:r>
              <a:rPr lang="en-GB" sz="2000" dirty="0" smtClean="0">
                <a:latin typeface="+mn-lt"/>
              </a:rPr>
              <a:t>where </a:t>
            </a:r>
            <a:r>
              <a:rPr lang="en-GB" sz="2000" i="1" dirty="0">
                <a:latin typeface="+mn-lt"/>
              </a:rPr>
              <a:t>C</a:t>
            </a:r>
            <a:r>
              <a:rPr lang="en-GB" sz="2000" dirty="0">
                <a:latin typeface="+mn-lt"/>
              </a:rPr>
              <a:t> is a cost function and </a:t>
            </a:r>
            <a:r>
              <a:rPr lang="en-GB" sz="2000" i="1" dirty="0">
                <a:latin typeface="+mn-lt"/>
              </a:rPr>
              <a:t>U</a:t>
            </a:r>
            <a:r>
              <a:rPr lang="en-GB" sz="2000" dirty="0">
                <a:latin typeface="+mn-lt"/>
              </a:rPr>
              <a:t> the </a:t>
            </a:r>
            <a:r>
              <a:rPr lang="en-GB" sz="2000" b="1" dirty="0">
                <a:solidFill>
                  <a:srgbClr val="C00000"/>
                </a:solidFill>
                <a:latin typeface="+mn-lt"/>
              </a:rPr>
              <a:t>level of </a:t>
            </a:r>
            <a:r>
              <a:rPr lang="en-GB" sz="2000" b="1" dirty="0" smtClean="0">
                <a:solidFill>
                  <a:srgbClr val="C00000"/>
                </a:solidFill>
                <a:latin typeface="+mn-lt"/>
              </a:rPr>
              <a:t>utility</a:t>
            </a:r>
            <a:r>
              <a:rPr lang="en-GB" sz="2000" b="1" dirty="0" smtClean="0">
                <a:latin typeface="+mn-lt"/>
              </a:rPr>
              <a:t> </a:t>
            </a:r>
            <a:r>
              <a:rPr lang="en-GB" sz="2000" dirty="0" smtClean="0">
                <a:latin typeface="+mn-lt"/>
              </a:rPr>
              <a:t>for </a:t>
            </a:r>
            <a:r>
              <a:rPr lang="en-GB" sz="2000" dirty="0" smtClean="0">
                <a:solidFill>
                  <a:srgbClr val="C00000"/>
                </a:solidFill>
                <a:latin typeface="+mn-lt"/>
              </a:rPr>
              <a:t>each product</a:t>
            </a:r>
            <a:r>
              <a:rPr lang="en-GB" sz="2000" dirty="0">
                <a:latin typeface="+mn-lt"/>
              </a:rPr>
              <a:t> </a:t>
            </a:r>
            <a:r>
              <a:rPr lang="en-GB" sz="2000" dirty="0" err="1" smtClean="0">
                <a:latin typeface="+mn-lt"/>
              </a:rPr>
              <a:t>i</a:t>
            </a:r>
            <a:r>
              <a:rPr lang="en-GB" sz="2000" dirty="0" smtClean="0">
                <a:latin typeface="+mn-lt"/>
              </a:rPr>
              <a:t>.</a:t>
            </a:r>
          </a:p>
          <a:p>
            <a:endParaRPr lang="en-GB" sz="2000" dirty="0" smtClean="0">
              <a:latin typeface="+mn-lt"/>
            </a:endParaRPr>
          </a:p>
          <a:p>
            <a:r>
              <a:rPr lang="en-GB" sz="2000" b="1" dirty="0" smtClean="0">
                <a:latin typeface="+mn-lt"/>
              </a:rPr>
              <a:t>Example</a:t>
            </a:r>
            <a:r>
              <a:rPr lang="en-GB" sz="2000" dirty="0" smtClean="0">
                <a:latin typeface="+mn-lt"/>
              </a:rPr>
              <a:t> for </a:t>
            </a:r>
            <a:r>
              <a:rPr lang="en-GB" sz="2000" b="1" dirty="0" smtClean="0">
                <a:solidFill>
                  <a:srgbClr val="C00000"/>
                </a:solidFill>
                <a:latin typeface="+mn-lt"/>
              </a:rPr>
              <a:t>different brands and quality of Rice</a:t>
            </a:r>
            <a:r>
              <a:rPr lang="en-GB" sz="2000" dirty="0" smtClean="0">
                <a:latin typeface="+mn-lt"/>
              </a:rPr>
              <a:t> in different Italian Region!</a:t>
            </a:r>
            <a:endParaRPr lang="it-IT" sz="2000" dirty="0">
              <a:latin typeface="+mn-lt"/>
            </a:endParaRPr>
          </a:p>
          <a:p>
            <a:endParaRPr lang="en-US" sz="2000" dirty="0">
              <a:latin typeface="+mn-lt"/>
            </a:endParaRPr>
          </a:p>
        </p:txBody>
      </p:sp>
      <p:sp>
        <p:nvSpPr>
          <p:cNvPr id="2" name="Segnaposto numero diapositiva 1"/>
          <p:cNvSpPr>
            <a:spLocks noGrp="1"/>
          </p:cNvSpPr>
          <p:nvPr>
            <p:ph type="sldNum" sz="quarter" idx="12"/>
          </p:nvPr>
        </p:nvSpPr>
        <p:spPr/>
        <p:txBody>
          <a:bodyPr/>
          <a:lstStyle/>
          <a:p>
            <a:pPr>
              <a:defRPr/>
            </a:pPr>
            <a:fld id="{8464CCA4-9681-42B7-BE95-D245E7B4B0E0}" type="slidenum">
              <a:rPr lang="en-US"/>
              <a:pPr>
                <a:defRPr/>
              </a:pPr>
              <a:t>34</a:t>
            </a:fld>
            <a:endParaRPr lang="en-US" dirty="0"/>
          </a:p>
        </p:txBody>
      </p:sp>
      <p:sp>
        <p:nvSpPr>
          <p:cNvPr id="5" name="CasellaDiTesto 4"/>
          <p:cNvSpPr txBox="1"/>
          <p:nvPr/>
        </p:nvSpPr>
        <p:spPr>
          <a:xfrm>
            <a:off x="0" y="0"/>
            <a:ext cx="9144000" cy="461665"/>
          </a:xfrm>
          <a:prstGeom prst="rect">
            <a:avLst/>
          </a:prstGeom>
          <a:solidFill>
            <a:srgbClr val="FFC000"/>
          </a:solidFill>
        </p:spPr>
        <p:txBody>
          <a:bodyPr wrap="square" rtlCol="0">
            <a:spAutoFit/>
          </a:bodyPr>
          <a:lstStyle/>
          <a:p>
            <a:r>
              <a:rPr lang="en-US" altLang="it-IT" sz="2400" dirty="0">
                <a:solidFill>
                  <a:srgbClr val="0070C0"/>
                </a:solidFill>
                <a:latin typeface="+mn-lt"/>
              </a:rPr>
              <a:t>Computation of SPIs by using CPI data</a:t>
            </a:r>
            <a:r>
              <a:rPr lang="en-US" altLang="it-IT" sz="2400" dirty="0" smtClean="0">
                <a:solidFill>
                  <a:srgbClr val="0070C0"/>
                </a:solidFill>
                <a:latin typeface="+mn-lt"/>
              </a:rPr>
              <a:t>: property requirements</a:t>
            </a:r>
            <a:endParaRPr lang="it-IT" sz="2400" dirty="0">
              <a:solidFill>
                <a:srgbClr val="0070C0"/>
              </a:solidFill>
              <a:latin typeface="+mn-lt"/>
            </a:endParaRPr>
          </a:p>
        </p:txBody>
      </p:sp>
    </p:spTree>
    <p:extLst>
      <p:ext uri="{BB962C8B-B14F-4D97-AF65-F5344CB8AC3E}">
        <p14:creationId xmlns:p14="http://schemas.microsoft.com/office/powerpoint/2010/main" val="38533744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323528" y="815240"/>
            <a:ext cx="7776864" cy="5940088"/>
          </a:xfrm>
          <a:prstGeom prst="rect">
            <a:avLst/>
          </a:prstGeom>
          <a:noFill/>
          <a:ln>
            <a:noFill/>
          </a:ln>
          <a:effectLst/>
          <a:extLst/>
        </p:spPr>
        <p:txBody>
          <a:bodyPr wrap="square">
            <a:spAutoFit/>
          </a:bodyPr>
          <a:lstStyle/>
          <a:p>
            <a:pPr marL="285750" indent="-285750">
              <a:buFont typeface="Arial" panose="020B0604020202020204" pitchFamily="34" charset="0"/>
              <a:buChar char="•"/>
            </a:pPr>
            <a:r>
              <a:rPr lang="en-US" sz="2000" dirty="0">
                <a:latin typeface="+mn-lt"/>
              </a:rPr>
              <a:t>For the compilation of the sub-national </a:t>
            </a:r>
            <a:r>
              <a:rPr lang="en-US" sz="2000" dirty="0">
                <a:solidFill>
                  <a:srgbClr val="FF0000"/>
                </a:solidFill>
                <a:effectLst>
                  <a:outerShdw blurRad="38100" dist="38100" dir="2700000" algn="tl">
                    <a:srgbClr val="000000">
                      <a:alpha val="43137"/>
                    </a:srgbClr>
                  </a:outerShdw>
                </a:effectLst>
                <a:latin typeface="+mn-lt"/>
              </a:rPr>
              <a:t>spatial consumer price indices</a:t>
            </a:r>
            <a:r>
              <a:rPr lang="en-US" sz="2000" dirty="0">
                <a:latin typeface="+mn-lt"/>
              </a:rPr>
              <a:t>, </a:t>
            </a:r>
            <a:r>
              <a:rPr lang="en-US" sz="2000" dirty="0" smtClean="0">
                <a:latin typeface="+mn-lt"/>
              </a:rPr>
              <a:t>it </a:t>
            </a:r>
            <a:r>
              <a:rPr lang="en-US" sz="2000" dirty="0">
                <a:latin typeface="+mn-lt"/>
              </a:rPr>
              <a:t>is necessary to define </a:t>
            </a:r>
            <a:r>
              <a:rPr lang="en-US" sz="2000" dirty="0">
                <a:solidFill>
                  <a:srgbClr val="C00000"/>
                </a:solidFill>
                <a:latin typeface="+mn-lt"/>
              </a:rPr>
              <a:t>their structure</a:t>
            </a:r>
            <a:r>
              <a:rPr lang="en-US" sz="2000" dirty="0">
                <a:latin typeface="+mn-lt"/>
              </a:rPr>
              <a:t>, usually done through a </a:t>
            </a:r>
            <a:r>
              <a:rPr lang="en-US" sz="2000" b="1" dirty="0">
                <a:solidFill>
                  <a:srgbClr val="FF0000"/>
                </a:solidFill>
                <a:latin typeface="+mn-lt"/>
              </a:rPr>
              <a:t>pyramid approach</a:t>
            </a:r>
            <a:r>
              <a:rPr lang="en-US" sz="2000" dirty="0">
                <a:latin typeface="+mn-lt"/>
              </a:rPr>
              <a:t>, to building up the indices at various levels for which the process of CPIs production collects prices and estimates the system of expenditure </a:t>
            </a:r>
            <a:r>
              <a:rPr lang="en-US" sz="2000" dirty="0" smtClean="0">
                <a:latin typeface="+mn-lt"/>
              </a:rPr>
              <a:t>weights</a:t>
            </a:r>
          </a:p>
          <a:p>
            <a:endParaRPr lang="en-US" sz="2000" dirty="0" smtClean="0">
              <a:latin typeface="+mn-lt"/>
            </a:endParaRPr>
          </a:p>
          <a:p>
            <a:pPr marL="285750" indent="-285750">
              <a:buFont typeface="Arial" panose="020B0604020202020204" pitchFamily="34" charset="0"/>
              <a:buChar char="•"/>
            </a:pPr>
            <a:r>
              <a:rPr lang="en-US" sz="2000" dirty="0" smtClean="0">
                <a:latin typeface="+mn-lt"/>
              </a:rPr>
              <a:t>This </a:t>
            </a:r>
            <a:r>
              <a:rPr lang="en-US" sz="2000" dirty="0">
                <a:latin typeface="+mn-lt"/>
              </a:rPr>
              <a:t>is very important because the application of </a:t>
            </a:r>
            <a:r>
              <a:rPr lang="en-US" sz="2000" dirty="0">
                <a:solidFill>
                  <a:srgbClr val="FF0000"/>
                </a:solidFill>
                <a:effectLst>
                  <a:outerShdw blurRad="38100" dist="38100" dir="2700000" algn="tl">
                    <a:srgbClr val="000000">
                      <a:alpha val="43137"/>
                    </a:srgbClr>
                  </a:outerShdw>
                </a:effectLst>
                <a:latin typeface="+mn-lt"/>
              </a:rPr>
              <a:t>CPD methods </a:t>
            </a:r>
            <a:r>
              <a:rPr lang="en-US" sz="2000" dirty="0">
                <a:latin typeface="+mn-lt"/>
              </a:rPr>
              <a:t>and other methods of aggregation </a:t>
            </a:r>
            <a:r>
              <a:rPr lang="en-US" sz="2000" dirty="0">
                <a:solidFill>
                  <a:srgbClr val="FF0000"/>
                </a:solidFill>
                <a:effectLst>
                  <a:outerShdw blurRad="38100" dist="38100" dir="2700000" algn="tl">
                    <a:srgbClr val="000000">
                      <a:alpha val="43137"/>
                    </a:srgbClr>
                  </a:outerShdw>
                </a:effectLst>
                <a:latin typeface="+mn-lt"/>
              </a:rPr>
              <a:t>depends of the characteristics of data </a:t>
            </a:r>
            <a:r>
              <a:rPr lang="en-US" sz="2000" dirty="0" smtClean="0">
                <a:solidFill>
                  <a:srgbClr val="FF0000"/>
                </a:solidFill>
                <a:effectLst>
                  <a:outerShdw blurRad="38100" dist="38100" dir="2700000" algn="tl">
                    <a:srgbClr val="000000">
                      <a:alpha val="43137"/>
                    </a:srgbClr>
                  </a:outerShdw>
                </a:effectLst>
                <a:latin typeface="+mn-lt"/>
              </a:rPr>
              <a:t>available</a:t>
            </a:r>
          </a:p>
          <a:p>
            <a:pPr marL="285750" indent="-285750">
              <a:buFont typeface="Arial" panose="020B0604020202020204" pitchFamily="34" charset="0"/>
              <a:buChar char="•"/>
            </a:pPr>
            <a:endParaRPr lang="en-US" sz="2000" dirty="0">
              <a:solidFill>
                <a:srgbClr val="FF0000"/>
              </a:solidFill>
              <a:effectLst>
                <a:outerShdw blurRad="38100" dist="38100" dir="2700000" algn="tl">
                  <a:srgbClr val="000000">
                    <a:alpha val="43137"/>
                  </a:srgbClr>
                </a:outerShdw>
              </a:effectLst>
              <a:latin typeface="+mn-lt"/>
            </a:endParaRPr>
          </a:p>
          <a:p>
            <a:pPr marL="285750" indent="-285750">
              <a:buFont typeface="Arial" panose="020B0604020202020204" pitchFamily="34" charset="0"/>
              <a:buChar char="•"/>
            </a:pPr>
            <a:r>
              <a:rPr lang="en-GB" sz="2000" dirty="0" smtClean="0">
                <a:latin typeface="+mn-lt"/>
              </a:rPr>
              <a:t>The </a:t>
            </a:r>
            <a:r>
              <a:rPr lang="en-GB" sz="2000" dirty="0">
                <a:latin typeface="+mn-lt"/>
              </a:rPr>
              <a:t>framework for the construction of the CPI </a:t>
            </a:r>
            <a:r>
              <a:rPr lang="en-GB" sz="2000" b="1" dirty="0">
                <a:latin typeface="+mn-lt"/>
              </a:rPr>
              <a:t>must</a:t>
            </a:r>
            <a:r>
              <a:rPr lang="en-GB" sz="2000" dirty="0">
                <a:latin typeface="+mn-lt"/>
              </a:rPr>
              <a:t> refers to a kind of </a:t>
            </a:r>
            <a:r>
              <a:rPr lang="en-GB" sz="2000" dirty="0">
                <a:solidFill>
                  <a:srgbClr val="FF0000"/>
                </a:solidFill>
                <a:effectLst>
                  <a:outerShdw blurRad="38100" dist="38100" dir="2700000" algn="tl">
                    <a:srgbClr val="000000">
                      <a:alpha val="43137"/>
                    </a:srgbClr>
                  </a:outerShdw>
                </a:effectLst>
                <a:latin typeface="+mn-lt"/>
              </a:rPr>
              <a:t>ideal </a:t>
            </a:r>
            <a:r>
              <a:rPr lang="en-GB" sz="2000" i="1" dirty="0">
                <a:solidFill>
                  <a:srgbClr val="FF0000"/>
                </a:solidFill>
                <a:effectLst>
                  <a:outerShdw blurRad="38100" dist="38100" dir="2700000" algn="tl">
                    <a:srgbClr val="000000">
                      <a:alpha val="43137"/>
                    </a:srgbClr>
                  </a:outerShdw>
                </a:effectLst>
                <a:latin typeface="+mn-lt"/>
              </a:rPr>
              <a:t>multistage stratified sampling design</a:t>
            </a:r>
            <a:r>
              <a:rPr lang="en-GB" sz="2000" dirty="0">
                <a:latin typeface="+mn-lt"/>
              </a:rPr>
              <a:t>. </a:t>
            </a:r>
            <a:endParaRPr lang="en-GB" sz="2000" dirty="0" smtClean="0">
              <a:latin typeface="+mn-lt"/>
            </a:endParaRPr>
          </a:p>
          <a:p>
            <a:endParaRPr lang="en-GB" sz="2000" dirty="0" smtClean="0">
              <a:latin typeface="+mn-lt"/>
            </a:endParaRPr>
          </a:p>
          <a:p>
            <a:pPr marL="285750" indent="-285750">
              <a:buFont typeface="Arial" panose="020B0604020202020204" pitchFamily="34" charset="0"/>
              <a:buChar char="•"/>
            </a:pPr>
            <a:r>
              <a:rPr lang="en-GB" sz="2000" dirty="0" smtClean="0">
                <a:latin typeface="+mn-lt"/>
              </a:rPr>
              <a:t>The </a:t>
            </a:r>
            <a:r>
              <a:rPr lang="en-GB" sz="2000" dirty="0">
                <a:latin typeface="+mn-lt"/>
              </a:rPr>
              <a:t>population of items </a:t>
            </a:r>
            <a:r>
              <a:rPr lang="en-GB" sz="2000" dirty="0" smtClean="0">
                <a:latin typeface="+mn-lt"/>
              </a:rPr>
              <a:t>should be</a:t>
            </a:r>
            <a:r>
              <a:rPr lang="en-GB" sz="2000" dirty="0" smtClean="0">
                <a:latin typeface="+mn-lt"/>
              </a:rPr>
              <a:t> </a:t>
            </a:r>
            <a:r>
              <a:rPr lang="en-GB" sz="2000" dirty="0">
                <a:latin typeface="+mn-lt"/>
              </a:rPr>
              <a:t>considered as structured by </a:t>
            </a:r>
            <a:r>
              <a:rPr lang="en-GB" sz="2000" dirty="0">
                <a:solidFill>
                  <a:srgbClr val="FF0000"/>
                </a:solidFill>
                <a:effectLst>
                  <a:outerShdw blurRad="38100" dist="38100" dir="2700000" algn="tl">
                    <a:srgbClr val="000000">
                      <a:alpha val="43137"/>
                    </a:srgbClr>
                  </a:outerShdw>
                </a:effectLst>
                <a:latin typeface="+mn-lt"/>
              </a:rPr>
              <a:t>different hierarchical levels</a:t>
            </a:r>
            <a:r>
              <a:rPr lang="en-GB" sz="2000" dirty="0" smtClean="0">
                <a:solidFill>
                  <a:srgbClr val="FF0000"/>
                </a:solidFill>
                <a:effectLst>
                  <a:outerShdw blurRad="38100" dist="38100" dir="2700000" algn="tl">
                    <a:srgbClr val="000000">
                      <a:alpha val="43137"/>
                    </a:srgbClr>
                  </a:outerShdw>
                </a:effectLst>
                <a:latin typeface="+mn-lt"/>
              </a:rPr>
              <a:t>.</a:t>
            </a:r>
          </a:p>
          <a:p>
            <a:r>
              <a:rPr lang="en-GB" sz="2000" dirty="0" smtClean="0">
                <a:solidFill>
                  <a:srgbClr val="FF0000"/>
                </a:solidFill>
                <a:effectLst>
                  <a:outerShdw blurRad="38100" dist="38100" dir="2700000" algn="tl">
                    <a:srgbClr val="000000">
                      <a:alpha val="43137"/>
                    </a:srgbClr>
                  </a:outerShdw>
                </a:effectLst>
                <a:latin typeface="+mn-lt"/>
              </a:rPr>
              <a:t> </a:t>
            </a:r>
            <a:endParaRPr lang="en-GB" sz="2000" dirty="0">
              <a:solidFill>
                <a:srgbClr val="FF0000"/>
              </a:solidFill>
              <a:effectLst>
                <a:outerShdw blurRad="38100" dist="38100" dir="2700000" algn="tl">
                  <a:srgbClr val="000000">
                    <a:alpha val="43137"/>
                  </a:srgbClr>
                </a:outerShdw>
              </a:effectLst>
              <a:latin typeface="+mn-lt"/>
            </a:endParaRPr>
          </a:p>
          <a:p>
            <a:pPr marL="342900" indent="-342900">
              <a:buFont typeface="Wingdings" panose="05000000000000000000" pitchFamily="2" charset="2"/>
              <a:buChar char="Ø"/>
            </a:pPr>
            <a:r>
              <a:rPr lang="en-GB" sz="2000" b="1" dirty="0" smtClean="0">
                <a:latin typeface="+mn-lt"/>
              </a:rPr>
              <a:t>Price data</a:t>
            </a:r>
            <a:r>
              <a:rPr lang="en-GB" sz="2000" dirty="0" smtClean="0">
                <a:latin typeface="+mn-lt"/>
              </a:rPr>
              <a:t>: to be collected  P</a:t>
            </a:r>
            <a:r>
              <a:rPr lang="en-GB" sz="2000" baseline="-25000" dirty="0" smtClean="0">
                <a:latin typeface="+mn-lt"/>
              </a:rPr>
              <a:t>i*, o, j, r,  …..</a:t>
            </a:r>
            <a:endParaRPr lang="en-US" sz="2000" baseline="-25000" dirty="0">
              <a:latin typeface="+mn-lt"/>
            </a:endParaRPr>
          </a:p>
          <a:p>
            <a:r>
              <a:rPr lang="it-IT" altLang="it-IT" sz="2000" baseline="-25000" dirty="0" smtClean="0">
                <a:latin typeface="+mn-lt"/>
                <a:cs typeface="+mn-cs"/>
              </a:rPr>
              <a:t>i*  </a:t>
            </a:r>
            <a:r>
              <a:rPr lang="en-US" altLang="it-IT" sz="2000" dirty="0" smtClean="0">
                <a:latin typeface="+mn-lt"/>
                <a:cs typeface="+mn-cs"/>
              </a:rPr>
              <a:t>refers to the different characteristics of the product; o is the type of outlet; </a:t>
            </a:r>
            <a:r>
              <a:rPr lang="en-US" altLang="it-IT" sz="2000" baseline="-25000" dirty="0" smtClean="0">
                <a:latin typeface="+mn-lt"/>
                <a:cs typeface="+mn-cs"/>
              </a:rPr>
              <a:t>J</a:t>
            </a:r>
            <a:r>
              <a:rPr lang="en-US" altLang="it-IT" sz="2000" dirty="0" smtClean="0">
                <a:latin typeface="+mn-lt"/>
                <a:cs typeface="+mn-cs"/>
              </a:rPr>
              <a:t> is the elementary area, </a:t>
            </a:r>
            <a:r>
              <a:rPr lang="en-US" altLang="it-IT" sz="2000" baseline="-25000" dirty="0" smtClean="0">
                <a:latin typeface="+mn-lt"/>
                <a:cs typeface="+mn-cs"/>
              </a:rPr>
              <a:t>r</a:t>
            </a:r>
            <a:r>
              <a:rPr lang="en-US" altLang="it-IT" sz="2000" dirty="0" smtClean="0">
                <a:latin typeface="+mn-lt"/>
                <a:cs typeface="+mn-cs"/>
              </a:rPr>
              <a:t> is referred to aggregation of j</a:t>
            </a:r>
          </a:p>
        </p:txBody>
      </p:sp>
      <p:sp>
        <p:nvSpPr>
          <p:cNvPr id="2" name="Segnaposto numero diapositiva 1"/>
          <p:cNvSpPr>
            <a:spLocks noGrp="1"/>
          </p:cNvSpPr>
          <p:nvPr>
            <p:ph type="sldNum" sz="quarter" idx="12"/>
          </p:nvPr>
        </p:nvSpPr>
        <p:spPr/>
        <p:txBody>
          <a:bodyPr/>
          <a:lstStyle/>
          <a:p>
            <a:pPr>
              <a:defRPr/>
            </a:pPr>
            <a:fld id="{8464CCA4-9681-42B7-BE95-D245E7B4B0E0}" type="slidenum">
              <a:rPr lang="en-US"/>
              <a:pPr>
                <a:defRPr/>
              </a:pPr>
              <a:t>35</a:t>
            </a:fld>
            <a:endParaRPr lang="en-US" dirty="0"/>
          </a:p>
        </p:txBody>
      </p:sp>
      <p:sp>
        <p:nvSpPr>
          <p:cNvPr id="5" name="CasellaDiTesto 4"/>
          <p:cNvSpPr txBox="1"/>
          <p:nvPr/>
        </p:nvSpPr>
        <p:spPr>
          <a:xfrm>
            <a:off x="0" y="0"/>
            <a:ext cx="9144000" cy="830997"/>
          </a:xfrm>
          <a:prstGeom prst="rect">
            <a:avLst/>
          </a:prstGeom>
          <a:solidFill>
            <a:srgbClr val="FFC000"/>
          </a:solidFill>
        </p:spPr>
        <p:txBody>
          <a:bodyPr wrap="square" rtlCol="0">
            <a:spAutoFit/>
          </a:bodyPr>
          <a:lstStyle/>
          <a:p>
            <a:r>
              <a:rPr lang="en-US" altLang="it-IT" sz="2400" dirty="0">
                <a:solidFill>
                  <a:srgbClr val="0070C0"/>
                </a:solidFill>
                <a:latin typeface="+mn-lt"/>
              </a:rPr>
              <a:t>Computation of SPIs by using CPI data: </a:t>
            </a:r>
            <a:r>
              <a:rPr lang="it-IT" altLang="it-IT" sz="2400" dirty="0" err="1" smtClean="0">
                <a:solidFill>
                  <a:srgbClr val="0070C0"/>
                </a:solidFill>
                <a:latin typeface="+mn-lt"/>
              </a:rPr>
              <a:t>organization</a:t>
            </a:r>
            <a:r>
              <a:rPr lang="it-IT" altLang="it-IT" sz="2400" dirty="0" smtClean="0">
                <a:solidFill>
                  <a:srgbClr val="0070C0"/>
                </a:solidFill>
                <a:latin typeface="+mn-lt"/>
              </a:rPr>
              <a:t> of the </a:t>
            </a:r>
            <a:r>
              <a:rPr lang="it-IT" altLang="it-IT" sz="2400" dirty="0" err="1" smtClean="0">
                <a:solidFill>
                  <a:srgbClr val="0070C0"/>
                </a:solidFill>
                <a:latin typeface="+mn-lt"/>
              </a:rPr>
              <a:t>collection</a:t>
            </a:r>
            <a:r>
              <a:rPr lang="it-IT" altLang="it-IT" sz="2400" dirty="0" smtClean="0">
                <a:solidFill>
                  <a:srgbClr val="0070C0"/>
                </a:solidFill>
                <a:latin typeface="+mn-lt"/>
              </a:rPr>
              <a:t> of data</a:t>
            </a:r>
            <a:endParaRPr lang="it-IT" sz="2400" dirty="0">
              <a:solidFill>
                <a:srgbClr val="0070C0"/>
              </a:solidFill>
              <a:latin typeface="+mn-lt"/>
            </a:endParaRPr>
          </a:p>
        </p:txBody>
      </p:sp>
      <p:sp>
        <p:nvSpPr>
          <p:cNvPr id="4" name="Freccia a sinistra 3"/>
          <p:cNvSpPr/>
          <p:nvPr/>
        </p:nvSpPr>
        <p:spPr>
          <a:xfrm>
            <a:off x="7680176" y="4221088"/>
            <a:ext cx="840432" cy="288032"/>
          </a:xfrm>
          <a:prstGeom prst="lef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8088442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539552" y="1210209"/>
            <a:ext cx="7704137" cy="5324535"/>
          </a:xfrm>
          <a:prstGeom prst="rect">
            <a:avLst/>
          </a:prstGeom>
          <a:noFill/>
          <a:ln>
            <a:noFill/>
          </a:ln>
          <a:effectLst/>
          <a:extLst/>
        </p:spPr>
        <p:txBody>
          <a:bodyPr>
            <a:spAutoFit/>
          </a:bodyPr>
          <a:lstStyle/>
          <a:p>
            <a:pPr marL="342900" indent="-342900">
              <a:buFont typeface="Arial" panose="020B0604020202020204" pitchFamily="34" charset="0"/>
              <a:buChar char="•"/>
            </a:pPr>
            <a:r>
              <a:rPr lang="en-GB" sz="2000" dirty="0" smtClean="0">
                <a:latin typeface="+mn-lt"/>
              </a:rPr>
              <a:t>At </a:t>
            </a:r>
            <a:r>
              <a:rPr lang="en-GB" sz="2000" dirty="0">
                <a:latin typeface="+mn-lt"/>
              </a:rPr>
              <a:t>the </a:t>
            </a:r>
            <a:r>
              <a:rPr lang="en-GB" sz="2000" dirty="0">
                <a:solidFill>
                  <a:srgbClr val="FF0000"/>
                </a:solidFill>
                <a:effectLst>
                  <a:outerShdw blurRad="38100" dist="38100" dir="2700000" algn="tl">
                    <a:srgbClr val="000000">
                      <a:alpha val="43137"/>
                    </a:srgbClr>
                  </a:outerShdw>
                </a:effectLst>
                <a:latin typeface="+mn-lt"/>
              </a:rPr>
              <a:t>first stage</a:t>
            </a:r>
            <a:r>
              <a:rPr lang="en-GB" sz="2000" dirty="0">
                <a:latin typeface="+mn-lt"/>
              </a:rPr>
              <a:t>, of hierarchical structure, the territory of the country may be partitioned into </a:t>
            </a:r>
            <a:r>
              <a:rPr lang="en-GB" sz="2000" i="1" dirty="0">
                <a:solidFill>
                  <a:srgbClr val="FF0000"/>
                </a:solidFill>
                <a:effectLst>
                  <a:outerShdw blurRad="38100" dist="38100" dir="2700000" algn="tl">
                    <a:srgbClr val="000000">
                      <a:alpha val="43137"/>
                    </a:srgbClr>
                  </a:outerShdw>
                </a:effectLst>
                <a:latin typeface="+mn-lt"/>
              </a:rPr>
              <a:t>geographical </a:t>
            </a:r>
            <a:r>
              <a:rPr lang="en-GB" sz="2000" i="1" dirty="0" smtClean="0">
                <a:solidFill>
                  <a:srgbClr val="FF0000"/>
                </a:solidFill>
                <a:effectLst>
                  <a:outerShdw blurRad="38100" dist="38100" dir="2700000" algn="tl">
                    <a:srgbClr val="000000">
                      <a:alpha val="43137"/>
                    </a:srgbClr>
                  </a:outerShdw>
                </a:effectLst>
                <a:latin typeface="+mn-lt"/>
              </a:rPr>
              <a:t>areas </a:t>
            </a:r>
            <a:r>
              <a:rPr lang="en-GB" sz="2000" i="1" dirty="0" smtClean="0">
                <a:effectLst>
                  <a:outerShdw blurRad="38100" dist="38100" dir="2700000" algn="tl">
                    <a:srgbClr val="000000">
                      <a:alpha val="43137"/>
                    </a:srgbClr>
                  </a:outerShdw>
                </a:effectLst>
                <a:latin typeface="+mn-lt"/>
              </a:rPr>
              <a:t>r</a:t>
            </a:r>
            <a:r>
              <a:rPr lang="en-GB" sz="2000" dirty="0" smtClean="0">
                <a:latin typeface="+mn-lt"/>
              </a:rPr>
              <a:t>, </a:t>
            </a:r>
            <a:r>
              <a:rPr lang="en-GB" sz="2000" dirty="0">
                <a:latin typeface="+mn-lt"/>
              </a:rPr>
              <a:t>as regions and provinces, and into </a:t>
            </a:r>
            <a:r>
              <a:rPr lang="en-GB" sz="2000" i="1" dirty="0">
                <a:latin typeface="+mn-lt"/>
              </a:rPr>
              <a:t>local </a:t>
            </a:r>
            <a:r>
              <a:rPr lang="en-GB" sz="2000" i="1" dirty="0" smtClean="0">
                <a:latin typeface="+mn-lt"/>
              </a:rPr>
              <a:t>areas j</a:t>
            </a:r>
            <a:r>
              <a:rPr lang="en-GB" sz="2000" dirty="0" smtClean="0">
                <a:latin typeface="+mn-lt"/>
              </a:rPr>
              <a:t> </a:t>
            </a:r>
            <a:r>
              <a:rPr lang="en-GB" sz="2000" dirty="0">
                <a:latin typeface="+mn-lt"/>
              </a:rPr>
              <a:t>- i.e. municipalities- which may be grouped into different geographic regions, while the </a:t>
            </a:r>
            <a:r>
              <a:rPr lang="en-GB" sz="2000" i="1" dirty="0">
                <a:solidFill>
                  <a:srgbClr val="FF0000"/>
                </a:solidFill>
                <a:effectLst>
                  <a:outerShdw blurRad="38100" dist="38100" dir="2700000" algn="tl">
                    <a:srgbClr val="000000">
                      <a:alpha val="43137"/>
                    </a:srgbClr>
                  </a:outerShdw>
                </a:effectLst>
                <a:latin typeface="+mn-lt"/>
              </a:rPr>
              <a:t>outlets</a:t>
            </a:r>
            <a:r>
              <a:rPr lang="en-GB" sz="2000" dirty="0">
                <a:latin typeface="+mn-lt"/>
              </a:rPr>
              <a:t> are the elements of the </a:t>
            </a:r>
            <a:r>
              <a:rPr lang="en-GB" sz="2000" dirty="0">
                <a:solidFill>
                  <a:srgbClr val="FF0000"/>
                </a:solidFill>
                <a:effectLst>
                  <a:outerShdw blurRad="38100" dist="38100" dir="2700000" algn="tl">
                    <a:srgbClr val="000000">
                      <a:alpha val="43137"/>
                    </a:srgbClr>
                  </a:outerShdw>
                </a:effectLst>
                <a:latin typeface="+mn-lt"/>
              </a:rPr>
              <a:t>second level </a:t>
            </a:r>
            <a:r>
              <a:rPr lang="en-GB" sz="2000" dirty="0">
                <a:latin typeface="+mn-lt"/>
              </a:rPr>
              <a:t>of the hierarchical structure. </a:t>
            </a:r>
            <a:endParaRPr lang="en-GB" sz="2000" dirty="0" smtClean="0">
              <a:latin typeface="+mn-lt"/>
            </a:endParaRPr>
          </a:p>
          <a:p>
            <a:pPr marL="342900" indent="-342900">
              <a:buFont typeface="Arial" panose="020B0604020202020204" pitchFamily="34" charset="0"/>
              <a:buChar char="•"/>
            </a:pPr>
            <a:endParaRPr lang="en-GB" sz="2000" dirty="0" smtClean="0">
              <a:latin typeface="+mn-lt"/>
            </a:endParaRPr>
          </a:p>
          <a:p>
            <a:pPr marL="342900" indent="-342900">
              <a:buFont typeface="Arial" panose="020B0604020202020204" pitchFamily="34" charset="0"/>
              <a:buChar char="•"/>
            </a:pPr>
            <a:r>
              <a:rPr lang="en-GB" sz="2000" dirty="0" smtClean="0">
                <a:latin typeface="+mn-lt"/>
              </a:rPr>
              <a:t>In </a:t>
            </a:r>
            <a:r>
              <a:rPr lang="en-GB" sz="2000" dirty="0">
                <a:latin typeface="+mn-lt"/>
              </a:rPr>
              <a:t>the </a:t>
            </a:r>
            <a:r>
              <a:rPr lang="en-GB" sz="2000" b="1" dirty="0">
                <a:solidFill>
                  <a:srgbClr val="C00000"/>
                </a:solidFill>
                <a:latin typeface="+mn-lt"/>
              </a:rPr>
              <a:t>product dimension</a:t>
            </a:r>
            <a:r>
              <a:rPr lang="en-GB" sz="2000" dirty="0">
                <a:latin typeface="+mn-lt"/>
              </a:rPr>
              <a:t>, the elementary aggregates (considered as product strata in the ideal sampling) are aggregates at different levels, following the </a:t>
            </a:r>
            <a:r>
              <a:rPr lang="en-GB" sz="2000" dirty="0">
                <a:solidFill>
                  <a:srgbClr val="C00000"/>
                </a:solidFill>
                <a:latin typeface="+mn-lt"/>
              </a:rPr>
              <a:t>COICOP hierarchical classification</a:t>
            </a:r>
            <a:r>
              <a:rPr lang="en-GB" sz="2000" dirty="0" smtClean="0">
                <a:latin typeface="+mn-lt"/>
              </a:rPr>
              <a:t>.</a:t>
            </a:r>
          </a:p>
          <a:p>
            <a:endParaRPr lang="en-GB" sz="2000" dirty="0" smtClean="0">
              <a:latin typeface="+mn-lt"/>
            </a:endParaRPr>
          </a:p>
          <a:p>
            <a:pPr marL="342900" indent="-342900">
              <a:buFont typeface="Arial" panose="020B0604020202020204" pitchFamily="34" charset="0"/>
              <a:buChar char="•"/>
            </a:pPr>
            <a:r>
              <a:rPr lang="en-GB" sz="2000" dirty="0" smtClean="0">
                <a:latin typeface="+mn-lt"/>
              </a:rPr>
              <a:t> </a:t>
            </a:r>
            <a:r>
              <a:rPr lang="en-US" sz="2000" dirty="0">
                <a:latin typeface="+mn-lt"/>
              </a:rPr>
              <a:t>The </a:t>
            </a:r>
            <a:r>
              <a:rPr lang="en-US" sz="2000" dirty="0">
                <a:solidFill>
                  <a:srgbClr val="FF0000"/>
                </a:solidFill>
                <a:effectLst>
                  <a:outerShdw blurRad="38100" dist="38100" dir="2700000" algn="tl">
                    <a:srgbClr val="000000">
                      <a:alpha val="43137"/>
                    </a:srgbClr>
                  </a:outerShdw>
                </a:effectLst>
                <a:latin typeface="+mn-lt"/>
              </a:rPr>
              <a:t>list of products </a:t>
            </a:r>
            <a:r>
              <a:rPr lang="en-US" sz="2000" dirty="0">
                <a:latin typeface="+mn-lt"/>
              </a:rPr>
              <a:t>to compute the spatial indices should be </a:t>
            </a:r>
            <a:r>
              <a:rPr lang="en-US" sz="2000" dirty="0">
                <a:solidFill>
                  <a:srgbClr val="FF0000"/>
                </a:solidFill>
                <a:effectLst>
                  <a:outerShdw blurRad="38100" dist="38100" dir="2700000" algn="tl">
                    <a:srgbClr val="000000">
                      <a:alpha val="43137"/>
                    </a:srgbClr>
                  </a:outerShdw>
                </a:effectLst>
                <a:latin typeface="+mn-lt"/>
              </a:rPr>
              <a:t>as large as possible </a:t>
            </a:r>
            <a:r>
              <a:rPr lang="en-US" sz="2000" dirty="0">
                <a:latin typeface="+mn-lt"/>
              </a:rPr>
              <a:t>considering the detail of CPI data collected, so many different groups of population can be used to compute the indices</a:t>
            </a:r>
          </a:p>
          <a:p>
            <a:pPr marL="342900" indent="-342900">
              <a:buFont typeface="Arial" panose="020B0604020202020204" pitchFamily="34" charset="0"/>
              <a:buChar char="•"/>
            </a:pPr>
            <a:endParaRPr lang="en-GB" sz="2000" dirty="0" smtClean="0">
              <a:latin typeface="+mn-lt"/>
            </a:endParaRPr>
          </a:p>
          <a:p>
            <a:pPr marL="342900" indent="-342900">
              <a:buFont typeface="Arial" panose="020B0604020202020204" pitchFamily="34" charset="0"/>
              <a:buChar char="•"/>
            </a:pPr>
            <a:r>
              <a:rPr lang="en-GB" sz="2000" dirty="0" smtClean="0">
                <a:latin typeface="+mn-lt"/>
              </a:rPr>
              <a:t>In </a:t>
            </a:r>
            <a:r>
              <a:rPr lang="en-GB" sz="2000" dirty="0">
                <a:latin typeface="+mn-lt"/>
              </a:rPr>
              <a:t>general terms, </a:t>
            </a:r>
            <a:r>
              <a:rPr lang="en-GB" sz="2000" dirty="0" smtClean="0">
                <a:latin typeface="+mn-lt"/>
              </a:rPr>
              <a:t>the </a:t>
            </a:r>
            <a:r>
              <a:rPr lang="en-GB" sz="2000" b="1" dirty="0" smtClean="0">
                <a:solidFill>
                  <a:srgbClr val="C00000"/>
                </a:solidFill>
                <a:latin typeface="+mn-lt"/>
              </a:rPr>
              <a:t>overall SPIs </a:t>
            </a:r>
            <a:r>
              <a:rPr lang="en-GB" sz="2000" b="1" dirty="0">
                <a:solidFill>
                  <a:srgbClr val="C00000"/>
                </a:solidFill>
                <a:latin typeface="+mn-lt"/>
              </a:rPr>
              <a:t>based </a:t>
            </a:r>
            <a:r>
              <a:rPr lang="en-GB" sz="2000" b="1" dirty="0" smtClean="0">
                <a:solidFill>
                  <a:srgbClr val="C00000"/>
                </a:solidFill>
                <a:latin typeface="+mn-lt"/>
              </a:rPr>
              <a:t>on CPI data </a:t>
            </a:r>
            <a:r>
              <a:rPr lang="en-GB" sz="2000" dirty="0">
                <a:latin typeface="+mn-lt"/>
              </a:rPr>
              <a:t>may be obtained by </a:t>
            </a:r>
            <a:r>
              <a:rPr lang="en-GB" sz="2000" b="1" dirty="0">
                <a:solidFill>
                  <a:srgbClr val="C00000"/>
                </a:solidFill>
                <a:latin typeface="+mn-lt"/>
              </a:rPr>
              <a:t>successive aggregations</a:t>
            </a:r>
            <a:r>
              <a:rPr lang="en-GB" sz="2000" dirty="0">
                <a:solidFill>
                  <a:srgbClr val="C00000"/>
                </a:solidFill>
                <a:latin typeface="+mn-lt"/>
              </a:rPr>
              <a:t> </a:t>
            </a:r>
            <a:r>
              <a:rPr lang="en-GB" sz="2000" dirty="0">
                <a:latin typeface="+mn-lt"/>
              </a:rPr>
              <a:t>of the elementary indices </a:t>
            </a:r>
            <a:r>
              <a:rPr lang="en-GB" sz="2000" dirty="0">
                <a:solidFill>
                  <a:srgbClr val="C00000"/>
                </a:solidFill>
                <a:latin typeface="+mn-lt"/>
              </a:rPr>
              <a:t>following </a:t>
            </a:r>
            <a:r>
              <a:rPr lang="en-GB" sz="2000" b="1" dirty="0">
                <a:solidFill>
                  <a:srgbClr val="C00000"/>
                </a:solidFill>
                <a:latin typeface="+mn-lt"/>
              </a:rPr>
              <a:t>different ‘paths</a:t>
            </a:r>
            <a:r>
              <a:rPr lang="en-GB" sz="2000" b="1" dirty="0" smtClean="0">
                <a:latin typeface="+mn-lt"/>
              </a:rPr>
              <a:t>’.</a:t>
            </a:r>
            <a:endParaRPr lang="en-GB" sz="2000" b="1" dirty="0">
              <a:latin typeface="+mn-lt"/>
            </a:endParaRPr>
          </a:p>
        </p:txBody>
      </p:sp>
      <p:sp>
        <p:nvSpPr>
          <p:cNvPr id="2" name="Segnaposto numero diapositiva 1"/>
          <p:cNvSpPr>
            <a:spLocks noGrp="1"/>
          </p:cNvSpPr>
          <p:nvPr>
            <p:ph type="sldNum" sz="quarter" idx="12"/>
          </p:nvPr>
        </p:nvSpPr>
        <p:spPr/>
        <p:txBody>
          <a:bodyPr/>
          <a:lstStyle/>
          <a:p>
            <a:pPr>
              <a:defRPr/>
            </a:pPr>
            <a:fld id="{8464CCA4-9681-42B7-BE95-D245E7B4B0E0}" type="slidenum">
              <a:rPr lang="en-US"/>
              <a:pPr>
                <a:defRPr/>
              </a:pPr>
              <a:t>36</a:t>
            </a:fld>
            <a:endParaRPr lang="en-US" dirty="0"/>
          </a:p>
        </p:txBody>
      </p:sp>
      <p:sp>
        <p:nvSpPr>
          <p:cNvPr id="5" name="CasellaDiTesto 4"/>
          <p:cNvSpPr txBox="1"/>
          <p:nvPr/>
        </p:nvSpPr>
        <p:spPr>
          <a:xfrm>
            <a:off x="0" y="0"/>
            <a:ext cx="9144000" cy="830997"/>
          </a:xfrm>
          <a:prstGeom prst="rect">
            <a:avLst/>
          </a:prstGeom>
          <a:solidFill>
            <a:srgbClr val="FFC000"/>
          </a:solidFill>
        </p:spPr>
        <p:txBody>
          <a:bodyPr wrap="square" rtlCol="0">
            <a:spAutoFit/>
          </a:bodyPr>
          <a:lstStyle/>
          <a:p>
            <a:r>
              <a:rPr lang="en-US" altLang="it-IT" sz="2400" dirty="0">
                <a:solidFill>
                  <a:srgbClr val="0070C0"/>
                </a:solidFill>
                <a:latin typeface="+mn-lt"/>
              </a:rPr>
              <a:t>Computation of SPIs by using CPI data: </a:t>
            </a:r>
            <a:r>
              <a:rPr lang="en-US" altLang="it-IT" sz="2400" dirty="0" smtClean="0">
                <a:solidFill>
                  <a:srgbClr val="0070C0"/>
                </a:solidFill>
                <a:latin typeface="+mn-lt"/>
              </a:rPr>
              <a:t>need for a multistage stratified sampling design</a:t>
            </a:r>
            <a:endParaRPr lang="en-US" sz="2400" dirty="0">
              <a:latin typeface="+mn-lt"/>
            </a:endParaRPr>
          </a:p>
        </p:txBody>
      </p:sp>
    </p:spTree>
    <p:extLst>
      <p:ext uri="{BB962C8B-B14F-4D97-AF65-F5344CB8AC3E}">
        <p14:creationId xmlns:p14="http://schemas.microsoft.com/office/powerpoint/2010/main" val="21184591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719931" y="836712"/>
            <a:ext cx="7704137" cy="4893647"/>
          </a:xfrm>
          <a:prstGeom prst="rect">
            <a:avLst/>
          </a:prstGeom>
          <a:noFill/>
          <a:ln>
            <a:noFill/>
          </a:ln>
          <a:effectLst/>
          <a:extLst/>
        </p:spPr>
        <p:txBody>
          <a:bodyPr>
            <a:spAutoFit/>
          </a:bodyPr>
          <a:lstStyle/>
          <a:p>
            <a:pPr marL="342900" indent="-342900">
              <a:buFont typeface="Arial" panose="020B0604020202020204" pitchFamily="34" charset="0"/>
              <a:buChar char="•"/>
            </a:pPr>
            <a:r>
              <a:rPr lang="en-US" sz="2000" dirty="0">
                <a:latin typeface="+mn-lt"/>
              </a:rPr>
              <a:t>The </a:t>
            </a:r>
            <a:r>
              <a:rPr lang="en-US" sz="2000" dirty="0">
                <a:solidFill>
                  <a:srgbClr val="FF0000"/>
                </a:solidFill>
                <a:effectLst>
                  <a:outerShdw blurRad="38100" dist="38100" dir="2700000" algn="tl">
                    <a:srgbClr val="000000">
                      <a:alpha val="43137"/>
                    </a:srgbClr>
                  </a:outerShdw>
                </a:effectLst>
                <a:latin typeface="+mn-lt"/>
              </a:rPr>
              <a:t>list of products </a:t>
            </a:r>
            <a:r>
              <a:rPr lang="en-US" sz="2000" dirty="0">
                <a:latin typeface="+mn-lt"/>
              </a:rPr>
              <a:t>to compute the spatial indices should be </a:t>
            </a:r>
            <a:r>
              <a:rPr lang="en-US" sz="2000" b="1" dirty="0">
                <a:solidFill>
                  <a:srgbClr val="FF0000"/>
                </a:solidFill>
                <a:effectLst>
                  <a:outerShdw blurRad="38100" dist="38100" dir="2700000" algn="tl">
                    <a:srgbClr val="000000">
                      <a:alpha val="43137"/>
                    </a:srgbClr>
                  </a:outerShdw>
                </a:effectLst>
                <a:latin typeface="+mn-lt"/>
              </a:rPr>
              <a:t>as large as possible </a:t>
            </a:r>
            <a:r>
              <a:rPr lang="en-US" sz="2000" dirty="0">
                <a:latin typeface="+mn-lt"/>
              </a:rPr>
              <a:t>considering the detail of CPI data collected, so many different groups of population can be used to compute the </a:t>
            </a:r>
            <a:r>
              <a:rPr lang="en-US" sz="2000" dirty="0" smtClean="0">
                <a:latin typeface="+mn-lt"/>
              </a:rPr>
              <a:t>indices</a:t>
            </a:r>
          </a:p>
          <a:p>
            <a:pPr marL="342900" indent="-342900">
              <a:buFont typeface="Arial" panose="020B0604020202020204" pitchFamily="34" charset="0"/>
              <a:buChar char="•"/>
            </a:pPr>
            <a:endParaRPr lang="en-US" sz="2000" dirty="0">
              <a:latin typeface="+mn-lt"/>
            </a:endParaRPr>
          </a:p>
          <a:p>
            <a:pPr marL="342900" indent="-342900">
              <a:buFont typeface="Arial" panose="020B0604020202020204" pitchFamily="34" charset="0"/>
              <a:buChar char="•"/>
            </a:pPr>
            <a:r>
              <a:rPr lang="en-US" sz="2000" dirty="0" smtClean="0">
                <a:latin typeface="+mn-lt"/>
              </a:rPr>
              <a:t>To </a:t>
            </a:r>
            <a:r>
              <a:rPr lang="en-US" sz="2000" dirty="0">
                <a:latin typeface="+mn-lt"/>
              </a:rPr>
              <a:t>satisfy the </a:t>
            </a:r>
            <a:r>
              <a:rPr lang="en-US" sz="2000" dirty="0">
                <a:solidFill>
                  <a:srgbClr val="FF0000"/>
                </a:solidFill>
                <a:effectLst>
                  <a:outerShdw blurRad="38100" dist="38100" dir="2700000" algn="tl">
                    <a:srgbClr val="000000">
                      <a:alpha val="43137"/>
                    </a:srgbClr>
                  </a:outerShdw>
                </a:effectLst>
                <a:latin typeface="+mn-lt"/>
              </a:rPr>
              <a:t>needs of national and local policy makers </a:t>
            </a:r>
            <a:r>
              <a:rPr lang="en-US" sz="2000" dirty="0">
                <a:latin typeface="+mn-lt"/>
              </a:rPr>
              <a:t>that want to use the </a:t>
            </a:r>
            <a:r>
              <a:rPr lang="en-US" sz="2000" dirty="0" smtClean="0">
                <a:latin typeface="+mn-lt"/>
              </a:rPr>
              <a:t>SPIs, </a:t>
            </a:r>
            <a:r>
              <a:rPr lang="en-US" sz="2000" dirty="0">
                <a:latin typeface="+mn-lt"/>
              </a:rPr>
              <a:t>three items are important</a:t>
            </a:r>
            <a:r>
              <a:rPr lang="en-US" sz="2000" dirty="0" smtClean="0">
                <a:latin typeface="+mn-lt"/>
              </a:rPr>
              <a:t>:</a:t>
            </a:r>
            <a:endParaRPr lang="en-US" sz="2000" dirty="0">
              <a:latin typeface="+mn-lt"/>
            </a:endParaRPr>
          </a:p>
          <a:p>
            <a:pPr lvl="0">
              <a:buFont typeface="Wingdings" panose="05000000000000000000" pitchFamily="2" charset="2"/>
              <a:buChar char="ü"/>
            </a:pPr>
            <a:r>
              <a:rPr lang="en-US" sz="2000" dirty="0">
                <a:latin typeface="+mn-lt"/>
              </a:rPr>
              <a:t> Consider the areas as small as possible (</a:t>
            </a:r>
            <a:r>
              <a:rPr lang="en-US" sz="2000" b="1" dirty="0">
                <a:solidFill>
                  <a:srgbClr val="FF0000"/>
                </a:solidFill>
                <a:latin typeface="+mn-lt"/>
              </a:rPr>
              <a:t>local areas</a:t>
            </a:r>
            <a:r>
              <a:rPr lang="en-US" sz="2000" dirty="0" smtClean="0">
                <a:latin typeface="+mn-lt"/>
              </a:rPr>
              <a:t>)</a:t>
            </a:r>
          </a:p>
          <a:p>
            <a:pPr lvl="0"/>
            <a:endParaRPr lang="en-US" sz="800" dirty="0">
              <a:latin typeface="+mn-lt"/>
            </a:endParaRPr>
          </a:p>
          <a:p>
            <a:pPr lvl="0">
              <a:buFont typeface="Wingdings" panose="05000000000000000000" pitchFamily="2" charset="2"/>
              <a:buChar char="ü"/>
            </a:pPr>
            <a:r>
              <a:rPr lang="en-US" sz="2000" dirty="0">
                <a:latin typeface="+mn-lt"/>
              </a:rPr>
              <a:t>Compile the PPPs separately for </a:t>
            </a:r>
            <a:r>
              <a:rPr lang="en-US" sz="2000" b="1" dirty="0">
                <a:solidFill>
                  <a:srgbClr val="FF0000"/>
                </a:solidFill>
                <a:latin typeface="+mn-lt"/>
              </a:rPr>
              <a:t>urban and for rural </a:t>
            </a:r>
            <a:r>
              <a:rPr lang="en-US" sz="2000" b="1" dirty="0" smtClean="0">
                <a:solidFill>
                  <a:srgbClr val="FF0000"/>
                </a:solidFill>
                <a:latin typeface="+mn-lt"/>
              </a:rPr>
              <a:t>areas </a:t>
            </a:r>
            <a:r>
              <a:rPr lang="en-US" sz="2000" dirty="0" smtClean="0">
                <a:solidFill>
                  <a:srgbClr val="FF0000"/>
                </a:solidFill>
                <a:latin typeface="+mn-lt"/>
              </a:rPr>
              <a:t>(in I</a:t>
            </a:r>
            <a:r>
              <a:rPr lang="en-US" sz="2000" i="1" dirty="0" smtClean="0">
                <a:solidFill>
                  <a:srgbClr val="FF0000"/>
                </a:solidFill>
                <a:latin typeface="+mn-lt"/>
              </a:rPr>
              <a:t>taly as in many other countries only data in the capital provincial cities!)</a:t>
            </a:r>
            <a:endParaRPr lang="en-US" sz="2000" dirty="0" smtClean="0">
              <a:solidFill>
                <a:srgbClr val="FF0000"/>
              </a:solidFill>
              <a:latin typeface="+mn-lt"/>
            </a:endParaRPr>
          </a:p>
          <a:p>
            <a:pPr lvl="0"/>
            <a:endParaRPr lang="en-US" sz="800" b="1" dirty="0">
              <a:solidFill>
                <a:srgbClr val="FF0000"/>
              </a:solidFill>
              <a:latin typeface="+mn-lt"/>
            </a:endParaRPr>
          </a:p>
          <a:p>
            <a:pPr lvl="0">
              <a:buFont typeface="Wingdings" panose="05000000000000000000" pitchFamily="2" charset="2"/>
              <a:buChar char="ü"/>
            </a:pPr>
            <a:r>
              <a:rPr lang="en-US" sz="2000" dirty="0">
                <a:latin typeface="+mn-lt"/>
              </a:rPr>
              <a:t>Collect data on prices and expenditures in order to compile also the </a:t>
            </a:r>
            <a:r>
              <a:rPr lang="en-US" sz="2000" b="1" dirty="0" smtClean="0">
                <a:solidFill>
                  <a:srgbClr val="FF0000"/>
                </a:solidFill>
                <a:latin typeface="+mn-lt"/>
              </a:rPr>
              <a:t>poverty-specific PPPSPIs</a:t>
            </a:r>
            <a:r>
              <a:rPr lang="en-US" sz="2000" dirty="0" smtClean="0">
                <a:latin typeface="+mn-lt"/>
              </a:rPr>
              <a:t>.</a:t>
            </a:r>
          </a:p>
          <a:p>
            <a:pPr lvl="0"/>
            <a:endParaRPr lang="en-US" sz="2000" dirty="0">
              <a:latin typeface="+mn-lt"/>
            </a:endParaRPr>
          </a:p>
          <a:p>
            <a:pPr marL="342900" lvl="0" indent="-342900">
              <a:buFont typeface="Wingdings" panose="05000000000000000000" pitchFamily="2" charset="2"/>
              <a:buChar char="Ø"/>
            </a:pPr>
            <a:r>
              <a:rPr lang="en-US" sz="2000" dirty="0" smtClean="0">
                <a:latin typeface="+mn-lt"/>
              </a:rPr>
              <a:t>Deaton proposal</a:t>
            </a:r>
            <a:endParaRPr lang="en-US" sz="2000" dirty="0">
              <a:latin typeface="+mn-lt"/>
            </a:endParaRPr>
          </a:p>
          <a:p>
            <a:pPr fontAlgn="auto">
              <a:spcBef>
                <a:spcPct val="50000"/>
              </a:spcBef>
              <a:spcAft>
                <a:spcPts val="0"/>
              </a:spcAft>
              <a:defRPr/>
            </a:pPr>
            <a:endParaRPr lang="it-IT" altLang="it-IT" sz="2400" dirty="0" smtClean="0">
              <a:latin typeface="+mn-lt"/>
              <a:cs typeface="+mn-cs"/>
            </a:endParaRPr>
          </a:p>
        </p:txBody>
      </p:sp>
      <p:sp>
        <p:nvSpPr>
          <p:cNvPr id="2" name="Segnaposto numero diapositiva 1"/>
          <p:cNvSpPr>
            <a:spLocks noGrp="1"/>
          </p:cNvSpPr>
          <p:nvPr>
            <p:ph type="sldNum" sz="quarter" idx="12"/>
          </p:nvPr>
        </p:nvSpPr>
        <p:spPr/>
        <p:txBody>
          <a:bodyPr/>
          <a:lstStyle/>
          <a:p>
            <a:pPr>
              <a:defRPr/>
            </a:pPr>
            <a:fld id="{8464CCA4-9681-42B7-BE95-D245E7B4B0E0}" type="slidenum">
              <a:rPr lang="en-US"/>
              <a:pPr>
                <a:defRPr/>
              </a:pPr>
              <a:t>37</a:t>
            </a:fld>
            <a:endParaRPr lang="en-US" dirty="0"/>
          </a:p>
        </p:txBody>
      </p:sp>
      <p:sp>
        <p:nvSpPr>
          <p:cNvPr id="5" name="CasellaDiTesto 4"/>
          <p:cNvSpPr txBox="1"/>
          <p:nvPr/>
        </p:nvSpPr>
        <p:spPr>
          <a:xfrm>
            <a:off x="0" y="0"/>
            <a:ext cx="9144000" cy="461665"/>
          </a:xfrm>
          <a:prstGeom prst="rect">
            <a:avLst/>
          </a:prstGeom>
          <a:solidFill>
            <a:srgbClr val="FFC000"/>
          </a:solidFill>
        </p:spPr>
        <p:txBody>
          <a:bodyPr wrap="square" rtlCol="0">
            <a:spAutoFit/>
          </a:bodyPr>
          <a:lstStyle/>
          <a:p>
            <a:r>
              <a:rPr lang="en-US" altLang="it-IT" sz="2400" dirty="0">
                <a:solidFill>
                  <a:srgbClr val="0070C0"/>
                </a:solidFill>
                <a:latin typeface="+mn-lt"/>
              </a:rPr>
              <a:t>Computation of SPIs by using CPI data: </a:t>
            </a:r>
            <a:r>
              <a:rPr lang="en-US" altLang="it-IT" sz="2400" dirty="0" smtClean="0">
                <a:solidFill>
                  <a:srgbClr val="0070C0"/>
                </a:solidFill>
                <a:latin typeface="+mn-lt"/>
              </a:rPr>
              <a:t>the list of products</a:t>
            </a:r>
            <a:endParaRPr lang="it-IT" sz="2400" dirty="0">
              <a:solidFill>
                <a:srgbClr val="0070C0"/>
              </a:solidFill>
              <a:latin typeface="+mn-lt"/>
            </a:endParaRPr>
          </a:p>
        </p:txBody>
      </p:sp>
    </p:spTree>
    <p:extLst>
      <p:ext uri="{BB962C8B-B14F-4D97-AF65-F5344CB8AC3E}">
        <p14:creationId xmlns:p14="http://schemas.microsoft.com/office/powerpoint/2010/main" val="35666778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395536" y="908720"/>
            <a:ext cx="8208912" cy="6555641"/>
          </a:xfrm>
          <a:prstGeom prst="rect">
            <a:avLst/>
          </a:prstGeom>
          <a:noFill/>
          <a:ln>
            <a:noFill/>
          </a:ln>
          <a:effectLst/>
          <a:extLst/>
        </p:spPr>
        <p:txBody>
          <a:bodyPr wrap="square">
            <a:spAutoFit/>
          </a:bodyPr>
          <a:lstStyle/>
          <a:p>
            <a:pPr marL="342900" indent="-342900" fontAlgn="auto">
              <a:spcBef>
                <a:spcPct val="50000"/>
              </a:spcBef>
              <a:spcAft>
                <a:spcPts val="0"/>
              </a:spcAft>
              <a:buFont typeface="Arial" panose="020B0604020202020204" pitchFamily="34" charset="0"/>
              <a:buChar char="•"/>
              <a:defRPr/>
            </a:pPr>
            <a:r>
              <a:rPr lang="en-US" altLang="it-IT" sz="2400" dirty="0" smtClean="0">
                <a:latin typeface="+mn-lt"/>
                <a:cs typeface="+mn-cs"/>
              </a:rPr>
              <a:t>After having decided the </a:t>
            </a:r>
            <a:r>
              <a:rPr lang="en-US" altLang="it-IT" sz="2400" b="1" dirty="0" smtClean="0">
                <a:solidFill>
                  <a:srgbClr val="C00000"/>
                </a:solidFill>
                <a:latin typeface="+mn-lt"/>
                <a:cs typeface="+mn-cs"/>
              </a:rPr>
              <a:t>Data requirements</a:t>
            </a:r>
            <a:r>
              <a:rPr lang="en-US" altLang="it-IT" sz="2400" dirty="0" smtClean="0">
                <a:latin typeface="+mn-lt"/>
                <a:cs typeface="+mn-cs"/>
              </a:rPr>
              <a:t>, it is important to define the main objectives of the </a:t>
            </a:r>
            <a:r>
              <a:rPr lang="en-US" altLang="it-IT" sz="2400" b="1" dirty="0" smtClean="0">
                <a:solidFill>
                  <a:srgbClr val="C00000"/>
                </a:solidFill>
                <a:latin typeface="+mn-lt"/>
                <a:cs typeface="+mn-cs"/>
              </a:rPr>
              <a:t>data preparation (</a:t>
            </a:r>
            <a:r>
              <a:rPr lang="en-US" altLang="it-IT" sz="2400" dirty="0" smtClean="0">
                <a:latin typeface="+mn-lt"/>
                <a:cs typeface="+mn-cs"/>
              </a:rPr>
              <a:t>indicating also the different sources of data)</a:t>
            </a:r>
          </a:p>
          <a:p>
            <a:pPr marL="342900" indent="-342900" fontAlgn="auto">
              <a:spcBef>
                <a:spcPct val="50000"/>
              </a:spcBef>
              <a:spcAft>
                <a:spcPts val="0"/>
              </a:spcAft>
              <a:buFont typeface="Arial" panose="020B0604020202020204" pitchFamily="34" charset="0"/>
              <a:buChar char="•"/>
              <a:defRPr/>
            </a:pPr>
            <a:r>
              <a:rPr lang="en-US" altLang="it-IT" sz="2400" dirty="0" smtClean="0">
                <a:latin typeface="+mn-lt"/>
                <a:cs typeface="+mn-cs"/>
              </a:rPr>
              <a:t>At the end of the data preparation phase, two matrixes must be prepared:</a:t>
            </a:r>
          </a:p>
          <a:p>
            <a:pPr marL="342900" indent="-342900" fontAlgn="auto">
              <a:spcBef>
                <a:spcPct val="50000"/>
              </a:spcBef>
              <a:spcAft>
                <a:spcPts val="0"/>
              </a:spcAft>
              <a:buFont typeface="Wingdings" panose="05000000000000000000" pitchFamily="2" charset="2"/>
              <a:buChar char="ü"/>
              <a:defRPr/>
            </a:pPr>
            <a:r>
              <a:rPr lang="en-US" altLang="it-IT" sz="2400" dirty="0" smtClean="0">
                <a:latin typeface="+mn-lt"/>
                <a:cs typeface="+mn-cs"/>
              </a:rPr>
              <a:t>A </a:t>
            </a:r>
            <a:r>
              <a:rPr lang="en-US" altLang="it-IT" sz="2400" b="1" dirty="0" smtClean="0">
                <a:solidFill>
                  <a:srgbClr val="C00000"/>
                </a:solidFill>
                <a:latin typeface="+mn-lt"/>
                <a:cs typeface="+mn-cs"/>
              </a:rPr>
              <a:t>matrix of prices</a:t>
            </a:r>
          </a:p>
          <a:p>
            <a:pPr marL="342900" indent="-342900" fontAlgn="auto">
              <a:spcBef>
                <a:spcPct val="50000"/>
              </a:spcBef>
              <a:spcAft>
                <a:spcPts val="0"/>
              </a:spcAft>
              <a:buFont typeface="Wingdings" panose="05000000000000000000" pitchFamily="2" charset="2"/>
              <a:buChar char="ü"/>
              <a:defRPr/>
            </a:pPr>
            <a:r>
              <a:rPr lang="en-US" altLang="it-IT" sz="2400" dirty="0" smtClean="0">
                <a:latin typeface="+mn-lt"/>
                <a:cs typeface="+mn-cs"/>
              </a:rPr>
              <a:t>A </a:t>
            </a:r>
            <a:r>
              <a:rPr lang="en-US" altLang="it-IT" sz="2400" b="1" dirty="0" smtClean="0">
                <a:solidFill>
                  <a:srgbClr val="C00000"/>
                </a:solidFill>
                <a:latin typeface="+mn-lt"/>
                <a:cs typeface="+mn-cs"/>
              </a:rPr>
              <a:t>matrix of expenditure weights </a:t>
            </a:r>
            <a:r>
              <a:rPr lang="en-US" altLang="it-IT" sz="2400" dirty="0" smtClean="0">
                <a:latin typeface="+mn-lt"/>
                <a:cs typeface="+mn-cs"/>
              </a:rPr>
              <a:t>(or other kind of weights)</a:t>
            </a:r>
          </a:p>
          <a:p>
            <a:pPr marL="342900" indent="-342900" fontAlgn="auto">
              <a:spcBef>
                <a:spcPct val="50000"/>
              </a:spcBef>
              <a:spcAft>
                <a:spcPts val="0"/>
              </a:spcAft>
              <a:buFont typeface="Arial" panose="020B0604020202020204" pitchFamily="34" charset="0"/>
              <a:buChar char="•"/>
              <a:defRPr/>
            </a:pPr>
            <a:r>
              <a:rPr lang="en-US" altLang="it-IT" sz="2400" dirty="0" smtClean="0">
                <a:latin typeface="+mn-lt"/>
                <a:cs typeface="+mn-cs"/>
              </a:rPr>
              <a:t>Than the compilation of the </a:t>
            </a:r>
            <a:r>
              <a:rPr lang="en-US" altLang="it-IT" sz="2400" b="1" dirty="0" smtClean="0">
                <a:solidFill>
                  <a:srgbClr val="C00000"/>
                </a:solidFill>
                <a:latin typeface="+mn-lt"/>
                <a:cs typeface="+mn-cs"/>
              </a:rPr>
              <a:t>matrix of the elementary binary spatial indexes</a:t>
            </a:r>
            <a:r>
              <a:rPr lang="en-US" altLang="it-IT" sz="2400" dirty="0" smtClean="0">
                <a:latin typeface="+mn-lt"/>
                <a:cs typeface="+mn-cs"/>
              </a:rPr>
              <a:t> must be done</a:t>
            </a:r>
          </a:p>
          <a:p>
            <a:pPr marL="342900" indent="-342900" fontAlgn="auto">
              <a:spcBef>
                <a:spcPct val="50000"/>
              </a:spcBef>
              <a:spcAft>
                <a:spcPts val="0"/>
              </a:spcAft>
              <a:buFont typeface="Wingdings" panose="05000000000000000000" pitchFamily="2" charset="2"/>
              <a:buChar char="Ø"/>
              <a:defRPr/>
            </a:pPr>
            <a:r>
              <a:rPr lang="en-US" altLang="it-IT" sz="2400" dirty="0" smtClean="0">
                <a:latin typeface="+mn-lt"/>
                <a:cs typeface="+mn-cs"/>
              </a:rPr>
              <a:t>Usually there is a </a:t>
            </a:r>
            <a:r>
              <a:rPr lang="en-US" altLang="it-IT" sz="2400" dirty="0" smtClean="0">
                <a:solidFill>
                  <a:srgbClr val="C00000"/>
                </a:solidFill>
                <a:latin typeface="+mn-lt"/>
                <a:cs typeface="+mn-cs"/>
              </a:rPr>
              <a:t>phase of data cleaning, adjustment and editing </a:t>
            </a:r>
            <a:r>
              <a:rPr lang="en-US" altLang="it-IT" sz="2400" dirty="0" smtClean="0">
                <a:latin typeface="+mn-lt"/>
                <a:cs typeface="+mn-cs"/>
              </a:rPr>
              <a:t>(use of </a:t>
            </a:r>
            <a:r>
              <a:rPr lang="en-US" altLang="it-IT" sz="2400" dirty="0" err="1" smtClean="0">
                <a:latin typeface="+mn-lt"/>
                <a:cs typeface="+mn-cs"/>
              </a:rPr>
              <a:t>Quaranta</a:t>
            </a:r>
            <a:r>
              <a:rPr lang="en-US" altLang="it-IT" sz="2400" dirty="0" smtClean="0">
                <a:latin typeface="+mn-lt"/>
                <a:cs typeface="+mn-cs"/>
              </a:rPr>
              <a:t> table)</a:t>
            </a:r>
          </a:p>
          <a:p>
            <a:pPr marL="342900" indent="-342900" fontAlgn="auto">
              <a:spcBef>
                <a:spcPct val="50000"/>
              </a:spcBef>
              <a:spcAft>
                <a:spcPts val="0"/>
              </a:spcAft>
              <a:buFont typeface="Wingdings" panose="05000000000000000000" pitchFamily="2" charset="2"/>
              <a:buChar char="Ø"/>
              <a:defRPr/>
            </a:pPr>
            <a:r>
              <a:rPr lang="en-US" altLang="it-IT" sz="2400" dirty="0" smtClean="0">
                <a:latin typeface="+mn-lt"/>
                <a:cs typeface="+mn-cs"/>
              </a:rPr>
              <a:t>Need to propose a specific evaluation of the </a:t>
            </a:r>
            <a:r>
              <a:rPr lang="en-US" altLang="it-IT" sz="2400" b="1" dirty="0" smtClean="0">
                <a:solidFill>
                  <a:srgbClr val="C00000"/>
                </a:solidFill>
                <a:latin typeface="+mn-lt"/>
                <a:cs typeface="+mn-cs"/>
              </a:rPr>
              <a:t>error profile </a:t>
            </a:r>
            <a:r>
              <a:rPr lang="en-US" altLang="it-IT" sz="2400" dirty="0" smtClean="0">
                <a:latin typeface="+mn-lt"/>
                <a:cs typeface="+mn-cs"/>
              </a:rPr>
              <a:t>for each data collection and final data production</a:t>
            </a:r>
          </a:p>
          <a:p>
            <a:pPr marL="342900" indent="-342900" fontAlgn="auto">
              <a:spcBef>
                <a:spcPct val="50000"/>
              </a:spcBef>
              <a:spcAft>
                <a:spcPts val="0"/>
              </a:spcAft>
              <a:buFont typeface="Arial" panose="020B0604020202020204" pitchFamily="34" charset="0"/>
              <a:buChar char="•"/>
              <a:defRPr/>
            </a:pPr>
            <a:endParaRPr lang="it-IT" altLang="it-IT" sz="2400" dirty="0">
              <a:latin typeface="+mn-lt"/>
              <a:cs typeface="+mn-cs"/>
            </a:endParaRPr>
          </a:p>
        </p:txBody>
      </p:sp>
      <p:sp>
        <p:nvSpPr>
          <p:cNvPr id="2" name="Segnaposto numero diapositiva 1"/>
          <p:cNvSpPr>
            <a:spLocks noGrp="1"/>
          </p:cNvSpPr>
          <p:nvPr>
            <p:ph type="sldNum" sz="quarter" idx="12"/>
          </p:nvPr>
        </p:nvSpPr>
        <p:spPr/>
        <p:txBody>
          <a:bodyPr/>
          <a:lstStyle/>
          <a:p>
            <a:pPr>
              <a:defRPr/>
            </a:pPr>
            <a:fld id="{8464CCA4-9681-42B7-BE95-D245E7B4B0E0}" type="slidenum">
              <a:rPr lang="en-US"/>
              <a:pPr>
                <a:defRPr/>
              </a:pPr>
              <a:t>38</a:t>
            </a:fld>
            <a:endParaRPr lang="en-US" dirty="0"/>
          </a:p>
        </p:txBody>
      </p:sp>
      <p:sp>
        <p:nvSpPr>
          <p:cNvPr id="5" name="CasellaDiTesto 4"/>
          <p:cNvSpPr txBox="1"/>
          <p:nvPr/>
        </p:nvSpPr>
        <p:spPr>
          <a:xfrm>
            <a:off x="0" y="0"/>
            <a:ext cx="9144000" cy="461665"/>
          </a:xfrm>
          <a:prstGeom prst="rect">
            <a:avLst/>
          </a:prstGeom>
          <a:solidFill>
            <a:srgbClr val="FFC000"/>
          </a:solidFill>
        </p:spPr>
        <p:txBody>
          <a:bodyPr wrap="square" rtlCol="0">
            <a:spAutoFit/>
          </a:bodyPr>
          <a:lstStyle/>
          <a:p>
            <a:r>
              <a:rPr lang="en-US" altLang="it-IT" sz="2400" dirty="0">
                <a:solidFill>
                  <a:srgbClr val="0070C0"/>
                </a:solidFill>
                <a:latin typeface="+mn-lt"/>
              </a:rPr>
              <a:t>Computation of SPIs by using CPI data: </a:t>
            </a:r>
            <a:r>
              <a:rPr lang="it-IT" altLang="it-IT" sz="2400" dirty="0" smtClean="0">
                <a:solidFill>
                  <a:srgbClr val="0070C0"/>
                </a:solidFill>
                <a:latin typeface="+mn-lt"/>
              </a:rPr>
              <a:t>the </a:t>
            </a:r>
            <a:r>
              <a:rPr lang="en-US" altLang="it-IT" sz="2400" dirty="0" smtClean="0">
                <a:solidFill>
                  <a:srgbClr val="0070C0"/>
                </a:solidFill>
                <a:latin typeface="+mn-lt"/>
              </a:rPr>
              <a:t>matrix of elementary indexes</a:t>
            </a:r>
            <a:endParaRPr lang="en-US" sz="2400" dirty="0">
              <a:solidFill>
                <a:srgbClr val="0070C0"/>
              </a:solidFill>
              <a:latin typeface="+mn-lt"/>
            </a:endParaRPr>
          </a:p>
        </p:txBody>
      </p:sp>
      <p:sp>
        <p:nvSpPr>
          <p:cNvPr id="3" name="Freccia a sinistra 2"/>
          <p:cNvSpPr/>
          <p:nvPr/>
        </p:nvSpPr>
        <p:spPr>
          <a:xfrm>
            <a:off x="8460432" y="5949280"/>
            <a:ext cx="360040" cy="216024"/>
          </a:xfrm>
          <a:prstGeom prst="leftArrow">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1989909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899592" y="908720"/>
            <a:ext cx="7920880" cy="3954929"/>
          </a:xfrm>
          <a:prstGeom prst="rect">
            <a:avLst/>
          </a:prstGeom>
          <a:noFill/>
          <a:ln>
            <a:noFill/>
          </a:ln>
          <a:effectLst/>
          <a:extLst/>
        </p:spPr>
        <p:txBody>
          <a:bodyPr wrap="square">
            <a:spAutoFit/>
          </a:bodyPr>
          <a:lstStyle/>
          <a:p>
            <a:pPr fontAlgn="auto">
              <a:spcBef>
                <a:spcPct val="50000"/>
              </a:spcBef>
              <a:spcAft>
                <a:spcPts val="0"/>
              </a:spcAft>
              <a:defRPr/>
            </a:pPr>
            <a:r>
              <a:rPr lang="en-US" altLang="it-IT" sz="4000" dirty="0">
                <a:solidFill>
                  <a:srgbClr val="0070C0"/>
                </a:solidFill>
                <a:latin typeface="+mn-lt"/>
                <a:cs typeface="+mn-cs"/>
              </a:rPr>
              <a:t>5</a:t>
            </a:r>
            <a:endParaRPr lang="en-US" altLang="it-IT" sz="4000" dirty="0" smtClean="0">
              <a:solidFill>
                <a:srgbClr val="0070C0"/>
              </a:solidFill>
              <a:latin typeface="+mn-lt"/>
              <a:cs typeface="+mn-cs"/>
            </a:endParaRPr>
          </a:p>
          <a:p>
            <a:pPr fontAlgn="auto">
              <a:spcBef>
                <a:spcPct val="50000"/>
              </a:spcBef>
              <a:spcAft>
                <a:spcPts val="0"/>
              </a:spcAft>
              <a:defRPr/>
            </a:pPr>
            <a:endParaRPr lang="en-US" altLang="it-IT" dirty="0">
              <a:solidFill>
                <a:srgbClr val="0070C0"/>
              </a:solidFill>
              <a:latin typeface="+mn-lt"/>
              <a:cs typeface="+mn-cs"/>
            </a:endParaRPr>
          </a:p>
          <a:p>
            <a:pPr fontAlgn="auto">
              <a:spcBef>
                <a:spcPct val="50000"/>
              </a:spcBef>
              <a:spcAft>
                <a:spcPts val="0"/>
              </a:spcAft>
              <a:defRPr/>
            </a:pPr>
            <a:r>
              <a:rPr lang="en-US" altLang="it-IT" sz="4000" dirty="0">
                <a:solidFill>
                  <a:srgbClr val="0070C0"/>
                </a:solidFill>
              </a:rPr>
              <a:t>Challenges of computing local SPIs by using big data</a:t>
            </a:r>
          </a:p>
          <a:p>
            <a:pPr marL="457200" indent="-457200" fontAlgn="auto">
              <a:spcBef>
                <a:spcPct val="50000"/>
              </a:spcBef>
              <a:spcAft>
                <a:spcPts val="0"/>
              </a:spcAft>
              <a:buFont typeface="+mj-lt"/>
              <a:buAutoNum type="arabicPeriod"/>
              <a:defRPr/>
            </a:pPr>
            <a:endParaRPr lang="en-US" altLang="it-IT" sz="2800" dirty="0" smtClean="0">
              <a:solidFill>
                <a:srgbClr val="0070C0"/>
              </a:solidFill>
              <a:latin typeface="+mn-lt"/>
              <a:cs typeface="+mn-cs"/>
            </a:endParaRPr>
          </a:p>
          <a:p>
            <a:pPr algn="just" fontAlgn="auto">
              <a:spcBef>
                <a:spcPct val="50000"/>
              </a:spcBef>
              <a:spcAft>
                <a:spcPts val="0"/>
              </a:spcAft>
              <a:defRPr/>
            </a:pPr>
            <a:endParaRPr lang="en-US" altLang="it-IT" sz="2800" dirty="0" smtClean="0">
              <a:solidFill>
                <a:srgbClr val="0070C0"/>
              </a:solidFill>
              <a:latin typeface="+mn-lt"/>
              <a:cs typeface="+mn-cs"/>
            </a:endParaRPr>
          </a:p>
        </p:txBody>
      </p:sp>
      <p:sp>
        <p:nvSpPr>
          <p:cNvPr id="2" name="Segnaposto numero diapositiva 1"/>
          <p:cNvSpPr>
            <a:spLocks noGrp="1"/>
          </p:cNvSpPr>
          <p:nvPr>
            <p:ph type="sldNum" sz="quarter" idx="12"/>
          </p:nvPr>
        </p:nvSpPr>
        <p:spPr/>
        <p:txBody>
          <a:bodyPr/>
          <a:lstStyle/>
          <a:p>
            <a:pPr>
              <a:defRPr/>
            </a:pPr>
            <a:fld id="{8464CCA4-9681-42B7-BE95-D245E7B4B0E0}" type="slidenum">
              <a:rPr lang="en-US"/>
              <a:pPr>
                <a:defRPr/>
              </a:pPr>
              <a:t>39</a:t>
            </a:fld>
            <a:endParaRPr lang="en-US" dirty="0"/>
          </a:p>
        </p:txBody>
      </p:sp>
      <p:sp>
        <p:nvSpPr>
          <p:cNvPr id="5" name="CasellaDiTesto 4"/>
          <p:cNvSpPr txBox="1"/>
          <p:nvPr/>
        </p:nvSpPr>
        <p:spPr>
          <a:xfrm>
            <a:off x="0" y="0"/>
            <a:ext cx="9144000" cy="523220"/>
          </a:xfrm>
          <a:prstGeom prst="rect">
            <a:avLst/>
          </a:prstGeom>
          <a:solidFill>
            <a:srgbClr val="FFC000"/>
          </a:solidFill>
        </p:spPr>
        <p:txBody>
          <a:bodyPr wrap="square" rtlCol="0">
            <a:spAutoFit/>
          </a:bodyPr>
          <a:lstStyle/>
          <a:p>
            <a:endParaRPr lang="it-IT" sz="1400" dirty="0"/>
          </a:p>
          <a:p>
            <a:endParaRPr lang="it-IT" sz="1400" dirty="0">
              <a:solidFill>
                <a:srgbClr val="0070C0"/>
              </a:solidFill>
              <a:latin typeface="+mn-lt"/>
            </a:endParaRPr>
          </a:p>
        </p:txBody>
      </p:sp>
    </p:spTree>
    <p:extLst>
      <p:ext uri="{BB962C8B-B14F-4D97-AF65-F5344CB8AC3E}">
        <p14:creationId xmlns:p14="http://schemas.microsoft.com/office/powerpoint/2010/main" val="39638626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467544" y="908720"/>
            <a:ext cx="8424936" cy="5724644"/>
          </a:xfrm>
          <a:prstGeom prst="rect">
            <a:avLst/>
          </a:prstGeom>
          <a:noFill/>
          <a:ln>
            <a:noFill/>
          </a:ln>
          <a:effectLst/>
          <a:extLst/>
        </p:spPr>
        <p:txBody>
          <a:bodyPr wrap="square">
            <a:spAutoFit/>
          </a:bodyPr>
          <a:lstStyle/>
          <a:p>
            <a:pPr marL="342000" indent="-342900" fontAlgn="auto">
              <a:spcBef>
                <a:spcPts val="1200"/>
              </a:spcBef>
              <a:spcAft>
                <a:spcPts val="0"/>
              </a:spcAft>
              <a:buFont typeface="Arial" panose="020B0604020202020204" pitchFamily="34" charset="0"/>
              <a:buChar char="•"/>
              <a:defRPr/>
            </a:pPr>
            <a:r>
              <a:rPr lang="en-US" altLang="it-IT" sz="2400" b="1" dirty="0" smtClean="0">
                <a:solidFill>
                  <a:srgbClr val="C00000"/>
                </a:solidFill>
                <a:latin typeface="+mn-lt"/>
                <a:cs typeface="+mn-cs"/>
              </a:rPr>
              <a:t>Spatial price Indexes </a:t>
            </a:r>
            <a:r>
              <a:rPr lang="en-US" altLang="it-IT" sz="2400" b="1" dirty="0" smtClean="0">
                <a:latin typeface="+mn-lt"/>
                <a:cs typeface="+mn-cs"/>
              </a:rPr>
              <a:t>(SPIs) </a:t>
            </a:r>
            <a:r>
              <a:rPr lang="en-US" altLang="it-IT" sz="2400" dirty="0" smtClean="0">
                <a:latin typeface="+mn-lt"/>
                <a:cs typeface="+mn-cs"/>
              </a:rPr>
              <a:t>are measures of differences in price levels across areas, essential to </a:t>
            </a:r>
            <a:r>
              <a:rPr lang="en-US" altLang="it-IT" sz="2400" dirty="0" smtClean="0">
                <a:solidFill>
                  <a:srgbClr val="FF0000"/>
                </a:solidFill>
                <a:latin typeface="+mn-lt"/>
                <a:cs typeface="+mn-cs"/>
              </a:rPr>
              <a:t>compare economic well-being indicators/aggregates</a:t>
            </a:r>
            <a:r>
              <a:rPr lang="en-US" altLang="it-IT" sz="2400" dirty="0" smtClean="0">
                <a:latin typeface="+mn-lt"/>
                <a:cs typeface="+mn-cs"/>
              </a:rPr>
              <a:t>, also for defining and implementing the various </a:t>
            </a:r>
            <a:r>
              <a:rPr lang="en-US" altLang="it-IT" sz="2400" dirty="0" smtClean="0">
                <a:solidFill>
                  <a:srgbClr val="FF0000"/>
                </a:solidFill>
                <a:latin typeface="+mn-lt"/>
                <a:cs typeface="+mn-cs"/>
              </a:rPr>
              <a:t>policy interventions at a local level </a:t>
            </a:r>
            <a:r>
              <a:rPr lang="en-US" altLang="it-IT" sz="2400" dirty="0" smtClean="0">
                <a:latin typeface="+mn-lt"/>
                <a:cs typeface="+mn-cs"/>
              </a:rPr>
              <a:t>(ECINEQ- Society for the Study of Economic Inequality, USA, 2017)</a:t>
            </a:r>
          </a:p>
          <a:p>
            <a:pPr marL="342000" indent="-342900" fontAlgn="auto">
              <a:spcBef>
                <a:spcPts val="1200"/>
              </a:spcBef>
              <a:spcAft>
                <a:spcPts val="0"/>
              </a:spcAft>
              <a:buFont typeface="Arial" panose="020B0604020202020204" pitchFamily="34" charset="0"/>
              <a:buChar char="•"/>
              <a:defRPr/>
            </a:pPr>
            <a:r>
              <a:rPr lang="en-US" altLang="it-IT" sz="2400" dirty="0" smtClean="0">
                <a:latin typeface="+mn-lt"/>
                <a:cs typeface="+mn-cs"/>
              </a:rPr>
              <a:t>For the comparisons across countries there is the </a:t>
            </a:r>
            <a:r>
              <a:rPr lang="en-US" altLang="it-IT" sz="2400" b="1" dirty="0" smtClean="0">
                <a:solidFill>
                  <a:srgbClr val="C00000"/>
                </a:solidFill>
                <a:latin typeface="+mn-lt"/>
                <a:cs typeface="+mn-cs"/>
              </a:rPr>
              <a:t>International Comparison Program </a:t>
            </a:r>
            <a:r>
              <a:rPr lang="en-US" altLang="it-IT" sz="2400" b="1" dirty="0" smtClean="0">
                <a:latin typeface="+mn-lt"/>
                <a:cs typeface="+mn-cs"/>
              </a:rPr>
              <a:t>(ICP) </a:t>
            </a:r>
            <a:r>
              <a:rPr lang="en-US" altLang="it-IT" sz="2400" dirty="0" smtClean="0">
                <a:latin typeface="+mn-lt"/>
                <a:cs typeface="+mn-cs"/>
              </a:rPr>
              <a:t>managed by World Bank, that gained prominence over the last forty to fifty years (World Bank, 2013)</a:t>
            </a:r>
          </a:p>
          <a:p>
            <a:pPr marL="342000" indent="-342900" fontAlgn="auto">
              <a:spcBef>
                <a:spcPts val="1200"/>
              </a:spcBef>
              <a:spcAft>
                <a:spcPts val="0"/>
              </a:spcAft>
              <a:buFont typeface="Arial" panose="020B0604020202020204" pitchFamily="34" charset="0"/>
              <a:buChar char="•"/>
              <a:defRPr/>
            </a:pPr>
            <a:r>
              <a:rPr lang="en-US" altLang="it-IT" sz="2400" dirty="0" smtClean="0">
                <a:latin typeface="+mn-lt"/>
                <a:cs typeface="+mn-cs"/>
              </a:rPr>
              <a:t>The ICP computes the </a:t>
            </a:r>
            <a:r>
              <a:rPr lang="en-US" altLang="it-IT" sz="2400" b="1" dirty="0" smtClean="0">
                <a:solidFill>
                  <a:srgbClr val="C00000"/>
                </a:solidFill>
                <a:latin typeface="+mn-lt"/>
                <a:cs typeface="+mn-cs"/>
              </a:rPr>
              <a:t>Purchasing Power Parities </a:t>
            </a:r>
            <a:r>
              <a:rPr lang="en-US" altLang="it-IT" sz="2400" b="1" dirty="0" smtClean="0">
                <a:latin typeface="+mn-lt"/>
                <a:cs typeface="+mn-cs"/>
              </a:rPr>
              <a:t>(PPPs), </a:t>
            </a:r>
            <a:r>
              <a:rPr lang="en-US" altLang="it-IT" sz="2400" dirty="0" smtClean="0">
                <a:latin typeface="+mn-lt"/>
                <a:cs typeface="+mn-cs"/>
              </a:rPr>
              <a:t>within the framework of </a:t>
            </a:r>
            <a:r>
              <a:rPr lang="en-US" altLang="it-IT" sz="2400" b="1" dirty="0" smtClean="0">
                <a:solidFill>
                  <a:srgbClr val="FF0000"/>
                </a:solidFill>
                <a:latin typeface="+mn-lt"/>
                <a:cs typeface="+mn-cs"/>
              </a:rPr>
              <a:t>National Accounts (N.A.) expenditure side </a:t>
            </a:r>
            <a:r>
              <a:rPr lang="en-US" altLang="it-IT" sz="2400" dirty="0" smtClean="0">
                <a:latin typeface="+mn-lt"/>
                <a:cs typeface="+mn-cs"/>
              </a:rPr>
              <a:t>(for GDP and its components)</a:t>
            </a:r>
          </a:p>
          <a:p>
            <a:pPr marL="342000" indent="-342900" fontAlgn="auto">
              <a:spcBef>
                <a:spcPts val="1200"/>
              </a:spcBef>
              <a:spcAft>
                <a:spcPts val="0"/>
              </a:spcAft>
              <a:buFont typeface="Arial" panose="020B0604020202020204" pitchFamily="34" charset="0"/>
              <a:buChar char="•"/>
              <a:defRPr/>
            </a:pPr>
            <a:r>
              <a:rPr lang="en-US" altLang="it-IT" sz="2400" dirty="0" smtClean="0">
                <a:latin typeface="+mn-lt"/>
                <a:cs typeface="+mn-cs"/>
              </a:rPr>
              <a:t>In the most recently completed 2011 round, the ICP </a:t>
            </a:r>
            <a:r>
              <a:rPr lang="en-US" altLang="it-IT" sz="2400" b="1" dirty="0" smtClean="0">
                <a:solidFill>
                  <a:srgbClr val="FF0000"/>
                </a:solidFill>
                <a:latin typeface="+mn-lt"/>
                <a:cs typeface="+mn-cs"/>
              </a:rPr>
              <a:t>cover 177 country</a:t>
            </a:r>
            <a:r>
              <a:rPr lang="en-US" altLang="it-IT" sz="2400" dirty="0" smtClean="0">
                <a:latin typeface="+mn-lt"/>
                <a:cs typeface="+mn-cs"/>
              </a:rPr>
              <a:t>, and now the 2017 round is  under implementation</a:t>
            </a:r>
            <a:endParaRPr lang="it-IT" altLang="it-IT" sz="2400" dirty="0">
              <a:latin typeface="+mn-lt"/>
              <a:cs typeface="+mn-cs"/>
            </a:endParaRPr>
          </a:p>
        </p:txBody>
      </p:sp>
      <p:sp>
        <p:nvSpPr>
          <p:cNvPr id="2" name="Segnaposto numero diapositiva 1"/>
          <p:cNvSpPr>
            <a:spLocks noGrp="1"/>
          </p:cNvSpPr>
          <p:nvPr>
            <p:ph type="sldNum" sz="quarter" idx="12"/>
          </p:nvPr>
        </p:nvSpPr>
        <p:spPr/>
        <p:txBody>
          <a:bodyPr/>
          <a:lstStyle/>
          <a:p>
            <a:pPr>
              <a:defRPr/>
            </a:pPr>
            <a:fld id="{8464CCA4-9681-42B7-BE95-D245E7B4B0E0}" type="slidenum">
              <a:rPr lang="en-US"/>
              <a:pPr>
                <a:defRPr/>
              </a:pPr>
              <a:t>4</a:t>
            </a:fld>
            <a:endParaRPr lang="en-US" dirty="0"/>
          </a:p>
        </p:txBody>
      </p:sp>
      <p:sp>
        <p:nvSpPr>
          <p:cNvPr id="5" name="CasellaDiTesto 4"/>
          <p:cNvSpPr txBox="1"/>
          <p:nvPr/>
        </p:nvSpPr>
        <p:spPr>
          <a:xfrm>
            <a:off x="0" y="0"/>
            <a:ext cx="9144000" cy="461665"/>
          </a:xfrm>
          <a:prstGeom prst="rect">
            <a:avLst/>
          </a:prstGeom>
          <a:solidFill>
            <a:srgbClr val="FFC000"/>
          </a:solidFill>
        </p:spPr>
        <p:txBody>
          <a:bodyPr wrap="square" rtlCol="0">
            <a:spAutoFit/>
          </a:bodyPr>
          <a:lstStyle/>
          <a:p>
            <a:r>
              <a:rPr lang="it-IT" sz="2400" dirty="0" err="1" smtClean="0">
                <a:solidFill>
                  <a:srgbClr val="0070C0"/>
                </a:solidFill>
                <a:latin typeface="+mn-lt"/>
              </a:rPr>
              <a:t>Introduction</a:t>
            </a:r>
            <a:r>
              <a:rPr lang="it-IT" sz="2400" dirty="0" smtClean="0">
                <a:solidFill>
                  <a:srgbClr val="0070C0"/>
                </a:solidFill>
                <a:latin typeface="+mn-lt"/>
              </a:rPr>
              <a:t> -1-</a:t>
            </a:r>
            <a:endParaRPr lang="it-IT" sz="2400" dirty="0">
              <a:latin typeface="+mn-lt"/>
            </a:endParaRPr>
          </a:p>
        </p:txBody>
      </p:sp>
    </p:spTree>
    <p:extLst>
      <p:ext uri="{BB962C8B-B14F-4D97-AF65-F5344CB8AC3E}">
        <p14:creationId xmlns:p14="http://schemas.microsoft.com/office/powerpoint/2010/main" val="4196351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467544" y="764704"/>
            <a:ext cx="8352928" cy="5940088"/>
          </a:xfrm>
          <a:prstGeom prst="rect">
            <a:avLst/>
          </a:prstGeom>
          <a:noFill/>
          <a:ln>
            <a:noFill/>
          </a:ln>
          <a:effectLst/>
          <a:extLst/>
        </p:spPr>
        <p:txBody>
          <a:bodyPr wrap="square">
            <a:spAutoFit/>
          </a:bodyPr>
          <a:lstStyle/>
          <a:p>
            <a:pPr>
              <a:spcBef>
                <a:spcPts val="600"/>
              </a:spcBef>
            </a:pPr>
            <a:r>
              <a:rPr lang="en-GB" sz="2000" b="1" dirty="0" err="1">
                <a:solidFill>
                  <a:srgbClr val="FF0000"/>
                </a:solidFill>
                <a:latin typeface="+mn-lt"/>
              </a:rPr>
              <a:t>Istat</a:t>
            </a:r>
            <a:r>
              <a:rPr lang="en-GB" sz="2000" b="1" dirty="0">
                <a:solidFill>
                  <a:srgbClr val="FF0000"/>
                </a:solidFill>
                <a:latin typeface="+mn-lt"/>
              </a:rPr>
              <a:t> Project</a:t>
            </a:r>
          </a:p>
          <a:p>
            <a:pPr marL="342900" indent="-342900">
              <a:spcBef>
                <a:spcPts val="600"/>
              </a:spcBef>
              <a:buFont typeface="Wingdings" panose="05000000000000000000" pitchFamily="2" charset="2"/>
              <a:buChar char="Ø"/>
            </a:pPr>
            <a:r>
              <a:rPr lang="en-GB" sz="2000" dirty="0">
                <a:latin typeface="+mn-lt"/>
              </a:rPr>
              <a:t>Within the European Multipurpose Price Statistics project, </a:t>
            </a:r>
            <a:r>
              <a:rPr lang="en-GB" sz="2000" dirty="0" err="1">
                <a:latin typeface="+mn-lt"/>
              </a:rPr>
              <a:t>Istat</a:t>
            </a:r>
            <a:r>
              <a:rPr lang="en-GB" sz="2000" dirty="0">
                <a:latin typeface="+mn-lt"/>
              </a:rPr>
              <a:t> has been exploring the possibility of using big data (retail scanner data) for compiling sub-national PPPs.</a:t>
            </a:r>
          </a:p>
          <a:p>
            <a:pPr marL="800100" lvl="1" indent="-342900">
              <a:spcBef>
                <a:spcPts val="600"/>
              </a:spcBef>
              <a:buFont typeface="Wingdings" panose="05000000000000000000" pitchFamily="2" charset="2"/>
              <a:buChar char="§"/>
            </a:pPr>
            <a:r>
              <a:rPr lang="en-GB" sz="2000" dirty="0">
                <a:latin typeface="+mn-lt"/>
              </a:rPr>
              <a:t>16 </a:t>
            </a:r>
            <a:r>
              <a:rPr lang="en-US" sz="2000" dirty="0">
                <a:latin typeface="+mn-lt"/>
              </a:rPr>
              <a:t>modern distribution chains (food, beverages, personal care products, etc.) </a:t>
            </a:r>
            <a:r>
              <a:rPr lang="en-US" sz="2000" b="1" dirty="0" smtClean="0">
                <a:solidFill>
                  <a:srgbClr val="FF0000"/>
                </a:solidFill>
                <a:latin typeface="+mn-lt"/>
              </a:rPr>
              <a:t>4 millions of quotation every month! But not high coverage</a:t>
            </a:r>
          </a:p>
          <a:p>
            <a:pPr marL="342900" indent="-342900" fontAlgn="auto">
              <a:spcBef>
                <a:spcPct val="50000"/>
              </a:spcBef>
              <a:spcAft>
                <a:spcPts val="0"/>
              </a:spcAft>
              <a:buFont typeface="Wingdings" panose="05000000000000000000" pitchFamily="2" charset="2"/>
              <a:buChar char="Ø"/>
              <a:defRPr/>
            </a:pPr>
            <a:r>
              <a:rPr lang="en-US" sz="2000" dirty="0" smtClean="0">
                <a:latin typeface="+mn-lt"/>
              </a:rPr>
              <a:t>However</a:t>
            </a:r>
            <a:r>
              <a:rPr lang="en-US" sz="2000" dirty="0">
                <a:latin typeface="+mn-lt"/>
              </a:rPr>
              <a:t>, scanner datasets provide both opportunities and challenges for price statisticians</a:t>
            </a:r>
          </a:p>
          <a:p>
            <a:pPr marL="342900" indent="-342900">
              <a:buFont typeface="Wingdings" panose="05000000000000000000" pitchFamily="2" charset="2"/>
              <a:buChar char="q"/>
            </a:pPr>
            <a:r>
              <a:rPr lang="en-GB" sz="2000" b="1" dirty="0">
                <a:solidFill>
                  <a:schemeClr val="accent5">
                    <a:lumMod val="50000"/>
                  </a:schemeClr>
                </a:solidFill>
                <a:latin typeface="+mn-lt"/>
              </a:rPr>
              <a:t>Advantages</a:t>
            </a:r>
            <a:r>
              <a:rPr lang="en-GB" sz="2000" dirty="0">
                <a:latin typeface="+mn-lt"/>
              </a:rPr>
              <a:t>:</a:t>
            </a:r>
          </a:p>
          <a:p>
            <a:pPr marL="800100" lvl="1" indent="-342900">
              <a:buFont typeface="Wingdings" panose="05000000000000000000" pitchFamily="2" charset="2"/>
              <a:buChar char="§"/>
            </a:pPr>
            <a:r>
              <a:rPr lang="en-US" sz="2000" dirty="0">
                <a:latin typeface="+mn-lt"/>
              </a:rPr>
              <a:t>It is recorded what is actually sold and universe of all transactions is considered</a:t>
            </a:r>
          </a:p>
          <a:p>
            <a:pPr marL="800100" lvl="1" indent="-342900">
              <a:buFont typeface="Wingdings" panose="05000000000000000000" pitchFamily="2" charset="2"/>
              <a:buChar char="§"/>
            </a:pPr>
            <a:r>
              <a:rPr lang="en-US" sz="2000" dirty="0">
                <a:latin typeface="+mn-lt"/>
              </a:rPr>
              <a:t>Prices available every day of the month and for 1,781 outlets</a:t>
            </a:r>
          </a:p>
          <a:p>
            <a:pPr marL="800100" lvl="1" indent="-342900">
              <a:buFont typeface="Wingdings" panose="05000000000000000000" pitchFamily="2" charset="2"/>
              <a:buChar char="§"/>
            </a:pPr>
            <a:r>
              <a:rPr lang="en-US" sz="2000" dirty="0">
                <a:latin typeface="+mn-lt"/>
              </a:rPr>
              <a:t>Detailed information on turnover and quantities for each item code (GTINs)</a:t>
            </a:r>
          </a:p>
          <a:p>
            <a:pPr marL="800100" lvl="1" indent="-342900">
              <a:buFont typeface="Wingdings" panose="05000000000000000000" pitchFamily="2" charset="2"/>
              <a:buChar char="§"/>
            </a:pPr>
            <a:r>
              <a:rPr lang="en-US" sz="2000" dirty="0">
                <a:latin typeface="+mn-lt"/>
              </a:rPr>
              <a:t>Territorial coverage is high (all Italian provinces)</a:t>
            </a:r>
          </a:p>
          <a:p>
            <a:pPr marL="800100" lvl="1" indent="-342900">
              <a:buFont typeface="Wingdings" panose="05000000000000000000" pitchFamily="2" charset="2"/>
              <a:buChar char="§"/>
            </a:pPr>
            <a:r>
              <a:rPr lang="en-US" sz="2000" dirty="0">
                <a:latin typeface="+mn-lt"/>
              </a:rPr>
              <a:t>A wide range of methods may be used due to availability of quantities and expenditure </a:t>
            </a:r>
            <a:r>
              <a:rPr lang="en-US" sz="2000" dirty="0" smtClean="0">
                <a:latin typeface="+mn-lt"/>
              </a:rPr>
              <a:t>data</a:t>
            </a:r>
          </a:p>
        </p:txBody>
      </p:sp>
      <p:sp>
        <p:nvSpPr>
          <p:cNvPr id="2" name="Segnaposto numero diapositiva 1"/>
          <p:cNvSpPr>
            <a:spLocks noGrp="1"/>
          </p:cNvSpPr>
          <p:nvPr>
            <p:ph type="sldNum" sz="quarter" idx="12"/>
          </p:nvPr>
        </p:nvSpPr>
        <p:spPr/>
        <p:txBody>
          <a:bodyPr/>
          <a:lstStyle/>
          <a:p>
            <a:pPr>
              <a:defRPr/>
            </a:pPr>
            <a:fld id="{8464CCA4-9681-42B7-BE95-D245E7B4B0E0}" type="slidenum">
              <a:rPr lang="en-US"/>
              <a:pPr>
                <a:defRPr/>
              </a:pPr>
              <a:t>40</a:t>
            </a:fld>
            <a:endParaRPr lang="en-US" dirty="0"/>
          </a:p>
        </p:txBody>
      </p:sp>
      <p:sp>
        <p:nvSpPr>
          <p:cNvPr id="5" name="CasellaDiTesto 4"/>
          <p:cNvSpPr txBox="1"/>
          <p:nvPr/>
        </p:nvSpPr>
        <p:spPr>
          <a:xfrm>
            <a:off x="0" y="0"/>
            <a:ext cx="9144000" cy="461665"/>
          </a:xfrm>
          <a:prstGeom prst="rect">
            <a:avLst/>
          </a:prstGeom>
          <a:solidFill>
            <a:srgbClr val="FFC000"/>
          </a:solidFill>
        </p:spPr>
        <p:txBody>
          <a:bodyPr wrap="square" rtlCol="0">
            <a:spAutoFit/>
          </a:bodyPr>
          <a:lstStyle/>
          <a:p>
            <a:r>
              <a:rPr lang="it-IT" sz="2400" dirty="0" smtClean="0">
                <a:solidFill>
                  <a:srgbClr val="0070C0"/>
                </a:solidFill>
                <a:latin typeface="+mn-lt"/>
              </a:rPr>
              <a:t>The use of scanner data to compute </a:t>
            </a:r>
            <a:r>
              <a:rPr lang="it-IT" sz="2400" dirty="0" err="1" smtClean="0">
                <a:solidFill>
                  <a:srgbClr val="0070C0"/>
                </a:solidFill>
                <a:latin typeface="+mn-lt"/>
              </a:rPr>
              <a:t>SPIs</a:t>
            </a:r>
            <a:endParaRPr lang="it-IT" sz="2400" dirty="0">
              <a:solidFill>
                <a:srgbClr val="0070C0"/>
              </a:solidFill>
              <a:latin typeface="+mn-lt"/>
            </a:endParaRPr>
          </a:p>
        </p:txBody>
      </p:sp>
    </p:spTree>
    <p:extLst>
      <p:ext uri="{BB962C8B-B14F-4D97-AF65-F5344CB8AC3E}">
        <p14:creationId xmlns:p14="http://schemas.microsoft.com/office/powerpoint/2010/main" val="409829605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467544" y="724039"/>
            <a:ext cx="7704137" cy="5632311"/>
          </a:xfrm>
          <a:prstGeom prst="rect">
            <a:avLst/>
          </a:prstGeom>
          <a:noFill/>
          <a:ln>
            <a:noFill/>
          </a:ln>
          <a:effectLst/>
          <a:extLst/>
        </p:spPr>
        <p:txBody>
          <a:bodyPr>
            <a:spAutoFit/>
          </a:bodyPr>
          <a:lstStyle/>
          <a:p>
            <a:pPr marL="342900" indent="-342900">
              <a:buFont typeface="Wingdings" panose="05000000000000000000" pitchFamily="2" charset="2"/>
              <a:buChar char="q"/>
            </a:pPr>
            <a:r>
              <a:rPr lang="en-GB" sz="2000" b="1" dirty="0">
                <a:solidFill>
                  <a:srgbClr val="FF0000"/>
                </a:solidFill>
              </a:rPr>
              <a:t>Issues</a:t>
            </a:r>
            <a:r>
              <a:rPr lang="en-GB" sz="2000" dirty="0"/>
              <a:t>:</a:t>
            </a:r>
          </a:p>
          <a:p>
            <a:pPr marL="800100" lvl="1" indent="-342900">
              <a:buFont typeface="Wingdings" panose="05000000000000000000" pitchFamily="2" charset="2"/>
              <a:buChar char="§"/>
            </a:pPr>
            <a:r>
              <a:rPr lang="en-US" sz="2000" dirty="0"/>
              <a:t>Hard discount are not included.</a:t>
            </a:r>
          </a:p>
          <a:p>
            <a:pPr marL="800100" lvl="1" indent="-342900">
              <a:buFont typeface="Wingdings" panose="05000000000000000000" pitchFamily="2" charset="2"/>
              <a:buChar char="§"/>
            </a:pPr>
            <a:r>
              <a:rPr lang="en-US" sz="2000" dirty="0"/>
              <a:t>Several sub-classes of food products cannot be considered since these products are sold at price per quantity and are not pre-packaged with GTIN codes (i.e. vegetables, fruit, meat and fresh fish)</a:t>
            </a:r>
          </a:p>
          <a:p>
            <a:pPr marL="800100" lvl="1" indent="-342900">
              <a:buFont typeface="Wingdings" panose="05000000000000000000" pitchFamily="2" charset="2"/>
              <a:buChar char="§"/>
            </a:pPr>
            <a:r>
              <a:rPr lang="en-US" sz="2000" dirty="0"/>
              <a:t>High variability of products sold among cities (chaining methods?)</a:t>
            </a:r>
          </a:p>
          <a:p>
            <a:endParaRPr lang="en-US" sz="2000" b="1" dirty="0">
              <a:solidFill>
                <a:srgbClr val="FF0000"/>
              </a:solidFill>
              <a:latin typeface="+mn-lt"/>
            </a:endParaRPr>
          </a:p>
          <a:p>
            <a:pPr marL="342900" indent="-342900">
              <a:buFont typeface="Wingdings" panose="05000000000000000000" pitchFamily="2" charset="2"/>
              <a:buChar char="q"/>
            </a:pPr>
            <a:r>
              <a:rPr lang="en-US" sz="2000" b="1" dirty="0" smtClean="0">
                <a:solidFill>
                  <a:srgbClr val="FF0000"/>
                </a:solidFill>
                <a:latin typeface="+mn-lt"/>
              </a:rPr>
              <a:t>Open </a:t>
            </a:r>
            <a:r>
              <a:rPr lang="en-US" sz="2000" b="1" dirty="0">
                <a:solidFill>
                  <a:srgbClr val="FF0000"/>
                </a:solidFill>
                <a:latin typeface="+mn-lt"/>
              </a:rPr>
              <a:t>questions:</a:t>
            </a:r>
          </a:p>
          <a:p>
            <a:endParaRPr lang="en-US" sz="2000" b="1" dirty="0">
              <a:latin typeface="+mn-lt"/>
            </a:endParaRPr>
          </a:p>
          <a:p>
            <a:pPr marL="342900" lvl="1" indent="-342900">
              <a:buFont typeface="Arial" panose="020B0604020202020204" pitchFamily="34" charset="0"/>
              <a:buChar char="•"/>
            </a:pPr>
            <a:r>
              <a:rPr lang="en-US" sz="2000" dirty="0">
                <a:latin typeface="+mn-lt"/>
              </a:rPr>
              <a:t>How to combine scanner data with other sources to compile household consumption sub-national PPPs?</a:t>
            </a:r>
          </a:p>
          <a:p>
            <a:pPr marL="800100" lvl="2" indent="-342900">
              <a:buFont typeface="Wingdings" panose="05000000000000000000" pitchFamily="2" charset="2"/>
              <a:buChar char="ü"/>
            </a:pPr>
            <a:r>
              <a:rPr lang="en-US" sz="2000" dirty="0">
                <a:latin typeface="+mn-lt"/>
              </a:rPr>
              <a:t>traditional CPI data (already representative and in some cases also comparable), </a:t>
            </a:r>
          </a:p>
          <a:p>
            <a:pPr marL="800100" lvl="2" indent="-342900">
              <a:buFont typeface="Wingdings" panose="05000000000000000000" pitchFamily="2" charset="2"/>
              <a:buChar char="ü"/>
            </a:pPr>
            <a:r>
              <a:rPr lang="en-US" sz="2000" dirty="0">
                <a:latin typeface="+mn-lt"/>
              </a:rPr>
              <a:t>ad hoc collected data for certain groups of products (clothing, furniture, etc.)</a:t>
            </a:r>
          </a:p>
          <a:p>
            <a:pPr marL="800100" lvl="2" indent="-342900">
              <a:buFont typeface="Wingdings" panose="05000000000000000000" pitchFamily="2" charset="2"/>
              <a:buChar char="ü"/>
            </a:pPr>
            <a:r>
              <a:rPr lang="en-US" sz="2000" dirty="0">
                <a:latin typeface="+mn-lt"/>
              </a:rPr>
              <a:t>data collected on the web also through web scraping techniques. </a:t>
            </a:r>
          </a:p>
        </p:txBody>
      </p:sp>
      <p:sp>
        <p:nvSpPr>
          <p:cNvPr id="2" name="Segnaposto numero diapositiva 1"/>
          <p:cNvSpPr>
            <a:spLocks noGrp="1"/>
          </p:cNvSpPr>
          <p:nvPr>
            <p:ph type="sldNum" sz="quarter" idx="12"/>
          </p:nvPr>
        </p:nvSpPr>
        <p:spPr/>
        <p:txBody>
          <a:bodyPr/>
          <a:lstStyle/>
          <a:p>
            <a:pPr>
              <a:defRPr/>
            </a:pPr>
            <a:fld id="{8464CCA4-9681-42B7-BE95-D245E7B4B0E0}" type="slidenum">
              <a:rPr lang="en-US"/>
              <a:pPr>
                <a:defRPr/>
              </a:pPr>
              <a:t>41</a:t>
            </a:fld>
            <a:endParaRPr lang="en-US" dirty="0"/>
          </a:p>
        </p:txBody>
      </p:sp>
      <p:sp>
        <p:nvSpPr>
          <p:cNvPr id="5" name="CasellaDiTesto 4"/>
          <p:cNvSpPr txBox="1"/>
          <p:nvPr/>
        </p:nvSpPr>
        <p:spPr>
          <a:xfrm>
            <a:off x="0" y="0"/>
            <a:ext cx="9144000" cy="461665"/>
          </a:xfrm>
          <a:prstGeom prst="rect">
            <a:avLst/>
          </a:prstGeom>
          <a:solidFill>
            <a:srgbClr val="FFC000"/>
          </a:solidFill>
        </p:spPr>
        <p:txBody>
          <a:bodyPr wrap="square" rtlCol="0">
            <a:spAutoFit/>
          </a:bodyPr>
          <a:lstStyle/>
          <a:p>
            <a:r>
              <a:rPr lang="it-IT" sz="2400" dirty="0" smtClean="0">
                <a:solidFill>
                  <a:srgbClr val="0070C0"/>
                </a:solidFill>
                <a:latin typeface="+mn-lt"/>
              </a:rPr>
              <a:t>The use of scanner data to compute </a:t>
            </a:r>
            <a:r>
              <a:rPr lang="it-IT" sz="2400" dirty="0" err="1" smtClean="0">
                <a:solidFill>
                  <a:srgbClr val="0070C0"/>
                </a:solidFill>
                <a:latin typeface="+mn-lt"/>
              </a:rPr>
              <a:t>SPIs</a:t>
            </a:r>
            <a:endParaRPr lang="it-IT" sz="2400" dirty="0">
              <a:solidFill>
                <a:srgbClr val="0070C0"/>
              </a:solidFill>
              <a:latin typeface="+mn-lt"/>
            </a:endParaRPr>
          </a:p>
        </p:txBody>
      </p:sp>
    </p:spTree>
    <p:extLst>
      <p:ext uri="{BB962C8B-B14F-4D97-AF65-F5344CB8AC3E}">
        <p14:creationId xmlns:p14="http://schemas.microsoft.com/office/powerpoint/2010/main" val="376943882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8464CCA4-9681-42B7-BE95-D245E7B4B0E0}" type="slidenum">
              <a:rPr lang="en-US"/>
              <a:pPr>
                <a:defRPr/>
              </a:pPr>
              <a:t>42</a:t>
            </a:fld>
            <a:endParaRPr lang="en-US" dirty="0"/>
          </a:p>
        </p:txBody>
      </p:sp>
      <p:sp>
        <p:nvSpPr>
          <p:cNvPr id="5" name="CasellaDiTesto 4"/>
          <p:cNvSpPr txBox="1"/>
          <p:nvPr/>
        </p:nvSpPr>
        <p:spPr>
          <a:xfrm>
            <a:off x="0" y="0"/>
            <a:ext cx="9144000" cy="830997"/>
          </a:xfrm>
          <a:prstGeom prst="rect">
            <a:avLst/>
          </a:prstGeom>
          <a:solidFill>
            <a:srgbClr val="FFC000"/>
          </a:solidFill>
        </p:spPr>
        <p:txBody>
          <a:bodyPr wrap="square" rtlCol="0">
            <a:spAutoFit/>
          </a:bodyPr>
          <a:lstStyle/>
          <a:p>
            <a:r>
              <a:rPr lang="en-US" sz="2400" dirty="0" smtClean="0">
                <a:solidFill>
                  <a:srgbClr val="0070C0"/>
                </a:solidFill>
                <a:latin typeface="+mn-lt"/>
              </a:rPr>
              <a:t>The use of data from the archives of the Revenue and Tax Agency to compute SPIs for the housing rent cost</a:t>
            </a:r>
            <a:endParaRPr lang="en-US" sz="2400" dirty="0">
              <a:solidFill>
                <a:srgbClr val="0070C0"/>
              </a:solidFill>
              <a:latin typeface="+mn-lt"/>
            </a:endParaRPr>
          </a:p>
        </p:txBody>
      </p:sp>
      <p:sp>
        <p:nvSpPr>
          <p:cNvPr id="3" name="CasellaDiTesto 2"/>
          <p:cNvSpPr txBox="1"/>
          <p:nvPr/>
        </p:nvSpPr>
        <p:spPr>
          <a:xfrm>
            <a:off x="395536" y="1308814"/>
            <a:ext cx="8064896" cy="5047536"/>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mn-lt"/>
              </a:rPr>
              <a:t>For sub-national cost-of-living adjustments to compare poverty, also spatial indexes </a:t>
            </a:r>
            <a:r>
              <a:rPr lang="en-US" sz="2000" b="1" dirty="0">
                <a:solidFill>
                  <a:srgbClr val="FF0000"/>
                </a:solidFill>
                <a:latin typeface="+mn-lt"/>
              </a:rPr>
              <a:t>based on the cost of housing are </a:t>
            </a:r>
            <a:r>
              <a:rPr lang="en-US" sz="2000" b="1" dirty="0" smtClean="0">
                <a:solidFill>
                  <a:srgbClr val="FF0000"/>
                </a:solidFill>
                <a:latin typeface="+mn-lt"/>
              </a:rPr>
              <a:t>used</a:t>
            </a:r>
            <a:r>
              <a:rPr lang="en-US" sz="2000" dirty="0" smtClean="0">
                <a:latin typeface="+mn-lt"/>
              </a:rPr>
              <a:t>.</a:t>
            </a:r>
          </a:p>
          <a:p>
            <a:pPr marL="285750" indent="-285750">
              <a:buFont typeface="Arial" panose="020B0604020202020204" pitchFamily="34" charset="0"/>
              <a:buChar char="•"/>
            </a:pPr>
            <a:endParaRPr lang="en-US" sz="800" dirty="0" smtClean="0">
              <a:latin typeface="+mn-lt"/>
            </a:endParaRPr>
          </a:p>
          <a:p>
            <a:pPr marL="285750" indent="-285750">
              <a:buFont typeface="Arial" panose="020B0604020202020204" pitchFamily="34" charset="0"/>
              <a:buChar char="•"/>
            </a:pPr>
            <a:r>
              <a:rPr lang="en-US" sz="2000" dirty="0" smtClean="0">
                <a:latin typeface="+mn-lt"/>
              </a:rPr>
              <a:t>In </a:t>
            </a:r>
            <a:r>
              <a:rPr lang="en-US" sz="2000" dirty="0">
                <a:latin typeface="+mn-lt"/>
              </a:rPr>
              <a:t>particular, these indexes are used in the USA because their variation across areas can be significant. </a:t>
            </a:r>
            <a:endParaRPr lang="en-US" sz="2000" dirty="0" smtClean="0">
              <a:latin typeface="+mn-lt"/>
            </a:endParaRPr>
          </a:p>
          <a:p>
            <a:pPr marL="285750" indent="-285750">
              <a:buFont typeface="Arial" panose="020B0604020202020204" pitchFamily="34" charset="0"/>
              <a:buChar char="•"/>
            </a:pPr>
            <a:endParaRPr lang="en-US" sz="800" dirty="0" smtClean="0">
              <a:latin typeface="+mn-lt"/>
            </a:endParaRPr>
          </a:p>
          <a:p>
            <a:pPr marL="285750" indent="-285750">
              <a:buFont typeface="Arial" panose="020B0604020202020204" pitchFamily="34" charset="0"/>
              <a:buChar char="•"/>
            </a:pPr>
            <a:r>
              <a:rPr lang="en-US" sz="2000" dirty="0" smtClean="0">
                <a:latin typeface="+mn-lt"/>
              </a:rPr>
              <a:t>The </a:t>
            </a:r>
            <a:r>
              <a:rPr lang="en-US" sz="2000" dirty="0">
                <a:latin typeface="+mn-lt"/>
              </a:rPr>
              <a:t>most used index refers to the average monthly rent for different type of houses. The </a:t>
            </a:r>
            <a:r>
              <a:rPr lang="en-US" sz="2000" dirty="0">
                <a:solidFill>
                  <a:srgbClr val="FF0000"/>
                </a:solidFill>
                <a:latin typeface="+mn-lt"/>
              </a:rPr>
              <a:t>hypothesis</a:t>
            </a:r>
            <a:r>
              <a:rPr lang="en-US" sz="2000" dirty="0">
                <a:latin typeface="+mn-lt"/>
              </a:rPr>
              <a:t> is that </a:t>
            </a:r>
            <a:r>
              <a:rPr lang="en-US" sz="2000" b="1" dirty="0">
                <a:solidFill>
                  <a:srgbClr val="FF0000"/>
                </a:solidFill>
                <a:latin typeface="+mn-lt"/>
              </a:rPr>
              <a:t>renting is the most important issue faced by poor</a:t>
            </a:r>
            <a:r>
              <a:rPr lang="en-US" sz="2000" dirty="0">
                <a:latin typeface="+mn-lt"/>
              </a:rPr>
              <a:t>, representing 40%-50% of their total consumption </a:t>
            </a:r>
            <a:r>
              <a:rPr lang="en-US" sz="2000" dirty="0" smtClean="0">
                <a:latin typeface="+mn-lt"/>
              </a:rPr>
              <a:t>expenditure.</a:t>
            </a:r>
          </a:p>
          <a:p>
            <a:pPr marL="285750" indent="-285750">
              <a:buFont typeface="Arial" panose="020B0604020202020204" pitchFamily="34" charset="0"/>
              <a:buChar char="•"/>
            </a:pPr>
            <a:endParaRPr lang="en-US" sz="800" dirty="0" smtClean="0">
              <a:latin typeface="+mn-lt"/>
            </a:endParaRPr>
          </a:p>
          <a:p>
            <a:pPr marL="285750" indent="-285750">
              <a:buFont typeface="Arial" panose="020B0604020202020204" pitchFamily="34" charset="0"/>
              <a:buChar char="•"/>
            </a:pPr>
            <a:r>
              <a:rPr lang="en-US" sz="2000" dirty="0" smtClean="0">
                <a:latin typeface="+mn-lt"/>
              </a:rPr>
              <a:t>Moreover</a:t>
            </a:r>
            <a:r>
              <a:rPr lang="en-US" sz="2000" dirty="0">
                <a:latin typeface="+mn-lt"/>
              </a:rPr>
              <a:t>, it is important to consider that </a:t>
            </a:r>
            <a:r>
              <a:rPr lang="en-US" sz="2000" b="1" dirty="0">
                <a:solidFill>
                  <a:srgbClr val="FF0000"/>
                </a:solidFill>
                <a:latin typeface="+mn-lt"/>
              </a:rPr>
              <a:t>many policies to combat poverty </a:t>
            </a:r>
            <a:r>
              <a:rPr lang="en-US" sz="2000" dirty="0">
                <a:latin typeface="+mn-lt"/>
              </a:rPr>
              <a:t>are </a:t>
            </a:r>
            <a:r>
              <a:rPr lang="en-US" sz="2000" b="1" dirty="0">
                <a:solidFill>
                  <a:srgbClr val="FF0000"/>
                </a:solidFill>
                <a:latin typeface="+mn-lt"/>
              </a:rPr>
              <a:t>based on rental housing subsidies </a:t>
            </a:r>
            <a:r>
              <a:rPr lang="en-US" sz="2000" dirty="0">
                <a:latin typeface="+mn-lt"/>
              </a:rPr>
              <a:t>or on providing no housing cost to the poor.</a:t>
            </a:r>
            <a:endParaRPr lang="it-IT" sz="2000" dirty="0">
              <a:latin typeface="+mn-lt"/>
            </a:endParaRPr>
          </a:p>
          <a:p>
            <a:endParaRPr lang="en-US" sz="2000" dirty="0" smtClean="0">
              <a:latin typeface="+mn-lt"/>
            </a:endParaRPr>
          </a:p>
          <a:p>
            <a:endParaRPr lang="en-US" sz="2000" dirty="0">
              <a:latin typeface="+mn-lt"/>
            </a:endParaRPr>
          </a:p>
          <a:p>
            <a:endParaRPr lang="en-US" sz="2000" dirty="0" smtClean="0">
              <a:latin typeface="+mn-lt"/>
            </a:endParaRPr>
          </a:p>
          <a:p>
            <a:endParaRPr lang="en-US" dirty="0"/>
          </a:p>
        </p:txBody>
      </p:sp>
    </p:spTree>
    <p:extLst>
      <p:ext uri="{BB962C8B-B14F-4D97-AF65-F5344CB8AC3E}">
        <p14:creationId xmlns:p14="http://schemas.microsoft.com/office/powerpoint/2010/main" val="428600201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576263" y="2276872"/>
            <a:ext cx="7704137" cy="1015663"/>
          </a:xfrm>
          <a:prstGeom prst="rect">
            <a:avLst/>
          </a:prstGeom>
          <a:noFill/>
          <a:ln>
            <a:noFill/>
          </a:ln>
          <a:effectLst/>
          <a:extLst/>
        </p:spPr>
        <p:txBody>
          <a:bodyPr>
            <a:spAutoFit/>
          </a:bodyPr>
          <a:lstStyle/>
          <a:p>
            <a:pPr fontAlgn="auto">
              <a:spcBef>
                <a:spcPct val="50000"/>
              </a:spcBef>
              <a:spcAft>
                <a:spcPts val="0"/>
              </a:spcAft>
              <a:defRPr/>
            </a:pPr>
            <a:endParaRPr lang="it-IT" altLang="it-IT" sz="2400" dirty="0" smtClean="0">
              <a:latin typeface="+mn-lt"/>
              <a:cs typeface="+mn-cs"/>
            </a:endParaRPr>
          </a:p>
          <a:p>
            <a:pPr marL="342900" indent="-342900" fontAlgn="auto">
              <a:spcBef>
                <a:spcPct val="50000"/>
              </a:spcBef>
              <a:spcAft>
                <a:spcPts val="0"/>
              </a:spcAft>
              <a:buFont typeface="Arial" panose="020B0604020202020204" pitchFamily="34" charset="0"/>
              <a:buChar char="•"/>
              <a:defRPr/>
            </a:pPr>
            <a:endParaRPr lang="it-IT" altLang="it-IT" sz="2400" dirty="0">
              <a:latin typeface="+mn-lt"/>
              <a:cs typeface="+mn-cs"/>
            </a:endParaRPr>
          </a:p>
        </p:txBody>
      </p:sp>
      <p:sp>
        <p:nvSpPr>
          <p:cNvPr id="2" name="Segnaposto numero diapositiva 1"/>
          <p:cNvSpPr>
            <a:spLocks noGrp="1"/>
          </p:cNvSpPr>
          <p:nvPr>
            <p:ph type="sldNum" sz="quarter" idx="12"/>
          </p:nvPr>
        </p:nvSpPr>
        <p:spPr/>
        <p:txBody>
          <a:bodyPr/>
          <a:lstStyle/>
          <a:p>
            <a:pPr>
              <a:defRPr/>
            </a:pPr>
            <a:fld id="{8464CCA4-9681-42B7-BE95-D245E7B4B0E0}" type="slidenum">
              <a:rPr lang="en-US"/>
              <a:pPr>
                <a:defRPr/>
              </a:pPr>
              <a:t>43</a:t>
            </a:fld>
            <a:endParaRPr lang="en-US" dirty="0"/>
          </a:p>
        </p:txBody>
      </p:sp>
      <p:sp>
        <p:nvSpPr>
          <p:cNvPr id="5" name="CasellaDiTesto 4"/>
          <p:cNvSpPr txBox="1"/>
          <p:nvPr/>
        </p:nvSpPr>
        <p:spPr>
          <a:xfrm>
            <a:off x="0" y="0"/>
            <a:ext cx="9144000" cy="677108"/>
          </a:xfrm>
          <a:prstGeom prst="rect">
            <a:avLst/>
          </a:prstGeom>
          <a:solidFill>
            <a:srgbClr val="FFC000"/>
          </a:solidFill>
        </p:spPr>
        <p:txBody>
          <a:bodyPr wrap="square" rtlCol="0">
            <a:spAutoFit/>
          </a:bodyPr>
          <a:lstStyle/>
          <a:p>
            <a:r>
              <a:rPr lang="it-IT" sz="2400" dirty="0" smtClean="0">
                <a:solidFill>
                  <a:srgbClr val="0070C0"/>
                </a:solidFill>
                <a:latin typeface="+mn-lt"/>
              </a:rPr>
              <a:t>EXAMPLE</a:t>
            </a:r>
            <a:endParaRPr lang="it-IT" sz="2400" dirty="0">
              <a:latin typeface="+mn-lt"/>
            </a:endParaRPr>
          </a:p>
          <a:p>
            <a:endParaRPr lang="it-IT" sz="1400" dirty="0">
              <a:solidFill>
                <a:srgbClr val="0070C0"/>
              </a:solidFill>
              <a:latin typeface="+mn-lt"/>
            </a:endParaRPr>
          </a:p>
        </p:txBody>
      </p:sp>
      <p:pic>
        <p:nvPicPr>
          <p:cNvPr id="6" name="Immagine 5"/>
          <p:cNvPicPr/>
          <p:nvPr/>
        </p:nvPicPr>
        <p:blipFill>
          <a:blip r:embed="rId3">
            <a:extLst>
              <a:ext uri="{28A0092B-C50C-407E-A947-70E740481C1C}">
                <a14:useLocalDpi xmlns:a14="http://schemas.microsoft.com/office/drawing/2010/main" val="0"/>
              </a:ext>
            </a:extLst>
          </a:blip>
          <a:srcRect/>
          <a:stretch>
            <a:fillRect/>
          </a:stretch>
        </p:blipFill>
        <p:spPr bwMode="auto">
          <a:xfrm>
            <a:off x="755576" y="1988840"/>
            <a:ext cx="3096344" cy="1972805"/>
          </a:xfrm>
          <a:prstGeom prst="rect">
            <a:avLst/>
          </a:prstGeom>
          <a:noFill/>
          <a:ln>
            <a:noFill/>
          </a:ln>
        </p:spPr>
      </p:pic>
      <p:pic>
        <p:nvPicPr>
          <p:cNvPr id="7" name="Immagine 6"/>
          <p:cNvPicPr/>
          <p:nvPr/>
        </p:nvPicPr>
        <p:blipFill>
          <a:blip r:embed="rId4">
            <a:extLst>
              <a:ext uri="{28A0092B-C50C-407E-A947-70E740481C1C}">
                <a14:useLocalDpi xmlns:a14="http://schemas.microsoft.com/office/drawing/2010/main" val="0"/>
              </a:ext>
            </a:extLst>
          </a:blip>
          <a:srcRect/>
          <a:stretch>
            <a:fillRect/>
          </a:stretch>
        </p:blipFill>
        <p:spPr bwMode="auto">
          <a:xfrm>
            <a:off x="3851920" y="1988841"/>
            <a:ext cx="3950620" cy="1975760"/>
          </a:xfrm>
          <a:prstGeom prst="rect">
            <a:avLst/>
          </a:prstGeom>
          <a:noFill/>
          <a:ln>
            <a:noFill/>
          </a:ln>
        </p:spPr>
      </p:pic>
      <p:sp>
        <p:nvSpPr>
          <p:cNvPr id="3" name="Rettangolo 2"/>
          <p:cNvSpPr/>
          <p:nvPr/>
        </p:nvSpPr>
        <p:spPr>
          <a:xfrm>
            <a:off x="576264" y="3961645"/>
            <a:ext cx="7524128" cy="1808187"/>
          </a:xfrm>
          <a:prstGeom prst="rect">
            <a:avLst/>
          </a:prstGeom>
        </p:spPr>
        <p:txBody>
          <a:bodyPr wrap="square">
            <a:spAutoFit/>
          </a:bodyPr>
          <a:lstStyle/>
          <a:p>
            <a:pPr marR="359410" algn="r">
              <a:lnSpc>
                <a:spcPct val="115000"/>
              </a:lnSpc>
              <a:spcAft>
                <a:spcPts val="600"/>
              </a:spcAft>
            </a:pPr>
            <a:r>
              <a:rPr lang="en-US" sz="1200" dirty="0">
                <a:latin typeface="Calibri" panose="020F0502020204030204" pitchFamily="34" charset="0"/>
                <a:ea typeface="Calibri" panose="020F0502020204030204" pitchFamily="34" charset="0"/>
                <a:cs typeface="TimesNewRomanPSMT"/>
              </a:rPr>
              <a:t>Fig. 3 Household HCR for Italian regions computed with NPL adjusted by PPPs (left) and RMHRs (right) – 2012</a:t>
            </a:r>
            <a:endParaRPr lang="it-IT"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dirty="0">
                <a:latin typeface="Calibri" panose="020F0502020204030204" pitchFamily="34" charset="0"/>
                <a:ea typeface="Calibri" panose="020F0502020204030204" pitchFamily="34" charset="0"/>
                <a:cs typeface="TimesNewRomanPSMT"/>
              </a:rPr>
              <a:t> </a:t>
            </a:r>
            <a:endParaRPr lang="it-IT"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Calibri" panose="020F0502020204030204" pitchFamily="34" charset="0"/>
                <a:cs typeface="TimesNewRomanPSMT"/>
              </a:rPr>
              <a:t>As we can see, the use of the conversion factors reshuffles in some way the territorial distribution of the HCRs values. More reshuffling effect is evident when the MHR is used. The range of the two spatial indexes is quite different: 13.2 percent points for PPPs and 68.8 percentage points for MHR.</a:t>
            </a:r>
            <a:endParaRPr lang="it-IT" dirty="0"/>
          </a:p>
        </p:txBody>
      </p:sp>
    </p:spTree>
    <p:extLst>
      <p:ext uri="{BB962C8B-B14F-4D97-AF65-F5344CB8AC3E}">
        <p14:creationId xmlns:p14="http://schemas.microsoft.com/office/powerpoint/2010/main" val="134366254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539552" y="1031815"/>
            <a:ext cx="8147248" cy="5324535"/>
          </a:xfrm>
          <a:prstGeom prst="rect">
            <a:avLst/>
          </a:prstGeom>
          <a:noFill/>
          <a:ln>
            <a:noFill/>
          </a:ln>
          <a:effectLst/>
          <a:extLst/>
        </p:spPr>
        <p:txBody>
          <a:bodyPr wrap="square">
            <a:spAutoFit/>
          </a:bodyPr>
          <a:lstStyle/>
          <a:p>
            <a:pPr marL="342900" indent="-342900">
              <a:buFont typeface="Wingdings" panose="05000000000000000000" pitchFamily="2" charset="2"/>
              <a:buChar char="Ø"/>
            </a:pPr>
            <a:r>
              <a:rPr lang="en-US" sz="2000" dirty="0"/>
              <a:t>The Italian </a:t>
            </a:r>
            <a:r>
              <a:rPr lang="en-US" sz="2000" b="1" dirty="0">
                <a:solidFill>
                  <a:srgbClr val="FF0000"/>
                </a:solidFill>
              </a:rPr>
              <a:t>Revenue and Tax Agency </a:t>
            </a:r>
            <a:r>
              <a:rPr lang="en-US" sz="2000" dirty="0"/>
              <a:t>has a special directorate called «</a:t>
            </a:r>
            <a:r>
              <a:rPr lang="en-US" sz="2000" b="1" dirty="0">
                <a:solidFill>
                  <a:srgbClr val="FF0000"/>
                </a:solidFill>
              </a:rPr>
              <a:t>Estimate and Observatory on the Real Estate</a:t>
            </a:r>
            <a:r>
              <a:rPr lang="en-US" sz="2000" dirty="0"/>
              <a:t>»</a:t>
            </a:r>
          </a:p>
          <a:p>
            <a:endParaRPr lang="en-US" sz="800" dirty="0"/>
          </a:p>
          <a:p>
            <a:pPr marL="342900" indent="-342900">
              <a:buFont typeface="Arial" panose="020B0604020202020204" pitchFamily="34" charset="0"/>
              <a:buChar char="•"/>
            </a:pPr>
            <a:r>
              <a:rPr lang="en-US" sz="2000" dirty="0"/>
              <a:t>The observatory estimates and publish (every six months), the </a:t>
            </a:r>
            <a:r>
              <a:rPr lang="en-US" sz="2000" b="1" dirty="0">
                <a:solidFill>
                  <a:srgbClr val="FF0000"/>
                </a:solidFill>
              </a:rPr>
              <a:t>real estate quotations</a:t>
            </a:r>
            <a:r>
              <a:rPr lang="en-US" sz="2000" dirty="0"/>
              <a:t> of the estate and of the </a:t>
            </a:r>
            <a:r>
              <a:rPr lang="en-US" sz="2000" b="1" dirty="0">
                <a:solidFill>
                  <a:srgbClr val="FF0000"/>
                </a:solidFill>
              </a:rPr>
              <a:t>rents for their location.</a:t>
            </a:r>
          </a:p>
          <a:p>
            <a:endParaRPr lang="en-US" sz="800" dirty="0"/>
          </a:p>
          <a:p>
            <a:pPr marL="342900" indent="-342900">
              <a:buFont typeface="Arial" panose="020B0604020202020204" pitchFamily="34" charset="0"/>
              <a:buChar char="•"/>
            </a:pPr>
            <a:r>
              <a:rPr lang="en-US" sz="2000" dirty="0"/>
              <a:t>The estimates refer to the </a:t>
            </a:r>
            <a:r>
              <a:rPr lang="en-US" sz="2000" dirty="0">
                <a:solidFill>
                  <a:srgbClr val="FF0000"/>
                </a:solidFill>
              </a:rPr>
              <a:t>minimum</a:t>
            </a:r>
            <a:r>
              <a:rPr lang="en-US" sz="2000" dirty="0"/>
              <a:t> and </a:t>
            </a:r>
            <a:r>
              <a:rPr lang="en-US" sz="2000" dirty="0">
                <a:solidFill>
                  <a:srgbClr val="FF0000"/>
                </a:solidFill>
              </a:rPr>
              <a:t>maximum</a:t>
            </a:r>
            <a:r>
              <a:rPr lang="en-US" sz="2000" dirty="0"/>
              <a:t> </a:t>
            </a:r>
            <a:r>
              <a:rPr lang="en-US" sz="2000" b="1" dirty="0">
                <a:solidFill>
                  <a:srgbClr val="FF0000"/>
                </a:solidFill>
              </a:rPr>
              <a:t>market values </a:t>
            </a:r>
            <a:r>
              <a:rPr lang="en-US" sz="2000" dirty="0"/>
              <a:t>in Euro for square meter for each </a:t>
            </a:r>
            <a:r>
              <a:rPr lang="en-US" sz="2000" b="1" dirty="0">
                <a:solidFill>
                  <a:srgbClr val="FF0000"/>
                </a:solidFill>
              </a:rPr>
              <a:t>typology of the estates </a:t>
            </a:r>
            <a:r>
              <a:rPr lang="en-US" sz="2000" dirty="0"/>
              <a:t>and for </a:t>
            </a:r>
            <a:r>
              <a:rPr lang="en-US" sz="2000" b="1" dirty="0">
                <a:solidFill>
                  <a:srgbClr val="FF0000"/>
                </a:solidFill>
              </a:rPr>
              <a:t>each territorial zone </a:t>
            </a:r>
            <a:r>
              <a:rPr lang="en-US" sz="2000" dirty="0"/>
              <a:t>(area) within all the Italian Municipalities (more than 8,000).</a:t>
            </a:r>
          </a:p>
          <a:p>
            <a:endParaRPr lang="en-US" sz="800" dirty="0"/>
          </a:p>
          <a:p>
            <a:pPr marL="342900" indent="-342900">
              <a:buFont typeface="Arial" panose="020B0604020202020204" pitchFamily="34" charset="0"/>
              <a:buChar char="•"/>
            </a:pPr>
            <a:r>
              <a:rPr lang="en-US" sz="2000" dirty="0"/>
              <a:t>The value are obtained not as a punctual estimation, but as a </a:t>
            </a:r>
            <a:r>
              <a:rPr lang="en-US" sz="2000" b="1" dirty="0">
                <a:solidFill>
                  <a:srgbClr val="FF0000"/>
                </a:solidFill>
              </a:rPr>
              <a:t>process of subjective assessments </a:t>
            </a:r>
            <a:r>
              <a:rPr lang="en-US" sz="2000" b="1" dirty="0" smtClean="0">
                <a:solidFill>
                  <a:srgbClr val="FF0000"/>
                </a:solidFill>
              </a:rPr>
              <a:t>(</a:t>
            </a:r>
            <a:r>
              <a:rPr lang="en-US" sz="2000" dirty="0" smtClean="0"/>
              <a:t>Min </a:t>
            </a:r>
            <a:r>
              <a:rPr lang="en-US" sz="2000" dirty="0"/>
              <a:t>and </a:t>
            </a:r>
            <a:r>
              <a:rPr lang="en-US" sz="2000" dirty="0" smtClean="0"/>
              <a:t>Max)</a:t>
            </a:r>
          </a:p>
          <a:p>
            <a:pPr marL="342900" indent="-342900">
              <a:buFont typeface="Arial" panose="020B0604020202020204" pitchFamily="34" charset="0"/>
              <a:buChar char="•"/>
            </a:pPr>
            <a:endParaRPr lang="en-US" sz="800" dirty="0"/>
          </a:p>
          <a:p>
            <a:pPr marL="342900" indent="-342900">
              <a:buFont typeface="Arial" panose="020B0604020202020204" pitchFamily="34" charset="0"/>
              <a:buChar char="•"/>
            </a:pPr>
            <a:r>
              <a:rPr lang="en-US" sz="2000" dirty="0" smtClean="0"/>
              <a:t>Possibility to compute </a:t>
            </a:r>
            <a:r>
              <a:rPr lang="en-US" sz="2000" b="1" dirty="0" smtClean="0">
                <a:solidFill>
                  <a:srgbClr val="FF0000"/>
                </a:solidFill>
              </a:rPr>
              <a:t>SPIs for 5 zone</a:t>
            </a:r>
            <a:r>
              <a:rPr lang="en-US" sz="2000" dirty="0" smtClean="0"/>
              <a:t>, within the municipality and for </a:t>
            </a:r>
            <a:r>
              <a:rPr lang="en-US" sz="2000" b="1" dirty="0" smtClean="0">
                <a:solidFill>
                  <a:srgbClr val="FF0000"/>
                </a:solidFill>
              </a:rPr>
              <a:t>5 typology of houses</a:t>
            </a:r>
            <a:r>
              <a:rPr lang="en-US" sz="2000" dirty="0" smtClean="0"/>
              <a:t>. The aggregation could be for </a:t>
            </a:r>
            <a:r>
              <a:rPr lang="en-US" sz="2000" b="1" dirty="0" smtClean="0">
                <a:solidFill>
                  <a:srgbClr val="FF0000"/>
                </a:solidFill>
              </a:rPr>
              <a:t>different level size of the territorial area</a:t>
            </a:r>
            <a:r>
              <a:rPr lang="en-US" sz="2000" dirty="0" smtClean="0"/>
              <a:t>: Local Labor System (group of Municipality, more than 600), Provinces (110), Regions (20)</a:t>
            </a:r>
          </a:p>
          <a:p>
            <a:pPr marL="342900" indent="-342900">
              <a:buFont typeface="Arial" panose="020B0604020202020204" pitchFamily="34" charset="0"/>
              <a:buChar char="•"/>
            </a:pPr>
            <a:endParaRPr lang="en-US" sz="800" dirty="0"/>
          </a:p>
          <a:p>
            <a:pPr marL="342900" indent="-342900">
              <a:buFont typeface="Arial" panose="020B0604020202020204" pitchFamily="34" charset="0"/>
              <a:buChar char="•"/>
            </a:pPr>
            <a:r>
              <a:rPr lang="en-US" sz="2000" dirty="0" smtClean="0">
                <a:solidFill>
                  <a:srgbClr val="FF0000"/>
                </a:solidFill>
              </a:rPr>
              <a:t>Possible issue</a:t>
            </a:r>
            <a:r>
              <a:rPr lang="en-US" sz="2000" dirty="0" smtClean="0"/>
              <a:t>: the synthesis of the subjective assessments</a:t>
            </a:r>
            <a:endParaRPr lang="en-US" sz="2000" dirty="0"/>
          </a:p>
        </p:txBody>
      </p:sp>
      <p:sp>
        <p:nvSpPr>
          <p:cNvPr id="2" name="Segnaposto numero diapositiva 1"/>
          <p:cNvSpPr>
            <a:spLocks noGrp="1"/>
          </p:cNvSpPr>
          <p:nvPr>
            <p:ph type="sldNum" sz="quarter" idx="12"/>
          </p:nvPr>
        </p:nvSpPr>
        <p:spPr/>
        <p:txBody>
          <a:bodyPr/>
          <a:lstStyle/>
          <a:p>
            <a:pPr>
              <a:defRPr/>
            </a:pPr>
            <a:fld id="{8464CCA4-9681-42B7-BE95-D245E7B4B0E0}" type="slidenum">
              <a:rPr lang="en-US"/>
              <a:pPr>
                <a:defRPr/>
              </a:pPr>
              <a:t>44</a:t>
            </a:fld>
            <a:endParaRPr lang="en-US" dirty="0"/>
          </a:p>
        </p:txBody>
      </p:sp>
      <p:sp>
        <p:nvSpPr>
          <p:cNvPr id="5" name="CasellaDiTesto 4"/>
          <p:cNvSpPr txBox="1"/>
          <p:nvPr/>
        </p:nvSpPr>
        <p:spPr>
          <a:xfrm>
            <a:off x="0" y="0"/>
            <a:ext cx="9144000" cy="830997"/>
          </a:xfrm>
          <a:prstGeom prst="rect">
            <a:avLst/>
          </a:prstGeom>
          <a:solidFill>
            <a:srgbClr val="FFC000"/>
          </a:solidFill>
        </p:spPr>
        <p:txBody>
          <a:bodyPr wrap="square" rtlCol="0">
            <a:spAutoFit/>
          </a:bodyPr>
          <a:lstStyle/>
          <a:p>
            <a:r>
              <a:rPr lang="en-US" sz="2400" dirty="0" smtClean="0">
                <a:solidFill>
                  <a:srgbClr val="0070C0"/>
                </a:solidFill>
                <a:latin typeface="+mn-lt"/>
              </a:rPr>
              <a:t>The use of data from the archives of the Fiscal Agency to compute SPIs for the housing rent cost</a:t>
            </a:r>
            <a:endParaRPr lang="en-US" sz="2400" dirty="0">
              <a:solidFill>
                <a:srgbClr val="0070C0"/>
              </a:solidFill>
              <a:latin typeface="+mn-lt"/>
            </a:endParaRPr>
          </a:p>
        </p:txBody>
      </p:sp>
    </p:spTree>
    <p:extLst>
      <p:ext uri="{BB962C8B-B14F-4D97-AF65-F5344CB8AC3E}">
        <p14:creationId xmlns:p14="http://schemas.microsoft.com/office/powerpoint/2010/main" val="237809798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539552" y="908720"/>
            <a:ext cx="8280920" cy="5139869"/>
          </a:xfrm>
          <a:prstGeom prst="rect">
            <a:avLst/>
          </a:prstGeom>
          <a:noFill/>
          <a:ln>
            <a:noFill/>
          </a:ln>
          <a:effectLst/>
          <a:extLst/>
        </p:spPr>
        <p:txBody>
          <a:bodyPr wrap="square">
            <a:spAutoFit/>
          </a:bodyPr>
          <a:lstStyle/>
          <a:p>
            <a:pPr fontAlgn="auto">
              <a:spcBef>
                <a:spcPct val="50000"/>
              </a:spcBef>
              <a:spcAft>
                <a:spcPts val="0"/>
              </a:spcAft>
              <a:defRPr/>
            </a:pPr>
            <a:r>
              <a:rPr lang="en-US" altLang="it-IT" sz="2800" dirty="0" smtClean="0">
                <a:solidFill>
                  <a:srgbClr val="0070C0"/>
                </a:solidFill>
                <a:latin typeface="+mn-lt"/>
                <a:cs typeface="+mn-cs"/>
              </a:rPr>
              <a:t>6</a:t>
            </a:r>
            <a:r>
              <a:rPr lang="en-US" altLang="it-IT" sz="2800" dirty="0">
                <a:solidFill>
                  <a:srgbClr val="0070C0"/>
                </a:solidFill>
                <a:latin typeface="+mn-lt"/>
                <a:cs typeface="+mn-cs"/>
              </a:rPr>
              <a:t> </a:t>
            </a:r>
            <a:r>
              <a:rPr lang="en-US" altLang="it-IT" sz="2800" dirty="0" smtClean="0">
                <a:solidFill>
                  <a:srgbClr val="0070C0"/>
                </a:solidFill>
                <a:latin typeface="+mn-lt"/>
              </a:rPr>
              <a:t>Concluding remarks</a:t>
            </a:r>
            <a:endParaRPr lang="it-IT" altLang="it-IT" sz="2800" dirty="0">
              <a:latin typeface="+mn-lt"/>
            </a:endParaRPr>
          </a:p>
          <a:p>
            <a:pPr marL="457200" indent="-457200" fontAlgn="auto">
              <a:spcBef>
                <a:spcPct val="50000"/>
              </a:spcBef>
              <a:spcAft>
                <a:spcPts val="0"/>
              </a:spcAft>
              <a:buFont typeface="Wingdings" panose="05000000000000000000" pitchFamily="2" charset="2"/>
              <a:buChar char="Ø"/>
              <a:defRPr/>
            </a:pPr>
            <a:r>
              <a:rPr lang="en-US" altLang="it-IT" sz="2000" dirty="0" smtClean="0">
                <a:latin typeface="+mn-lt"/>
                <a:cs typeface="+mn-cs"/>
              </a:rPr>
              <a:t>Use of SPIs: need to know </a:t>
            </a:r>
          </a:p>
          <a:p>
            <a:pPr marL="342900" indent="-342900" fontAlgn="auto">
              <a:spcBef>
                <a:spcPct val="50000"/>
              </a:spcBef>
              <a:spcAft>
                <a:spcPts val="0"/>
              </a:spcAft>
              <a:buFont typeface="Arial" panose="020B0604020202020204" pitchFamily="34" charset="0"/>
              <a:buChar char="•"/>
              <a:defRPr/>
            </a:pPr>
            <a:r>
              <a:rPr lang="en-US" altLang="it-IT" sz="2000" dirty="0" smtClean="0">
                <a:latin typeface="+mn-lt"/>
                <a:cs typeface="+mn-cs"/>
              </a:rPr>
              <a:t>Statistical methods, but also Economic theory and the assumption made</a:t>
            </a:r>
          </a:p>
          <a:p>
            <a:pPr marL="342900" indent="-342900" fontAlgn="auto">
              <a:spcBef>
                <a:spcPct val="50000"/>
              </a:spcBef>
              <a:spcAft>
                <a:spcPts val="0"/>
              </a:spcAft>
              <a:buFont typeface="Arial" panose="020B0604020202020204" pitchFamily="34" charset="0"/>
              <a:buChar char="•"/>
              <a:defRPr/>
            </a:pPr>
            <a:r>
              <a:rPr lang="en-US" altLang="it-IT" sz="2000" dirty="0" smtClean="0">
                <a:latin typeface="+mn-lt"/>
                <a:cs typeface="+mn-cs"/>
              </a:rPr>
              <a:t>The process of production of price and weight data and their errors profile</a:t>
            </a:r>
          </a:p>
          <a:p>
            <a:pPr marL="342900" indent="-342900" fontAlgn="auto">
              <a:spcBef>
                <a:spcPct val="50000"/>
              </a:spcBef>
              <a:spcAft>
                <a:spcPts val="0"/>
              </a:spcAft>
              <a:buFont typeface="Wingdings" panose="05000000000000000000" pitchFamily="2" charset="2"/>
              <a:buChar char="Ø"/>
              <a:defRPr/>
            </a:pPr>
            <a:r>
              <a:rPr lang="en-US" altLang="it-IT" sz="2000" dirty="0" smtClean="0">
                <a:latin typeface="+mn-lt"/>
                <a:cs typeface="+mn-cs"/>
              </a:rPr>
              <a:t>In Italy, </a:t>
            </a:r>
            <a:r>
              <a:rPr lang="en-US" altLang="it-IT" sz="2000" dirty="0" err="1" smtClean="0">
                <a:latin typeface="+mn-lt"/>
                <a:cs typeface="+mn-cs"/>
              </a:rPr>
              <a:t>Istat</a:t>
            </a:r>
            <a:r>
              <a:rPr lang="en-US" altLang="it-IT" sz="2000" dirty="0" smtClean="0">
                <a:latin typeface="+mn-lt"/>
                <a:cs typeface="+mn-cs"/>
              </a:rPr>
              <a:t> is investing in the future production of the SPIs. The process is difficult therefore </a:t>
            </a:r>
            <a:r>
              <a:rPr lang="en-US" altLang="it-IT" sz="2000" dirty="0" err="1" smtClean="0">
                <a:latin typeface="+mn-lt"/>
                <a:cs typeface="+mn-cs"/>
              </a:rPr>
              <a:t>Istat</a:t>
            </a:r>
            <a:r>
              <a:rPr lang="en-US" altLang="it-IT" sz="2000" dirty="0" smtClean="0">
                <a:latin typeface="+mn-lt"/>
                <a:cs typeface="+mn-cs"/>
              </a:rPr>
              <a:t>  should invest more on this field of research, with the support of the policy makers</a:t>
            </a:r>
          </a:p>
          <a:p>
            <a:pPr marL="342900" indent="-342900" fontAlgn="auto">
              <a:spcBef>
                <a:spcPct val="50000"/>
              </a:spcBef>
              <a:spcAft>
                <a:spcPts val="0"/>
              </a:spcAft>
              <a:buFont typeface="Wingdings" panose="05000000000000000000" pitchFamily="2" charset="2"/>
              <a:buChar char="Ø"/>
              <a:defRPr/>
            </a:pPr>
            <a:r>
              <a:rPr lang="en-US" altLang="it-IT" sz="2000" dirty="0" err="1" smtClean="0">
                <a:latin typeface="+mn-lt"/>
                <a:cs typeface="+mn-cs"/>
              </a:rPr>
              <a:t>Dagum</a:t>
            </a:r>
            <a:r>
              <a:rPr lang="en-US" altLang="it-IT" sz="2000" dirty="0" smtClean="0">
                <a:latin typeface="+mn-lt"/>
                <a:cs typeface="+mn-cs"/>
              </a:rPr>
              <a:t> Centre and their members are working on that within Maxwell Project (together with </a:t>
            </a:r>
            <a:r>
              <a:rPr lang="en-US" altLang="it-IT" sz="2000" dirty="0" err="1" smtClean="0">
                <a:latin typeface="+mn-lt"/>
                <a:cs typeface="+mn-cs"/>
              </a:rPr>
              <a:t>Istat</a:t>
            </a:r>
            <a:r>
              <a:rPr lang="en-US" altLang="it-IT" sz="2000" dirty="0" smtClean="0">
                <a:latin typeface="+mn-lt"/>
                <a:cs typeface="+mn-cs"/>
              </a:rPr>
              <a:t> and other European institute of research</a:t>
            </a:r>
          </a:p>
          <a:p>
            <a:pPr fontAlgn="auto">
              <a:spcBef>
                <a:spcPct val="50000"/>
              </a:spcBef>
              <a:spcAft>
                <a:spcPts val="0"/>
              </a:spcAft>
              <a:defRPr/>
            </a:pPr>
            <a:endParaRPr lang="en-US" altLang="it-IT" sz="2000" dirty="0" smtClean="0">
              <a:latin typeface="+mn-lt"/>
              <a:cs typeface="+mn-cs"/>
            </a:endParaRPr>
          </a:p>
          <a:p>
            <a:pPr fontAlgn="auto">
              <a:spcBef>
                <a:spcPct val="50000"/>
              </a:spcBef>
              <a:spcAft>
                <a:spcPts val="0"/>
              </a:spcAft>
              <a:defRPr/>
            </a:pPr>
            <a:r>
              <a:rPr lang="en-US" altLang="it-IT" sz="2000" dirty="0" smtClean="0">
                <a:latin typeface="+mn-lt"/>
                <a:cs typeface="+mn-cs"/>
              </a:rPr>
              <a:t>I am an optimist person</a:t>
            </a:r>
          </a:p>
          <a:p>
            <a:pPr fontAlgn="auto">
              <a:spcBef>
                <a:spcPct val="50000"/>
              </a:spcBef>
              <a:spcAft>
                <a:spcPts val="0"/>
              </a:spcAft>
              <a:defRPr/>
            </a:pPr>
            <a:r>
              <a:rPr lang="en-US" altLang="it-IT" sz="2000" dirty="0" smtClean="0">
                <a:latin typeface="+mn-lt"/>
                <a:cs typeface="+mn-cs"/>
              </a:rPr>
              <a:t>So, </a:t>
            </a:r>
            <a:r>
              <a:rPr lang="en-US" altLang="it-IT" sz="2000" b="1" dirty="0" smtClean="0">
                <a:solidFill>
                  <a:srgbClr val="C00000"/>
                </a:solidFill>
                <a:latin typeface="+mn-lt"/>
                <a:cs typeface="+mn-cs"/>
              </a:rPr>
              <a:t>I am confident that we will reach very good results</a:t>
            </a:r>
          </a:p>
        </p:txBody>
      </p:sp>
      <p:sp>
        <p:nvSpPr>
          <p:cNvPr id="2" name="Segnaposto numero diapositiva 1"/>
          <p:cNvSpPr>
            <a:spLocks noGrp="1"/>
          </p:cNvSpPr>
          <p:nvPr>
            <p:ph type="sldNum" sz="quarter" idx="12"/>
          </p:nvPr>
        </p:nvSpPr>
        <p:spPr/>
        <p:txBody>
          <a:bodyPr/>
          <a:lstStyle/>
          <a:p>
            <a:pPr>
              <a:defRPr/>
            </a:pPr>
            <a:fld id="{8464CCA4-9681-42B7-BE95-D245E7B4B0E0}" type="slidenum">
              <a:rPr lang="en-US"/>
              <a:pPr>
                <a:defRPr/>
              </a:pPr>
              <a:t>45</a:t>
            </a:fld>
            <a:endParaRPr lang="en-US" dirty="0"/>
          </a:p>
        </p:txBody>
      </p:sp>
      <p:sp>
        <p:nvSpPr>
          <p:cNvPr id="5" name="CasellaDiTesto 4"/>
          <p:cNvSpPr txBox="1"/>
          <p:nvPr/>
        </p:nvSpPr>
        <p:spPr>
          <a:xfrm>
            <a:off x="0" y="0"/>
            <a:ext cx="9144000" cy="523220"/>
          </a:xfrm>
          <a:prstGeom prst="rect">
            <a:avLst/>
          </a:prstGeom>
          <a:solidFill>
            <a:srgbClr val="FFC000"/>
          </a:solidFill>
        </p:spPr>
        <p:txBody>
          <a:bodyPr wrap="square" rtlCol="0">
            <a:spAutoFit/>
          </a:bodyPr>
          <a:lstStyle/>
          <a:p>
            <a:endParaRPr lang="it-IT" sz="1400" dirty="0"/>
          </a:p>
          <a:p>
            <a:endParaRPr lang="it-IT" sz="1400" dirty="0">
              <a:solidFill>
                <a:srgbClr val="0070C0"/>
              </a:solidFill>
              <a:latin typeface="+mn-lt"/>
            </a:endParaRPr>
          </a:p>
        </p:txBody>
      </p:sp>
    </p:spTree>
    <p:extLst>
      <p:ext uri="{BB962C8B-B14F-4D97-AF65-F5344CB8AC3E}">
        <p14:creationId xmlns:p14="http://schemas.microsoft.com/office/powerpoint/2010/main" val="55186398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8464CCA4-9681-42B7-BE95-D245E7B4B0E0}" type="slidenum">
              <a:rPr lang="en-US"/>
              <a:pPr>
                <a:defRPr/>
              </a:pPr>
              <a:t>46</a:t>
            </a:fld>
            <a:endParaRPr lang="en-US" dirty="0"/>
          </a:p>
        </p:txBody>
      </p:sp>
      <p:sp>
        <p:nvSpPr>
          <p:cNvPr id="3" name="CasellaDiTesto 2"/>
          <p:cNvSpPr txBox="1"/>
          <p:nvPr/>
        </p:nvSpPr>
        <p:spPr>
          <a:xfrm>
            <a:off x="1763688" y="2348880"/>
            <a:ext cx="4789512" cy="2062103"/>
          </a:xfrm>
          <a:prstGeom prst="rect">
            <a:avLst/>
          </a:prstGeom>
          <a:noFill/>
        </p:spPr>
        <p:txBody>
          <a:bodyPr wrap="square" rtlCol="0">
            <a:spAutoFit/>
          </a:bodyPr>
          <a:lstStyle/>
          <a:p>
            <a:pPr algn="ctr"/>
            <a:r>
              <a:rPr lang="it-IT" sz="3200" dirty="0" smtClean="0"/>
              <a:t>THANKS</a:t>
            </a:r>
          </a:p>
          <a:p>
            <a:pPr algn="ctr"/>
            <a:r>
              <a:rPr lang="it-IT" sz="3200" dirty="0" smtClean="0"/>
              <a:t>FOR </a:t>
            </a:r>
          </a:p>
          <a:p>
            <a:pPr algn="ctr"/>
            <a:r>
              <a:rPr lang="it-IT" sz="3200" dirty="0" smtClean="0"/>
              <a:t>YOUR</a:t>
            </a:r>
          </a:p>
          <a:p>
            <a:pPr algn="ctr"/>
            <a:r>
              <a:rPr lang="it-IT" sz="3200" dirty="0" smtClean="0"/>
              <a:t>ATTENTION</a:t>
            </a:r>
            <a:endParaRPr lang="it-IT" sz="3200" dirty="0"/>
          </a:p>
        </p:txBody>
      </p:sp>
    </p:spTree>
    <p:extLst>
      <p:ext uri="{BB962C8B-B14F-4D97-AF65-F5344CB8AC3E}">
        <p14:creationId xmlns:p14="http://schemas.microsoft.com/office/powerpoint/2010/main" val="335083000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539552" y="1268760"/>
            <a:ext cx="8280920" cy="3647152"/>
          </a:xfrm>
          <a:prstGeom prst="rect">
            <a:avLst/>
          </a:prstGeom>
          <a:noFill/>
          <a:ln>
            <a:noFill/>
          </a:ln>
          <a:effectLst/>
          <a:extLst/>
        </p:spPr>
        <p:txBody>
          <a:bodyPr wrap="square">
            <a:spAutoFit/>
          </a:bodyPr>
          <a:lstStyle/>
          <a:p>
            <a:pPr fontAlgn="auto">
              <a:spcBef>
                <a:spcPct val="50000"/>
              </a:spcBef>
              <a:spcAft>
                <a:spcPts val="0"/>
              </a:spcAft>
              <a:defRPr/>
            </a:pPr>
            <a:endParaRPr lang="en-US" altLang="it-IT" sz="4000" dirty="0" smtClean="0">
              <a:solidFill>
                <a:srgbClr val="0070C0"/>
              </a:solidFill>
              <a:latin typeface="+mn-lt"/>
              <a:cs typeface="+mn-cs"/>
            </a:endParaRPr>
          </a:p>
          <a:p>
            <a:pPr fontAlgn="auto">
              <a:spcBef>
                <a:spcPct val="50000"/>
              </a:spcBef>
              <a:spcAft>
                <a:spcPts val="0"/>
              </a:spcAft>
              <a:defRPr/>
            </a:pPr>
            <a:endParaRPr lang="en-US" altLang="it-IT" dirty="0">
              <a:solidFill>
                <a:srgbClr val="0070C0"/>
              </a:solidFill>
              <a:latin typeface="+mn-lt"/>
              <a:cs typeface="+mn-cs"/>
            </a:endParaRPr>
          </a:p>
          <a:p>
            <a:r>
              <a:rPr lang="en-US" altLang="it-IT" sz="4000" dirty="0" smtClean="0">
                <a:solidFill>
                  <a:srgbClr val="0070C0"/>
                </a:solidFill>
              </a:rPr>
              <a:t>      </a:t>
            </a:r>
            <a:r>
              <a:rPr lang="en-US" sz="4000" dirty="0">
                <a:solidFill>
                  <a:srgbClr val="0070C0"/>
                </a:solidFill>
                <a:latin typeface="+mn-lt"/>
              </a:rPr>
              <a:t>References quoted and other </a:t>
            </a:r>
            <a:r>
              <a:rPr lang="en-US" sz="4000" dirty="0" smtClean="0">
                <a:solidFill>
                  <a:srgbClr val="0070C0"/>
                </a:solidFill>
                <a:latin typeface="+mn-lt"/>
              </a:rPr>
              <a:t>	publications </a:t>
            </a:r>
            <a:r>
              <a:rPr lang="en-US" sz="4000" dirty="0">
                <a:solidFill>
                  <a:srgbClr val="0070C0"/>
                </a:solidFill>
                <a:latin typeface="+mn-lt"/>
              </a:rPr>
              <a:t>in the field</a:t>
            </a:r>
            <a:endParaRPr lang="en-US" sz="4000" dirty="0">
              <a:latin typeface="+mn-lt"/>
            </a:endParaRPr>
          </a:p>
          <a:p>
            <a:pPr marL="457200" indent="-457200" fontAlgn="auto">
              <a:spcBef>
                <a:spcPct val="50000"/>
              </a:spcBef>
              <a:spcAft>
                <a:spcPts val="0"/>
              </a:spcAft>
              <a:buFont typeface="+mj-lt"/>
              <a:buAutoNum type="arabicPeriod"/>
              <a:defRPr/>
            </a:pPr>
            <a:endParaRPr lang="en-US" altLang="it-IT" sz="2800" dirty="0" smtClean="0">
              <a:solidFill>
                <a:srgbClr val="0070C0"/>
              </a:solidFill>
              <a:latin typeface="+mn-lt"/>
              <a:cs typeface="+mn-cs"/>
            </a:endParaRPr>
          </a:p>
          <a:p>
            <a:pPr algn="just" fontAlgn="auto">
              <a:spcBef>
                <a:spcPct val="50000"/>
              </a:spcBef>
              <a:spcAft>
                <a:spcPts val="0"/>
              </a:spcAft>
              <a:defRPr/>
            </a:pPr>
            <a:endParaRPr lang="en-US" altLang="it-IT" sz="2800" dirty="0" smtClean="0">
              <a:solidFill>
                <a:srgbClr val="0070C0"/>
              </a:solidFill>
              <a:latin typeface="+mn-lt"/>
              <a:cs typeface="+mn-cs"/>
            </a:endParaRPr>
          </a:p>
        </p:txBody>
      </p:sp>
      <p:sp>
        <p:nvSpPr>
          <p:cNvPr id="2" name="Segnaposto numero diapositiva 1"/>
          <p:cNvSpPr>
            <a:spLocks noGrp="1"/>
          </p:cNvSpPr>
          <p:nvPr>
            <p:ph type="sldNum" sz="quarter" idx="12"/>
          </p:nvPr>
        </p:nvSpPr>
        <p:spPr/>
        <p:txBody>
          <a:bodyPr/>
          <a:lstStyle/>
          <a:p>
            <a:pPr>
              <a:defRPr/>
            </a:pPr>
            <a:fld id="{8464CCA4-9681-42B7-BE95-D245E7B4B0E0}" type="slidenum">
              <a:rPr lang="en-US"/>
              <a:pPr>
                <a:defRPr/>
              </a:pPr>
              <a:t>47</a:t>
            </a:fld>
            <a:endParaRPr lang="en-US" dirty="0"/>
          </a:p>
        </p:txBody>
      </p:sp>
      <p:sp>
        <p:nvSpPr>
          <p:cNvPr id="5" name="CasellaDiTesto 4"/>
          <p:cNvSpPr txBox="1"/>
          <p:nvPr/>
        </p:nvSpPr>
        <p:spPr>
          <a:xfrm>
            <a:off x="0" y="0"/>
            <a:ext cx="9144000" cy="523220"/>
          </a:xfrm>
          <a:prstGeom prst="rect">
            <a:avLst/>
          </a:prstGeom>
          <a:solidFill>
            <a:srgbClr val="FFC000"/>
          </a:solidFill>
        </p:spPr>
        <p:txBody>
          <a:bodyPr wrap="square" rtlCol="0">
            <a:spAutoFit/>
          </a:bodyPr>
          <a:lstStyle/>
          <a:p>
            <a:endParaRPr lang="it-IT" sz="1400" dirty="0"/>
          </a:p>
          <a:p>
            <a:endParaRPr lang="it-IT" sz="1400" dirty="0">
              <a:solidFill>
                <a:srgbClr val="0070C0"/>
              </a:solidFill>
              <a:latin typeface="+mn-lt"/>
            </a:endParaRPr>
          </a:p>
        </p:txBody>
      </p:sp>
    </p:spTree>
    <p:extLst>
      <p:ext uri="{BB962C8B-B14F-4D97-AF65-F5344CB8AC3E}">
        <p14:creationId xmlns:p14="http://schemas.microsoft.com/office/powerpoint/2010/main" val="404651282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395536" y="980728"/>
            <a:ext cx="8291264" cy="7201972"/>
          </a:xfrm>
          <a:prstGeom prst="rect">
            <a:avLst/>
          </a:prstGeom>
          <a:noFill/>
          <a:ln>
            <a:noFill/>
          </a:ln>
          <a:effectLst/>
          <a:extLst/>
        </p:spPr>
        <p:txBody>
          <a:bodyPr wrap="square">
            <a:spAutoFit/>
          </a:bodyPr>
          <a:lstStyle/>
          <a:p>
            <a:r>
              <a:rPr lang="en-US" sz="1100" dirty="0" smtClean="0"/>
              <a:t>- Aten B.H. </a:t>
            </a:r>
            <a:r>
              <a:rPr lang="en-US" sz="1100" dirty="0"/>
              <a:t>(2005), Report on Interarea Price Levels, Working Paper No. 2005-11, Bureau of Economic Analysis, Washington D.C.</a:t>
            </a:r>
            <a:endParaRPr lang="it-IT" sz="1100" dirty="0"/>
          </a:p>
          <a:p>
            <a:r>
              <a:rPr lang="en-US" sz="1100" dirty="0" smtClean="0"/>
              <a:t>- Aten B.H. </a:t>
            </a:r>
            <a:r>
              <a:rPr lang="en-US" sz="1100" dirty="0"/>
              <a:t>(2006) Interarea Price Levels: An Experimental Methodology, Monthly Labor Review, 129, 9, </a:t>
            </a:r>
            <a:r>
              <a:rPr lang="en-US" sz="1100" dirty="0" smtClean="0"/>
              <a:t>47–61.</a:t>
            </a:r>
            <a:endParaRPr lang="it-IT" sz="1100" dirty="0"/>
          </a:p>
          <a:p>
            <a:r>
              <a:rPr lang="en-US" sz="1100" dirty="0" smtClean="0"/>
              <a:t>- Aten B.H  </a:t>
            </a:r>
            <a:r>
              <a:rPr lang="en-US" sz="1100" dirty="0"/>
              <a:t>(2009), Cities in Brazil: An interarea price comparison. In International and interarea comparisons of income, output, and </a:t>
            </a:r>
            <a:r>
              <a:rPr lang="en-US" sz="1100" dirty="0" smtClean="0"/>
              <a:t>prices </a:t>
            </a:r>
            <a:r>
              <a:rPr lang="en-US" sz="1100" dirty="0"/>
              <a:t>(</a:t>
            </a:r>
            <a:r>
              <a:rPr lang="en-US" sz="1100" dirty="0" err="1"/>
              <a:t>eds</a:t>
            </a:r>
            <a:r>
              <a:rPr lang="en-US" sz="1100" dirty="0"/>
              <a:t> A. </a:t>
            </a:r>
            <a:r>
              <a:rPr lang="en-US" sz="1100" dirty="0" err="1"/>
              <a:t>Heston</a:t>
            </a:r>
            <a:r>
              <a:rPr lang="en-US" sz="1100" dirty="0"/>
              <a:t> and R. </a:t>
            </a:r>
            <a:r>
              <a:rPr lang="en-US" sz="1100" dirty="0" err="1"/>
              <a:t>Lipsey</a:t>
            </a:r>
            <a:r>
              <a:rPr lang="en-US" sz="1100" dirty="0"/>
              <a:t>), pp.211–229, Chicago: University Chicago Press.</a:t>
            </a:r>
            <a:endParaRPr lang="it-IT" sz="1100" dirty="0"/>
          </a:p>
          <a:p>
            <a:r>
              <a:rPr lang="en-US" sz="1100" dirty="0" smtClean="0"/>
              <a:t>- Aten B.H. </a:t>
            </a:r>
            <a:r>
              <a:rPr lang="en-US" sz="1100" dirty="0"/>
              <a:t>(2017), Regional Price Parities and Real Regional Income for the United States, Proceedings of the 60th World Statistics </a:t>
            </a:r>
            <a:r>
              <a:rPr lang="en-US" sz="1100" dirty="0" smtClean="0"/>
              <a:t>Congress </a:t>
            </a:r>
            <a:r>
              <a:rPr lang="en-US" sz="1100" dirty="0"/>
              <a:t>of the International Statistical Institute, 2017</a:t>
            </a:r>
            <a:r>
              <a:rPr lang="en-US" sz="1100" dirty="0" smtClean="0"/>
              <a:t>.</a:t>
            </a:r>
          </a:p>
          <a:p>
            <a:r>
              <a:rPr lang="it-IT" sz="1100" dirty="0" smtClean="0"/>
              <a:t>- </a:t>
            </a:r>
            <a:r>
              <a:rPr lang="it-IT" sz="1100" dirty="0" err="1" smtClean="0"/>
              <a:t>Aten</a:t>
            </a:r>
            <a:r>
              <a:rPr lang="it-IT" sz="1100" dirty="0" smtClean="0"/>
              <a:t> B.H and </a:t>
            </a:r>
            <a:r>
              <a:rPr lang="it-IT" sz="1100" dirty="0" err="1" smtClean="0"/>
              <a:t>Figueroa</a:t>
            </a:r>
            <a:r>
              <a:rPr lang="it-IT" sz="1100" dirty="0" smtClean="0"/>
              <a:t> E.B. (2015), Real personal </a:t>
            </a:r>
            <a:r>
              <a:rPr lang="it-IT" sz="1100" dirty="0" err="1" smtClean="0"/>
              <a:t>income</a:t>
            </a:r>
            <a:r>
              <a:rPr lang="it-IT" sz="1100" dirty="0" smtClean="0"/>
              <a:t> and </a:t>
            </a:r>
            <a:r>
              <a:rPr lang="it-IT" sz="1100" dirty="0" err="1" smtClean="0"/>
              <a:t>regional</a:t>
            </a:r>
            <a:r>
              <a:rPr lang="it-IT" sz="1100" dirty="0" smtClean="0"/>
              <a:t> </a:t>
            </a:r>
            <a:r>
              <a:rPr lang="it-IT" sz="1100" dirty="0" err="1" smtClean="0"/>
              <a:t>price</a:t>
            </a:r>
            <a:r>
              <a:rPr lang="it-IT" sz="1100" dirty="0" smtClean="0"/>
              <a:t> </a:t>
            </a:r>
            <a:r>
              <a:rPr lang="it-IT" sz="1100" dirty="0" err="1" smtClean="0"/>
              <a:t>parites</a:t>
            </a:r>
            <a:r>
              <a:rPr lang="it-IT" sz="1100" dirty="0" smtClean="0"/>
              <a:t> for state and </a:t>
            </a:r>
            <a:r>
              <a:rPr lang="it-IT" sz="1100" dirty="0" err="1" smtClean="0"/>
              <a:t>metropolitan</a:t>
            </a:r>
            <a:r>
              <a:rPr lang="it-IT" sz="1100" dirty="0" smtClean="0"/>
              <a:t> areas,2009-2013, </a:t>
            </a:r>
            <a:r>
              <a:rPr lang="it-IT" sz="1100" dirty="0" err="1" smtClean="0"/>
              <a:t>Survey</a:t>
            </a:r>
            <a:r>
              <a:rPr lang="it-IT" sz="1100" dirty="0" smtClean="0"/>
              <a:t> of </a:t>
            </a:r>
            <a:r>
              <a:rPr lang="it-IT" sz="1100" dirty="0" err="1" smtClean="0"/>
              <a:t>Current</a:t>
            </a:r>
            <a:r>
              <a:rPr lang="it-IT" sz="1100" dirty="0" smtClean="0"/>
              <a:t> Business, ,95(7)</a:t>
            </a:r>
            <a:endParaRPr lang="it-IT" sz="1100" dirty="0"/>
          </a:p>
          <a:p>
            <a:pPr marL="171450" indent="-171450">
              <a:buFontTx/>
              <a:buChar char="-"/>
            </a:pPr>
            <a:r>
              <a:rPr lang="it-IT" sz="1100" dirty="0" smtClean="0"/>
              <a:t>Biggeri </a:t>
            </a:r>
            <a:r>
              <a:rPr lang="it-IT" sz="1100" dirty="0"/>
              <a:t>L., De </a:t>
            </a:r>
            <a:r>
              <a:rPr lang="it-IT" sz="1100" dirty="0" err="1"/>
              <a:t>Carli</a:t>
            </a:r>
            <a:r>
              <a:rPr lang="it-IT" sz="1100" dirty="0"/>
              <a:t> R. and Laureti T. (2008). </a:t>
            </a:r>
            <a:r>
              <a:rPr lang="en-US" sz="1100" dirty="0"/>
              <a:t>The interpretation of the PPPs: A method for measuring the factors that affect the comparisons and the integration with the CPI work at regional level. In Proc. Joint UNECE/ILO meeting on Consumer Price Indices, May 8–9, Geneva</a:t>
            </a:r>
            <a:r>
              <a:rPr lang="en-US" sz="1100" dirty="0" smtClean="0"/>
              <a:t>.</a:t>
            </a:r>
          </a:p>
          <a:p>
            <a:pPr marL="171450" indent="-171450">
              <a:buFontTx/>
              <a:buChar char="-"/>
            </a:pPr>
            <a:r>
              <a:rPr lang="en-GB" sz="1100" dirty="0"/>
              <a:t>Biggeri L. and </a:t>
            </a:r>
            <a:r>
              <a:rPr lang="en-GB" sz="1100" dirty="0" err="1"/>
              <a:t>Laureti</a:t>
            </a:r>
            <a:r>
              <a:rPr lang="en-GB" sz="1100" dirty="0"/>
              <a:t> T. (2010) Are integration and comparison between CPIs and PPPs feasible?, in Price Indices in Time and Space, L. Biggeri and G. Ferrari (eds.), Springer, </a:t>
            </a:r>
            <a:r>
              <a:rPr lang="en-GB" sz="1100" dirty="0" smtClean="0"/>
              <a:t>2010</a:t>
            </a:r>
            <a:endParaRPr lang="it-IT" sz="1100" dirty="0"/>
          </a:p>
          <a:p>
            <a:r>
              <a:rPr lang="en-US" sz="1100" dirty="0" smtClean="0"/>
              <a:t>- Biggeri </a:t>
            </a:r>
            <a:r>
              <a:rPr lang="en-US" sz="1100" dirty="0"/>
              <a:t>L., </a:t>
            </a:r>
            <a:r>
              <a:rPr lang="en-US" sz="1100" dirty="0" err="1"/>
              <a:t>Laureti</a:t>
            </a:r>
            <a:r>
              <a:rPr lang="en-US" sz="1100" dirty="0"/>
              <a:t> T. and Rao D.S.P. (2010), Sub-national PPPs based on integration with CPIs-Research project, draft proposal, 2011 ICP Round, 2</a:t>
            </a:r>
            <a:r>
              <a:rPr lang="en-US" sz="1100" baseline="30000" dirty="0"/>
              <a:t>nd</a:t>
            </a:r>
            <a:r>
              <a:rPr lang="en-US" sz="1100" dirty="0"/>
              <a:t> Technical Advisory Group, Document 10.01</a:t>
            </a:r>
            <a:endParaRPr lang="it-IT" sz="1100" dirty="0"/>
          </a:p>
          <a:p>
            <a:pPr marL="171450" indent="-171450">
              <a:buFontTx/>
              <a:buChar char="-"/>
            </a:pPr>
            <a:r>
              <a:rPr lang="it-IT" sz="1100" dirty="0" smtClean="0"/>
              <a:t>Biggeri </a:t>
            </a:r>
            <a:r>
              <a:rPr lang="it-IT" sz="1100" dirty="0"/>
              <a:t>L., Laureti T. and Polidoro F. (</a:t>
            </a:r>
            <a:r>
              <a:rPr lang="it-IT" sz="1100" dirty="0" smtClean="0"/>
              <a:t>2017a). </a:t>
            </a:r>
            <a:r>
              <a:rPr lang="en-US" sz="1100" dirty="0"/>
              <a:t>Computing Sub-national PPPs with CPI Data: An Empirical Analysis on </a:t>
            </a:r>
            <a:r>
              <a:rPr lang="en-US" sz="1100" dirty="0" smtClean="0"/>
              <a:t>Italian Data </a:t>
            </a:r>
            <a:r>
              <a:rPr lang="en-US" sz="1100" dirty="0"/>
              <a:t>Using Country Product Dummy Models. Special Issue, Social Indicators </a:t>
            </a:r>
            <a:r>
              <a:rPr lang="en-US" sz="1100" dirty="0" smtClean="0"/>
              <a:t>Research</a:t>
            </a:r>
          </a:p>
          <a:p>
            <a:r>
              <a:rPr lang="en-US" sz="1100" dirty="0"/>
              <a:t>Biggeri, L., Ferrari, G., Zhao, Y. (2017b), Estimating Cross Province and Municipal City Price Level Differences in China: Some Experiments and Results, </a:t>
            </a:r>
            <a:r>
              <a:rPr lang="en-US" sz="1100" i="1" dirty="0"/>
              <a:t>Social Indicators </a:t>
            </a:r>
            <a:r>
              <a:rPr lang="en-US" sz="1100" i="1" dirty="0" smtClean="0"/>
              <a:t>Research</a:t>
            </a:r>
            <a:endParaRPr lang="it-IT" sz="1100" dirty="0"/>
          </a:p>
          <a:p>
            <a:r>
              <a:rPr lang="en-US" sz="1100" dirty="0"/>
              <a:t>Biggeri L. and </a:t>
            </a:r>
            <a:r>
              <a:rPr lang="en-US" sz="1100" dirty="0" err="1"/>
              <a:t>Pratesi</a:t>
            </a:r>
            <a:r>
              <a:rPr lang="en-US" sz="1100" dirty="0"/>
              <a:t> M. (2017), Monetary poverty indicators at local level: definitions, methods of estimations and comparisons in real terms, Proceedings of the 60th World Statistics Congress of the International Statistical Institute, 2017</a:t>
            </a:r>
            <a:r>
              <a:rPr lang="en-US" sz="1100" dirty="0" smtClean="0"/>
              <a:t>.</a:t>
            </a:r>
          </a:p>
          <a:p>
            <a:r>
              <a:rPr lang="en-US" sz="1100" dirty="0" smtClean="0"/>
              <a:t>Bishop J.A., J. M. Lee and L.A. </a:t>
            </a:r>
            <a:r>
              <a:rPr lang="en-US" sz="1100" dirty="0" err="1" smtClean="0"/>
              <a:t>Zeager</a:t>
            </a:r>
            <a:r>
              <a:rPr lang="en-US" sz="1100" dirty="0" smtClean="0"/>
              <a:t>, Incorporating spatial price adjustments in U.S. public policy analysis, ECINEQ. Society for the Study of Economic Inequality, WP 438, USA</a:t>
            </a:r>
            <a:endParaRPr lang="it-IT" sz="1100" dirty="0"/>
          </a:p>
          <a:p>
            <a:r>
              <a:rPr lang="en-US" sz="1100" dirty="0" err="1"/>
              <a:t>Capilit</a:t>
            </a:r>
            <a:r>
              <a:rPr lang="en-US" sz="1100" dirty="0"/>
              <a:t> E. and </a:t>
            </a:r>
            <a:r>
              <a:rPr lang="en-US" sz="1100" dirty="0" err="1"/>
              <a:t>Dikhanov</a:t>
            </a:r>
            <a:r>
              <a:rPr lang="en-US" sz="1100" dirty="0"/>
              <a:t> Y. (2017), Subnational Purchasing Power Parities in Asia: Prospects and Feasibilities, Proceedings of the 60th World Statistics Congress of the International Statistical Institute, 2017. </a:t>
            </a:r>
            <a:endParaRPr lang="it-IT" sz="1100" dirty="0"/>
          </a:p>
          <a:p>
            <a:r>
              <a:rPr lang="en-US" sz="1100" dirty="0" err="1"/>
              <a:t>Coondoo</a:t>
            </a:r>
            <a:r>
              <a:rPr lang="en-US" sz="1100" dirty="0"/>
              <a:t>, D., </a:t>
            </a:r>
            <a:r>
              <a:rPr lang="en-US" sz="1100" dirty="0" err="1"/>
              <a:t>Majumder</a:t>
            </a:r>
            <a:r>
              <a:rPr lang="en-US" sz="1100" dirty="0"/>
              <a:t>, A., &amp; Ray, R. (2004). A method of calculating regional consumer price differentials with illustrative evidence from India. Review of Income and Wealth, 50(1), 51-68</a:t>
            </a:r>
            <a:r>
              <a:rPr lang="en-US" sz="1100" dirty="0" smtClean="0"/>
              <a:t>.</a:t>
            </a:r>
          </a:p>
          <a:p>
            <a:r>
              <a:rPr lang="en-US" sz="1100" dirty="0" smtClean="0"/>
              <a:t>D’ Silva E. and </a:t>
            </a:r>
            <a:r>
              <a:rPr lang="en-US" sz="1100" dirty="0" err="1" smtClean="0"/>
              <a:t>Bucknall</a:t>
            </a:r>
            <a:r>
              <a:rPr lang="en-US" sz="1100" dirty="0" smtClean="0"/>
              <a:t> R. (2018), Spatial Adjustment Factors for the United Kingdom, ONS, UK</a:t>
            </a:r>
            <a:endParaRPr lang="it-IT" sz="1100" dirty="0"/>
          </a:p>
          <a:p>
            <a:r>
              <a:rPr lang="en-US" sz="1100" dirty="0"/>
              <a:t>De </a:t>
            </a:r>
            <a:r>
              <a:rPr lang="en-US" sz="1100" dirty="0" err="1"/>
              <a:t>Azevedo</a:t>
            </a:r>
            <a:r>
              <a:rPr lang="en-US" sz="1100" dirty="0"/>
              <a:t> J.P.W. and </a:t>
            </a:r>
            <a:r>
              <a:rPr lang="en-US" sz="1100" dirty="0" err="1"/>
              <a:t>Rodas</a:t>
            </a:r>
            <a:r>
              <a:rPr lang="en-US" sz="1100" dirty="0"/>
              <a:t> P.A.C. (2018), Adjustment for Sub-National Prices: A Spatial and Small Areas Approach to Adjust for Subnational Cost of Living, Global Solutions Group on Welfare Measurement and Statistical Capacity, World Bank, </a:t>
            </a:r>
            <a:r>
              <a:rPr lang="en-US" sz="1100" dirty="0" err="1"/>
              <a:t>ppt</a:t>
            </a:r>
            <a:r>
              <a:rPr lang="en-US" sz="1100" dirty="0"/>
              <a:t> provided by authors.</a:t>
            </a:r>
            <a:endParaRPr lang="it-IT" sz="1100" dirty="0"/>
          </a:p>
          <a:p>
            <a:r>
              <a:rPr lang="en-US" sz="1100" dirty="0"/>
              <a:t>Deaton, A. (2003) Prices and poverty in India, 1987–2000. Economic and Political Weekly, 38(4), 362–368</a:t>
            </a:r>
            <a:endParaRPr lang="it-IT" sz="1100" dirty="0"/>
          </a:p>
          <a:p>
            <a:r>
              <a:rPr lang="en-US" sz="1100" dirty="0"/>
              <a:t>Deaton A. and </a:t>
            </a:r>
            <a:r>
              <a:rPr lang="en-US" sz="1100" dirty="0" err="1"/>
              <a:t>Dupriez</a:t>
            </a:r>
            <a:r>
              <a:rPr lang="en-US" sz="1100" dirty="0"/>
              <a:t> O. (2011), Using unit-values to assess spatial price differences: evidence from India and Brazil, 5</a:t>
            </a:r>
            <a:r>
              <a:rPr lang="en-US" sz="1100" baseline="30000" dirty="0"/>
              <a:t>th</a:t>
            </a:r>
            <a:r>
              <a:rPr lang="en-US" sz="1100" dirty="0"/>
              <a:t> Technical Advisory Group Meeting, Document 09.01</a:t>
            </a:r>
            <a:r>
              <a:rPr lang="en-US" sz="1100" dirty="0" smtClean="0"/>
              <a:t>.</a:t>
            </a:r>
          </a:p>
          <a:p>
            <a:r>
              <a:rPr lang="en-US" sz="1100" dirty="0" err="1" smtClean="0"/>
              <a:t>Diewert</a:t>
            </a:r>
            <a:r>
              <a:rPr lang="en-US" sz="1100" dirty="0" smtClean="0"/>
              <a:t> W.E. (2009), Similarity Indexes and Criteria for Spatial Linking, in: D.S.P Rao (ed.)</a:t>
            </a:r>
          </a:p>
          <a:p>
            <a:r>
              <a:rPr lang="en-US" sz="1100" dirty="0" err="1" smtClean="0"/>
              <a:t>Diewert</a:t>
            </a:r>
            <a:r>
              <a:rPr lang="en-US" sz="1100" dirty="0" smtClean="0"/>
              <a:t> W.E.(2013), Methods of aggregation above the Basic Heading Level within Regions, Chapter 5 in World Bank (2013)</a:t>
            </a:r>
            <a:endParaRPr lang="it-IT" sz="1100" dirty="0"/>
          </a:p>
          <a:p>
            <a:r>
              <a:rPr lang="en-US" sz="1100" dirty="0" err="1"/>
              <a:t>Dikhanov</a:t>
            </a:r>
            <a:r>
              <a:rPr lang="en-US" sz="1100" dirty="0"/>
              <a:t> Y., </a:t>
            </a:r>
            <a:r>
              <a:rPr lang="en-US" sz="1100" dirty="0" err="1"/>
              <a:t>Palanyandy</a:t>
            </a:r>
            <a:r>
              <a:rPr lang="en-US" sz="1100" dirty="0"/>
              <a:t> C., and </a:t>
            </a:r>
            <a:r>
              <a:rPr lang="en-US" sz="1100" dirty="0" err="1"/>
              <a:t>Capilit</a:t>
            </a:r>
            <a:r>
              <a:rPr lang="en-US" sz="1100" dirty="0"/>
              <a:t> E. (2011) Sub-national purchasing power parities toward integration of international comparison program and the consumer price index: The case of Philippines. ADB Economics Working Paper Series, No. 290, Asian Development Bank. </a:t>
            </a:r>
            <a:endParaRPr lang="it-IT" sz="1100" dirty="0"/>
          </a:p>
          <a:p>
            <a:r>
              <a:rPr lang="en-US" sz="1100" dirty="0"/>
              <a:t>Fenwick, D., &amp; </a:t>
            </a:r>
            <a:r>
              <a:rPr lang="en-US" sz="1100" dirty="0" err="1"/>
              <a:t>O’Donoghue</a:t>
            </a:r>
            <a:r>
              <a:rPr lang="en-US" sz="1100" dirty="0"/>
              <a:t>, J. (2003). Developing estimates of relative regional consumer price levels. Economic Trends, 599, </a:t>
            </a:r>
            <a:r>
              <a:rPr lang="en-US" sz="1100" dirty="0" smtClean="0"/>
              <a:t>72-83</a:t>
            </a:r>
            <a:endParaRPr lang="it-IT" sz="1100" dirty="0"/>
          </a:p>
        </p:txBody>
      </p:sp>
      <p:sp>
        <p:nvSpPr>
          <p:cNvPr id="2" name="Segnaposto numero diapositiva 1"/>
          <p:cNvSpPr>
            <a:spLocks noGrp="1"/>
          </p:cNvSpPr>
          <p:nvPr>
            <p:ph type="sldNum" sz="quarter" idx="12"/>
          </p:nvPr>
        </p:nvSpPr>
        <p:spPr/>
        <p:txBody>
          <a:bodyPr/>
          <a:lstStyle/>
          <a:p>
            <a:pPr>
              <a:defRPr/>
            </a:pPr>
            <a:fld id="{8464CCA4-9681-42B7-BE95-D245E7B4B0E0}" type="slidenum">
              <a:rPr lang="en-US"/>
              <a:pPr>
                <a:defRPr/>
              </a:pPr>
              <a:t>48</a:t>
            </a:fld>
            <a:endParaRPr lang="en-US" dirty="0"/>
          </a:p>
        </p:txBody>
      </p:sp>
      <p:sp>
        <p:nvSpPr>
          <p:cNvPr id="5" name="CasellaDiTesto 4"/>
          <p:cNvSpPr txBox="1"/>
          <p:nvPr/>
        </p:nvSpPr>
        <p:spPr>
          <a:xfrm>
            <a:off x="0" y="0"/>
            <a:ext cx="9144000" cy="738664"/>
          </a:xfrm>
          <a:prstGeom prst="rect">
            <a:avLst/>
          </a:prstGeom>
          <a:solidFill>
            <a:srgbClr val="FFC000"/>
          </a:solidFill>
        </p:spPr>
        <p:txBody>
          <a:bodyPr wrap="square" rtlCol="0">
            <a:spAutoFit/>
          </a:bodyPr>
          <a:lstStyle/>
          <a:p>
            <a:r>
              <a:rPr lang="en-US" sz="2800" dirty="0" smtClean="0">
                <a:solidFill>
                  <a:srgbClr val="0070C0"/>
                </a:solidFill>
                <a:latin typeface="+mn-lt"/>
              </a:rPr>
              <a:t>References quoted and other publications in the field</a:t>
            </a:r>
            <a:endParaRPr lang="en-US" sz="1400" dirty="0" smtClean="0"/>
          </a:p>
          <a:p>
            <a:endParaRPr lang="it-IT" sz="1400" dirty="0">
              <a:solidFill>
                <a:srgbClr val="0070C0"/>
              </a:solidFill>
              <a:latin typeface="+mn-lt"/>
            </a:endParaRPr>
          </a:p>
        </p:txBody>
      </p:sp>
    </p:spTree>
    <p:extLst>
      <p:ext uri="{BB962C8B-B14F-4D97-AF65-F5344CB8AC3E}">
        <p14:creationId xmlns:p14="http://schemas.microsoft.com/office/powerpoint/2010/main" val="388544918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395536" y="853508"/>
            <a:ext cx="8291264" cy="8386911"/>
          </a:xfrm>
          <a:prstGeom prst="rect">
            <a:avLst/>
          </a:prstGeom>
          <a:noFill/>
          <a:ln>
            <a:noFill/>
          </a:ln>
          <a:effectLst/>
          <a:extLst/>
        </p:spPr>
        <p:txBody>
          <a:bodyPr wrap="square">
            <a:spAutoFit/>
          </a:bodyPr>
          <a:lstStyle/>
          <a:p>
            <a:r>
              <a:rPr lang="en-US" sz="1100" dirty="0" err="1"/>
              <a:t>Giusti</a:t>
            </a:r>
            <a:r>
              <a:rPr lang="en-US" sz="1100" dirty="0"/>
              <a:t> C., </a:t>
            </a:r>
            <a:r>
              <a:rPr lang="en-US" sz="1100" dirty="0" err="1"/>
              <a:t>Masserini</a:t>
            </a:r>
            <a:r>
              <a:rPr lang="en-US" sz="1100" dirty="0"/>
              <a:t> L. and </a:t>
            </a:r>
            <a:r>
              <a:rPr lang="en-US" sz="1100" dirty="0" err="1"/>
              <a:t>Pratesi</a:t>
            </a:r>
            <a:r>
              <a:rPr lang="en-US" sz="1100" dirty="0"/>
              <a:t> M. (2017), Local comparisons of small area estimates of poverty: an application within Tuscany region in Italy, Special Issue, Social Indicators Research</a:t>
            </a:r>
            <a:endParaRPr lang="it-IT" sz="1100" dirty="0"/>
          </a:p>
          <a:p>
            <a:r>
              <a:rPr lang="en-US" sz="1100" dirty="0" err="1"/>
              <a:t>Hamadeh</a:t>
            </a:r>
            <a:r>
              <a:rPr lang="en-US" sz="1100" dirty="0"/>
              <a:t> N., M. </a:t>
            </a:r>
            <a:r>
              <a:rPr lang="en-US" sz="1100" dirty="0" err="1"/>
              <a:t>Mouyelo-Katoula</a:t>
            </a:r>
            <a:r>
              <a:rPr lang="en-US" sz="1100" dirty="0"/>
              <a:t>, P. </a:t>
            </a:r>
            <a:r>
              <a:rPr lang="en-US" sz="1100" dirty="0" err="1"/>
              <a:t>Konijn</a:t>
            </a:r>
            <a:r>
              <a:rPr lang="en-US" sz="1100" dirty="0"/>
              <a:t> and F. </a:t>
            </a:r>
            <a:r>
              <a:rPr lang="en-US" sz="1100" dirty="0" err="1"/>
              <a:t>Koechlin</a:t>
            </a:r>
            <a:r>
              <a:rPr lang="en-US" sz="1100" dirty="0"/>
              <a:t> (2017), Purchasing Power Parities of Currencies and Real Expenditures from the International Comparison Program: Recent Results and Uses, Special Issue, Social Indicators </a:t>
            </a:r>
            <a:r>
              <a:rPr lang="en-US" sz="1100" dirty="0" smtClean="0"/>
              <a:t>Research</a:t>
            </a:r>
          </a:p>
          <a:p>
            <a:r>
              <a:rPr lang="en-US" sz="1100" dirty="0" smtClean="0"/>
              <a:t>Hill R.J. (1999), Comparing Price Levels across Countries Using Minimum Spanning Trees, Review of Economics and Statistics (81)</a:t>
            </a:r>
          </a:p>
          <a:p>
            <a:r>
              <a:rPr lang="en-US" sz="1100" dirty="0" smtClean="0"/>
              <a:t>Hill R.J. (2009), Comparing Per Capita Income Levels across Countries Using Spanning Trees: Robustness, Prior Restrictions , Hybrids and Hierarchies, in D.S.P. Rao (ed.)</a:t>
            </a:r>
            <a:endParaRPr lang="it-IT" sz="1100" dirty="0"/>
          </a:p>
          <a:p>
            <a:r>
              <a:rPr lang="it-IT" sz="1100" dirty="0" smtClean="0"/>
              <a:t>Istat </a:t>
            </a:r>
            <a:r>
              <a:rPr lang="it-IT" sz="1100" dirty="0"/>
              <a:t>(2008), Le differenze nel livello dei prezzi tra i capoluoghi delle regioni italiane per alcune tipologie di beni Anno 2006, Roma (in </a:t>
            </a:r>
            <a:r>
              <a:rPr lang="it-IT" sz="1100" dirty="0" err="1"/>
              <a:t>Italian</a:t>
            </a:r>
            <a:r>
              <a:rPr lang="it-IT" sz="1100" dirty="0"/>
              <a:t> </a:t>
            </a:r>
            <a:r>
              <a:rPr lang="it-IT" sz="1100" dirty="0" err="1"/>
              <a:t>language</a:t>
            </a:r>
            <a:r>
              <a:rPr lang="it-IT" sz="1100" dirty="0"/>
              <a:t>).</a:t>
            </a:r>
          </a:p>
          <a:p>
            <a:r>
              <a:rPr lang="it-IT" sz="1100" dirty="0"/>
              <a:t>Istat (2010), La differenza nel livello dei prezzi al consumo tra i capoluoghi delle </a:t>
            </a:r>
            <a:r>
              <a:rPr lang="it-IT" sz="1100" dirty="0" err="1" smtClean="0"/>
              <a:t>regionii</a:t>
            </a:r>
            <a:r>
              <a:rPr lang="it-IT" sz="1100" dirty="0" smtClean="0"/>
              <a:t> </a:t>
            </a:r>
            <a:r>
              <a:rPr lang="it-IT" sz="1100" dirty="0" err="1" smtClean="0"/>
              <a:t>taliane</a:t>
            </a:r>
            <a:r>
              <a:rPr lang="it-IT" sz="1100" dirty="0"/>
              <a:t>, Anno 2009, Roma (in </a:t>
            </a:r>
            <a:r>
              <a:rPr lang="it-IT" sz="1100" dirty="0" err="1"/>
              <a:t>Italian</a:t>
            </a:r>
            <a:r>
              <a:rPr lang="it-IT" sz="1100" dirty="0"/>
              <a:t> </a:t>
            </a:r>
            <a:r>
              <a:rPr lang="it-IT" sz="1100" dirty="0" err="1"/>
              <a:t>language</a:t>
            </a:r>
            <a:r>
              <a:rPr lang="it-IT" sz="1100" dirty="0"/>
              <a:t>).</a:t>
            </a:r>
          </a:p>
          <a:p>
            <a:r>
              <a:rPr lang="it-IT" sz="1100" dirty="0"/>
              <a:t>Istat (2015), La misura dell’inflazione per classi di spesa delle famiglie, Flash, Luglio 2015 (in  </a:t>
            </a:r>
            <a:r>
              <a:rPr lang="it-IT" sz="1100" dirty="0" err="1"/>
              <a:t>Italian</a:t>
            </a:r>
            <a:r>
              <a:rPr lang="it-IT" sz="1100" dirty="0"/>
              <a:t> </a:t>
            </a:r>
            <a:r>
              <a:rPr lang="it-IT" sz="1100" dirty="0" err="1"/>
              <a:t>language</a:t>
            </a:r>
            <a:r>
              <a:rPr lang="it-IT" sz="1100" dirty="0"/>
              <a:t>)</a:t>
            </a:r>
          </a:p>
          <a:p>
            <a:r>
              <a:rPr lang="en-US" sz="1100" dirty="0" err="1"/>
              <a:t>Jolliffe</a:t>
            </a:r>
            <a:r>
              <a:rPr lang="en-US" sz="1100" dirty="0"/>
              <a:t> D. (2006), The Cost of Living and the Geographic Distribution of Poverty, USDA</a:t>
            </a:r>
            <a:r>
              <a:rPr lang="en-US" sz="1100" b="1" dirty="0"/>
              <a:t>, </a:t>
            </a:r>
            <a:r>
              <a:rPr lang="en-US" sz="1100" dirty="0"/>
              <a:t>Economic Research Report Number 26</a:t>
            </a:r>
            <a:endParaRPr lang="it-IT" sz="1100" dirty="0"/>
          </a:p>
          <a:p>
            <a:r>
              <a:rPr lang="en-US" sz="1100" dirty="0"/>
              <a:t>Kelly P. and </a:t>
            </a:r>
            <a:r>
              <a:rPr lang="en-US" sz="1100" dirty="0" err="1"/>
              <a:t>Ranoto</a:t>
            </a:r>
            <a:r>
              <a:rPr lang="en-US" sz="1100" dirty="0"/>
              <a:t> L. (2016), Partnership, processes and possibilities: the South African experience of integrating PPP and CPI work, Paper presented at the ILO/UNECE meeting of CPI experts, Geneva, 2-4 May 2016</a:t>
            </a:r>
            <a:endParaRPr lang="it-IT" sz="1100" dirty="0"/>
          </a:p>
          <a:p>
            <a:r>
              <a:rPr lang="en-US" sz="1100" dirty="0" err="1"/>
              <a:t>Kokoski</a:t>
            </a:r>
            <a:r>
              <a:rPr lang="en-US" sz="1100" dirty="0"/>
              <a:t> M. (1991) New Research on Interarea Consumer Price Differences, Monthly Labor Review, Vol. 114, 31.</a:t>
            </a:r>
            <a:endParaRPr lang="it-IT" sz="1100" dirty="0"/>
          </a:p>
          <a:p>
            <a:r>
              <a:rPr lang="en-US" sz="1100" dirty="0" err="1"/>
              <a:t>Kokoski</a:t>
            </a:r>
            <a:r>
              <a:rPr lang="en-US" sz="1100" dirty="0"/>
              <a:t>, M., Moulton, B., and </a:t>
            </a:r>
            <a:r>
              <a:rPr lang="en-US" sz="1100" dirty="0" err="1"/>
              <a:t>Zieschang</a:t>
            </a:r>
            <a:r>
              <a:rPr lang="en-US" sz="1100" dirty="0"/>
              <a:t>, K. (1999). Interarea price comparisons for </a:t>
            </a:r>
            <a:r>
              <a:rPr lang="en-US" sz="1100" dirty="0" smtClean="0"/>
              <a:t>heterogeneous </a:t>
            </a:r>
            <a:r>
              <a:rPr lang="en-US" sz="1100" dirty="0"/>
              <a:t>goods and several levels of commodity aggregation. In International and interarea comparisons of income, output and prices (eds. A. </a:t>
            </a:r>
            <a:r>
              <a:rPr lang="en-US" sz="1100" dirty="0" err="1"/>
              <a:t>Heston</a:t>
            </a:r>
            <a:r>
              <a:rPr lang="en-US" sz="1100" dirty="0"/>
              <a:t> and R. </a:t>
            </a:r>
            <a:r>
              <a:rPr lang="en-US" sz="1100" dirty="0" err="1"/>
              <a:t>Lipsey</a:t>
            </a:r>
            <a:r>
              <a:rPr lang="en-US" sz="1100" dirty="0"/>
              <a:t>), pp. 123–166. Chicago: University of Chicago Press.</a:t>
            </a:r>
            <a:endParaRPr lang="it-IT" sz="1100" dirty="0"/>
          </a:p>
          <a:p>
            <a:r>
              <a:rPr lang="en-US" sz="1100" dirty="0"/>
              <a:t>Koo J., Phillip, K. R., and </a:t>
            </a:r>
            <a:r>
              <a:rPr lang="en-US" sz="1100" dirty="0" err="1"/>
              <a:t>Sigalla</a:t>
            </a:r>
            <a:r>
              <a:rPr lang="en-US" sz="1100" dirty="0"/>
              <a:t> F. D. (2000), Measuring regional cost of living. Journal of Business and Economic Statistics, 18(1), </a:t>
            </a:r>
            <a:r>
              <a:rPr lang="en-US" sz="1100" dirty="0" smtClean="0"/>
              <a:t>127–136</a:t>
            </a:r>
          </a:p>
          <a:p>
            <a:r>
              <a:rPr lang="en-US" sz="1100" dirty="0" err="1" smtClean="0"/>
              <a:t>Laureti</a:t>
            </a:r>
            <a:r>
              <a:rPr lang="en-US" sz="1100" dirty="0" smtClean="0"/>
              <a:t> T. and </a:t>
            </a:r>
            <a:r>
              <a:rPr lang="en-US" sz="1100" dirty="0" err="1" smtClean="0"/>
              <a:t>Polidoro</a:t>
            </a:r>
            <a:r>
              <a:rPr lang="en-US" sz="1100" dirty="0" smtClean="0"/>
              <a:t> F. (2017), Testing the use of scanner data for computing  sub-national Purchasing Power Parities in Italy, Proceedings of 61</a:t>
            </a:r>
            <a:r>
              <a:rPr lang="en-US" sz="1100" baseline="30000" dirty="0" smtClean="0"/>
              <a:t>st</a:t>
            </a:r>
            <a:r>
              <a:rPr lang="en-US" sz="1100" dirty="0" smtClean="0"/>
              <a:t> ISI World Statistics Congress, Marrakesh</a:t>
            </a:r>
          </a:p>
          <a:p>
            <a:r>
              <a:rPr lang="en-US" sz="1100" dirty="0" err="1" smtClean="0"/>
              <a:t>Laureti</a:t>
            </a:r>
            <a:r>
              <a:rPr lang="en-US" sz="1100" dirty="0" smtClean="0"/>
              <a:t> T., Ferrante C, and </a:t>
            </a:r>
            <a:r>
              <a:rPr lang="en-US" sz="1100" dirty="0" err="1" smtClean="0"/>
              <a:t>Dramis</a:t>
            </a:r>
            <a:r>
              <a:rPr lang="en-US" sz="1100" dirty="0" smtClean="0"/>
              <a:t> B. (2017), Using scanner and CPI data to estimate Italian </a:t>
            </a:r>
            <a:r>
              <a:rPr lang="en-US" sz="1100" dirty="0" err="1" smtClean="0"/>
              <a:t>sb</a:t>
            </a:r>
            <a:r>
              <a:rPr lang="en-US" sz="1100" dirty="0" smtClean="0"/>
              <a:t>-national PPPs, </a:t>
            </a:r>
            <a:r>
              <a:rPr lang="en-US" sz="1100" dirty="0" err="1" smtClean="0"/>
              <a:t>Procedeeings</a:t>
            </a:r>
            <a:r>
              <a:rPr lang="en-US" sz="1100" dirty="0" smtClean="0"/>
              <a:t> of the 49</a:t>
            </a:r>
            <a:r>
              <a:rPr lang="en-US" sz="1100" baseline="30000" dirty="0" smtClean="0"/>
              <a:t>th</a:t>
            </a:r>
            <a:r>
              <a:rPr lang="en-US" sz="1100" dirty="0" smtClean="0"/>
              <a:t> Scientific Meeting of the Italian Statistical Society, Florence, pp. 581-588</a:t>
            </a:r>
            <a:endParaRPr lang="it-IT" sz="1100" dirty="0"/>
          </a:p>
          <a:p>
            <a:r>
              <a:rPr lang="en-US" sz="1100" dirty="0" err="1" smtClean="0"/>
              <a:t>Laureti</a:t>
            </a:r>
            <a:r>
              <a:rPr lang="en-US" sz="1100" dirty="0" smtClean="0"/>
              <a:t> T., D.S.P, Rao (2018), Measuring Spatial Price Level Differences within a Country: Current Status and Future Developments, </a:t>
            </a:r>
            <a:r>
              <a:rPr lang="en-US" sz="1100" dirty="0" err="1" smtClean="0"/>
              <a:t>Estudos</a:t>
            </a:r>
            <a:r>
              <a:rPr lang="en-US" sz="1100" dirty="0" smtClean="0"/>
              <a:t> de </a:t>
            </a:r>
            <a:r>
              <a:rPr lang="en-US" sz="1100" dirty="0" err="1" smtClean="0"/>
              <a:t>Economia</a:t>
            </a:r>
            <a:r>
              <a:rPr lang="en-US" sz="1100" dirty="0" smtClean="0"/>
              <a:t> </a:t>
            </a:r>
            <a:r>
              <a:rPr lang="en-US" sz="1100" dirty="0" err="1" smtClean="0"/>
              <a:t>Aplicada</a:t>
            </a:r>
            <a:r>
              <a:rPr lang="en-US" sz="1100" dirty="0" smtClean="0"/>
              <a:t>, vol. 36-1, pags.119-148</a:t>
            </a:r>
          </a:p>
          <a:p>
            <a:r>
              <a:rPr lang="en-US" sz="1100" dirty="0" err="1" smtClean="0"/>
              <a:t>Laureti</a:t>
            </a:r>
            <a:r>
              <a:rPr lang="en-US" sz="1100" dirty="0" smtClean="0"/>
              <a:t> T., Montero JM., </a:t>
            </a:r>
            <a:r>
              <a:rPr lang="en-US" sz="1100" dirty="0" err="1" smtClean="0"/>
              <a:t>Minguez</a:t>
            </a:r>
            <a:r>
              <a:rPr lang="en-US" sz="1100" dirty="0" smtClean="0"/>
              <a:t> R., </a:t>
            </a:r>
            <a:r>
              <a:rPr lang="en-US" sz="1100" dirty="0" err="1" smtClean="0"/>
              <a:t>Fernàndez</a:t>
            </a:r>
            <a:r>
              <a:rPr lang="en-US" sz="1100" dirty="0" smtClean="0"/>
              <a:t>-Aviles G. (2018), A Stochastic Model with Penalized Coefficients for Spatial Price Comparisons: An Application to Regional Price Indexes in Italy, Review of Income and Wealth, forthcoming</a:t>
            </a:r>
          </a:p>
          <a:p>
            <a:r>
              <a:rPr lang="en-US" sz="1100" dirty="0" smtClean="0"/>
              <a:t>Moulton</a:t>
            </a:r>
            <a:r>
              <a:rPr lang="en-US" sz="1100" dirty="0"/>
              <a:t>, B. R. (1995). Interarea indexes of the cost of shelter using hedonic quality adjustment techniques. Journal of Econometrics, 68(1), 181-204.</a:t>
            </a:r>
            <a:endParaRPr lang="it-IT" sz="1100" dirty="0"/>
          </a:p>
          <a:p>
            <a:r>
              <a:rPr lang="en-US" sz="1100" dirty="0"/>
              <a:t>McCarthy P. (2010), Asia and Pacific Region: Sub-National Purchasing Power Parities. Case study for the Philippines, 2011 ICP Round, 2</a:t>
            </a:r>
            <a:r>
              <a:rPr lang="en-US" sz="1100" baseline="30000" dirty="0"/>
              <a:t>nd</a:t>
            </a:r>
            <a:r>
              <a:rPr lang="en-US" sz="1100" dirty="0"/>
              <a:t> Technical Advisory Group, Document 10.02</a:t>
            </a:r>
            <a:endParaRPr lang="it-IT" sz="1100" dirty="0"/>
          </a:p>
          <a:p>
            <a:r>
              <a:rPr lang="en-US" sz="1100" dirty="0" err="1"/>
              <a:t>Majumder</a:t>
            </a:r>
            <a:r>
              <a:rPr lang="en-US" sz="1100" dirty="0"/>
              <a:t> et and 2014; Mishra and Ray, 2014, and </a:t>
            </a:r>
            <a:r>
              <a:rPr lang="en-US" sz="1100" dirty="0" err="1"/>
              <a:t>Majumder</a:t>
            </a:r>
            <a:r>
              <a:rPr lang="en-US" sz="1100" dirty="0"/>
              <a:t> and Ray, 2016</a:t>
            </a:r>
            <a:endParaRPr lang="it-IT" sz="1100" dirty="0"/>
          </a:p>
          <a:p>
            <a:r>
              <a:rPr lang="en-US" sz="1100" dirty="0" err="1"/>
              <a:t>Majumder</a:t>
            </a:r>
            <a:r>
              <a:rPr lang="en-US" sz="1100" dirty="0"/>
              <a:t> A., Ray R. and Sinha K. (2013), Spatial Comparisons of Prices and Expenditure in a Heterogeneous Country: Methodology with application to India, manuscript provided by authors</a:t>
            </a:r>
            <a:r>
              <a:rPr lang="en-US" sz="1100" dirty="0" smtClean="0"/>
              <a:t>.</a:t>
            </a:r>
          </a:p>
          <a:p>
            <a:r>
              <a:rPr lang="en-US" sz="1100" dirty="0" err="1"/>
              <a:t>Majumder</a:t>
            </a:r>
            <a:r>
              <a:rPr lang="en-US" sz="1100" dirty="0"/>
              <a:t> A., Ray R. and Sinha K. (2014), A Unified Framework for the Estimation of Intra and Inter Country Food Purchasing Power Parities with Application to Cross Country Comparisons of Food Expenditure: India, Indonesia and Vietnam, manuscript provided by the authors.</a:t>
            </a:r>
            <a:endParaRPr lang="it-IT" sz="1100" dirty="0"/>
          </a:p>
          <a:p>
            <a:r>
              <a:rPr lang="en-US" sz="1100" dirty="0" err="1"/>
              <a:t>Majumder</a:t>
            </a:r>
            <a:r>
              <a:rPr lang="en-US" sz="1100" dirty="0"/>
              <a:t>, A., Ray, R., and Sinha, K. (2015). Estimating purchasing power parities from household expenditure data using complete demand systems with application to living standards comparisons: India and Vietnam. Review of Income and Wealth, 61(2), 302–328.</a:t>
            </a:r>
            <a:endParaRPr lang="it-IT" sz="1100" dirty="0"/>
          </a:p>
          <a:p>
            <a:r>
              <a:rPr lang="en-US" sz="1100" dirty="0"/>
              <a:t>Mishra, A., and Ray, R. (2014). Spatial variation in prices and expenditure inequalities in Australia. Economic Record, 90(289), 137-159</a:t>
            </a:r>
            <a:r>
              <a:rPr lang="en-US" sz="1100" dirty="0" smtClean="0"/>
              <a:t>.</a:t>
            </a:r>
          </a:p>
          <a:p>
            <a:r>
              <a:rPr lang="en-US" sz="1100" dirty="0" smtClean="0"/>
              <a:t>ONS (2018), Relative regional consumer price levels of goods and </a:t>
            </a:r>
            <a:r>
              <a:rPr lang="en-US" sz="1100" dirty="0" err="1" smtClean="0"/>
              <a:t>serices</a:t>
            </a:r>
            <a:r>
              <a:rPr lang="en-US" sz="1100" dirty="0" smtClean="0"/>
              <a:t>, UK: 2016, Released 1 March 2018</a:t>
            </a:r>
            <a:endParaRPr lang="it-IT" sz="1100" dirty="0"/>
          </a:p>
          <a:p>
            <a:r>
              <a:rPr lang="en-US" sz="1100" dirty="0" err="1"/>
              <a:t>Pittau</a:t>
            </a:r>
            <a:r>
              <a:rPr lang="en-US" sz="1100" dirty="0"/>
              <a:t> MG, </a:t>
            </a:r>
            <a:r>
              <a:rPr lang="en-US" sz="1100" dirty="0" err="1"/>
              <a:t>Zelli</a:t>
            </a:r>
            <a:r>
              <a:rPr lang="en-US" sz="1100" dirty="0"/>
              <a:t> R, </a:t>
            </a:r>
            <a:r>
              <a:rPr lang="en-US" sz="1100" dirty="0" err="1"/>
              <a:t>Massari</a:t>
            </a:r>
            <a:r>
              <a:rPr lang="en-US" sz="1100" dirty="0"/>
              <a:t> R (2011) Do spatial </a:t>
            </a:r>
            <a:r>
              <a:rPr lang="en-US" sz="1100" dirty="0" err="1"/>
              <a:t>proce</a:t>
            </a:r>
            <a:r>
              <a:rPr lang="en-US" sz="1100" dirty="0"/>
              <a:t> indices reshuffle the Italian income distribution? Modern Economy 2(3):259</a:t>
            </a:r>
            <a:endParaRPr lang="it-IT" sz="1100" dirty="0"/>
          </a:p>
          <a:p>
            <a:r>
              <a:rPr lang="en-US" sz="1100" dirty="0" smtClean="0"/>
              <a:t>Rao D.S.P (2009), </a:t>
            </a:r>
            <a:r>
              <a:rPr lang="en-US" sz="1100" dirty="0" err="1" smtClean="0"/>
              <a:t>Generalised</a:t>
            </a:r>
            <a:r>
              <a:rPr lang="en-US" sz="1100" dirty="0" smtClean="0"/>
              <a:t> </a:t>
            </a:r>
            <a:r>
              <a:rPr lang="en-US" sz="1100" dirty="0" err="1" smtClean="0"/>
              <a:t>Elteto-Koves.Szulc</a:t>
            </a:r>
            <a:r>
              <a:rPr lang="en-US" sz="1100" dirty="0" smtClean="0"/>
              <a:t> (EKS) and Country Product Dummy (CPD) Methods for International Comparisons, In D.S. P. Rao (ed.)</a:t>
            </a:r>
          </a:p>
        </p:txBody>
      </p:sp>
      <p:sp>
        <p:nvSpPr>
          <p:cNvPr id="2" name="Segnaposto numero diapositiva 1"/>
          <p:cNvSpPr>
            <a:spLocks noGrp="1"/>
          </p:cNvSpPr>
          <p:nvPr>
            <p:ph type="sldNum" sz="quarter" idx="12"/>
          </p:nvPr>
        </p:nvSpPr>
        <p:spPr/>
        <p:txBody>
          <a:bodyPr/>
          <a:lstStyle/>
          <a:p>
            <a:pPr>
              <a:defRPr/>
            </a:pPr>
            <a:r>
              <a:rPr lang="en-US" dirty="0" smtClean="0"/>
              <a:t> </a:t>
            </a:r>
            <a:fld id="{8464CCA4-9681-42B7-BE95-D245E7B4B0E0}" type="slidenum">
              <a:rPr lang="en-US" smtClean="0"/>
              <a:pPr>
                <a:defRPr/>
              </a:pPr>
              <a:t>49</a:t>
            </a:fld>
            <a:endParaRPr lang="en-US" dirty="0"/>
          </a:p>
        </p:txBody>
      </p:sp>
    </p:spTree>
    <p:extLst>
      <p:ext uri="{BB962C8B-B14F-4D97-AF65-F5344CB8AC3E}">
        <p14:creationId xmlns:p14="http://schemas.microsoft.com/office/powerpoint/2010/main" val="8098746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385991" y="904498"/>
            <a:ext cx="8291264" cy="5724644"/>
          </a:xfrm>
          <a:prstGeom prst="rect">
            <a:avLst/>
          </a:prstGeom>
          <a:noFill/>
          <a:ln>
            <a:noFill/>
          </a:ln>
          <a:effectLst/>
          <a:extLst/>
        </p:spPr>
        <p:txBody>
          <a:bodyPr wrap="square">
            <a:spAutoFit/>
          </a:bodyPr>
          <a:lstStyle/>
          <a:p>
            <a:pPr marL="342000" indent="-342900" fontAlgn="auto">
              <a:spcBef>
                <a:spcPts val="1200"/>
              </a:spcBef>
              <a:spcAft>
                <a:spcPts val="0"/>
              </a:spcAft>
              <a:buFont typeface="Arial" panose="020B0604020202020204" pitchFamily="34" charset="0"/>
              <a:buChar char="•"/>
              <a:defRPr/>
            </a:pPr>
            <a:r>
              <a:rPr lang="en-US" altLang="it-IT" sz="2400" dirty="0" smtClean="0">
                <a:latin typeface="+mn-lt"/>
                <a:cs typeface="+mn-cs"/>
              </a:rPr>
              <a:t>What about the </a:t>
            </a:r>
            <a:r>
              <a:rPr lang="en-US" altLang="it-IT" sz="2400" b="1" dirty="0" smtClean="0">
                <a:solidFill>
                  <a:srgbClr val="FF0000"/>
                </a:solidFill>
                <a:latin typeface="+mn-lt"/>
                <a:cs typeface="+mn-cs"/>
              </a:rPr>
              <a:t>computation of Sub-national Spatial Price Indexes</a:t>
            </a:r>
            <a:r>
              <a:rPr lang="en-US" altLang="it-IT" sz="2400" dirty="0" smtClean="0">
                <a:latin typeface="+mn-lt"/>
                <a:cs typeface="+mn-cs"/>
              </a:rPr>
              <a:t>?</a:t>
            </a:r>
          </a:p>
          <a:p>
            <a:pPr marL="342000" indent="-342900" fontAlgn="auto">
              <a:spcBef>
                <a:spcPts val="1200"/>
              </a:spcBef>
              <a:spcAft>
                <a:spcPts val="0"/>
              </a:spcAft>
              <a:buFont typeface="Arial" panose="020B0604020202020204" pitchFamily="34" charset="0"/>
              <a:buChar char="•"/>
              <a:defRPr/>
            </a:pPr>
            <a:r>
              <a:rPr lang="en-US" altLang="it-IT" sz="2400" dirty="0" smtClean="0">
                <a:latin typeface="+mn-lt"/>
                <a:cs typeface="+mn-cs"/>
              </a:rPr>
              <a:t>The </a:t>
            </a:r>
            <a:r>
              <a:rPr lang="en-US" altLang="it-IT" sz="2400" dirty="0" smtClean="0">
                <a:solidFill>
                  <a:srgbClr val="FF0000"/>
                </a:solidFill>
                <a:latin typeface="+mn-lt"/>
                <a:cs typeface="+mn-cs"/>
              </a:rPr>
              <a:t>importance</a:t>
            </a:r>
            <a:r>
              <a:rPr lang="en-US" altLang="it-IT" sz="2400" dirty="0" smtClean="0">
                <a:latin typeface="+mn-lt"/>
                <a:cs typeface="+mn-cs"/>
              </a:rPr>
              <a:t> of constructing these indexes within a country has been </a:t>
            </a:r>
            <a:r>
              <a:rPr lang="en-US" altLang="it-IT" sz="2400" dirty="0" smtClean="0">
                <a:solidFill>
                  <a:srgbClr val="FF0000"/>
                </a:solidFill>
                <a:latin typeface="+mn-lt"/>
                <a:cs typeface="+mn-cs"/>
              </a:rPr>
              <a:t>recognized</a:t>
            </a:r>
            <a:r>
              <a:rPr lang="en-US" altLang="it-IT" sz="2400" dirty="0" smtClean="0">
                <a:latin typeface="+mn-lt"/>
                <a:cs typeface="+mn-cs"/>
              </a:rPr>
              <a:t> in literature and during the last three decades many  researches,  experiments and debates have been conducted on the field</a:t>
            </a:r>
          </a:p>
          <a:p>
            <a:pPr marL="342000" indent="-342900" fontAlgn="auto">
              <a:spcBef>
                <a:spcPts val="1200"/>
              </a:spcBef>
              <a:spcAft>
                <a:spcPts val="0"/>
              </a:spcAft>
              <a:buFont typeface="Arial" panose="020B0604020202020204" pitchFamily="34" charset="0"/>
              <a:buChar char="•"/>
              <a:defRPr/>
            </a:pPr>
            <a:r>
              <a:rPr lang="en-US" altLang="it-IT" sz="2400" dirty="0" smtClean="0">
                <a:latin typeface="+mn-lt"/>
                <a:cs typeface="+mn-cs"/>
              </a:rPr>
              <a:t>However, up to now, </a:t>
            </a:r>
            <a:r>
              <a:rPr lang="en-US" altLang="it-IT" sz="2400" b="1" dirty="0" smtClean="0">
                <a:solidFill>
                  <a:srgbClr val="FF0000"/>
                </a:solidFill>
                <a:latin typeface="+mn-lt"/>
                <a:cs typeface="+mn-cs"/>
              </a:rPr>
              <a:t>no systematic attempts have been made by the National Statistical Offices </a:t>
            </a:r>
            <a:r>
              <a:rPr lang="en-US" altLang="it-IT" sz="2400" dirty="0" smtClean="0">
                <a:latin typeface="+mn-lt"/>
                <a:cs typeface="+mn-cs"/>
              </a:rPr>
              <a:t>(NSOs) with the exception of the </a:t>
            </a:r>
            <a:r>
              <a:rPr lang="en-US" altLang="it-IT" sz="2400" b="1" dirty="0" smtClean="0">
                <a:solidFill>
                  <a:srgbClr val="FF0000"/>
                </a:solidFill>
                <a:latin typeface="+mn-lt"/>
                <a:cs typeface="+mn-cs"/>
              </a:rPr>
              <a:t>USA</a:t>
            </a:r>
            <a:r>
              <a:rPr lang="en-US" altLang="it-IT" sz="2400" dirty="0" smtClean="0">
                <a:latin typeface="+mn-lt"/>
                <a:cs typeface="+mn-cs"/>
              </a:rPr>
              <a:t> (Biggeri et al., 2010 and 2017; </a:t>
            </a:r>
            <a:r>
              <a:rPr lang="en-US" altLang="it-IT" sz="2400" dirty="0" err="1" smtClean="0">
                <a:latin typeface="+mn-lt"/>
                <a:cs typeface="+mn-cs"/>
              </a:rPr>
              <a:t>Laureti</a:t>
            </a:r>
            <a:r>
              <a:rPr lang="en-US" altLang="it-IT" sz="2400" dirty="0" smtClean="0">
                <a:latin typeface="+mn-lt"/>
                <a:cs typeface="+mn-cs"/>
              </a:rPr>
              <a:t> and Rao, 2018)</a:t>
            </a:r>
            <a:endParaRPr lang="en-US" altLang="it-IT" sz="2400" dirty="0">
              <a:latin typeface="+mn-lt"/>
              <a:cs typeface="+mn-cs"/>
            </a:endParaRPr>
          </a:p>
          <a:p>
            <a:pPr marL="342000" indent="-342900" fontAlgn="auto">
              <a:spcBef>
                <a:spcPts val="1200"/>
              </a:spcBef>
              <a:spcAft>
                <a:spcPts val="0"/>
              </a:spcAft>
              <a:buFont typeface="Arial" panose="020B0604020202020204" pitchFamily="34" charset="0"/>
              <a:buChar char="•"/>
              <a:defRPr/>
            </a:pPr>
            <a:r>
              <a:rPr lang="en-US" altLang="it-IT" sz="2400" dirty="0" smtClean="0">
                <a:solidFill>
                  <a:srgbClr val="FF0000"/>
                </a:solidFill>
                <a:latin typeface="+mn-lt"/>
                <a:cs typeface="+mn-cs"/>
              </a:rPr>
              <a:t>Deaton </a:t>
            </a:r>
            <a:r>
              <a:rPr lang="en-US" altLang="it-IT" sz="2400" dirty="0" smtClean="0">
                <a:latin typeface="+mn-lt"/>
                <a:cs typeface="+mn-cs"/>
              </a:rPr>
              <a:t>said that “</a:t>
            </a:r>
            <a:r>
              <a:rPr lang="en-US" sz="2400" dirty="0" smtClean="0">
                <a:latin typeface="+mn-lt"/>
              </a:rPr>
              <a:t>National </a:t>
            </a:r>
            <a:r>
              <a:rPr lang="en-US" sz="2400" dirty="0">
                <a:latin typeface="+mn-lt"/>
              </a:rPr>
              <a:t>and international statistical systems are </a:t>
            </a:r>
            <a:r>
              <a:rPr lang="en-US" sz="2400" dirty="0">
                <a:solidFill>
                  <a:srgbClr val="FF0000"/>
                </a:solidFill>
                <a:latin typeface="+mn-lt"/>
              </a:rPr>
              <a:t>strangely reticent </a:t>
            </a:r>
            <a:r>
              <a:rPr lang="en-US" sz="2400" dirty="0">
                <a:latin typeface="+mn-lt"/>
              </a:rPr>
              <a:t>on </a:t>
            </a:r>
            <a:r>
              <a:rPr lang="en-US" sz="2400" dirty="0">
                <a:solidFill>
                  <a:srgbClr val="FF0000"/>
                </a:solidFill>
                <a:latin typeface="+mn-lt"/>
              </a:rPr>
              <a:t>differences in price levels within countries</a:t>
            </a:r>
            <a:r>
              <a:rPr lang="en-US" sz="2400" dirty="0">
                <a:latin typeface="+mn-lt"/>
              </a:rPr>
              <a:t>……The </a:t>
            </a:r>
            <a:r>
              <a:rPr lang="en-US" sz="2400" dirty="0" smtClean="0">
                <a:solidFill>
                  <a:srgbClr val="FF0000"/>
                </a:solidFill>
                <a:latin typeface="+mn-lt"/>
              </a:rPr>
              <a:t>ICP.</a:t>
            </a:r>
            <a:r>
              <a:rPr lang="en-US" sz="2400" dirty="0" smtClean="0">
                <a:latin typeface="+mn-lt"/>
              </a:rPr>
              <a:t>..</a:t>
            </a:r>
            <a:r>
              <a:rPr lang="en-US" sz="2400" dirty="0">
                <a:solidFill>
                  <a:srgbClr val="FF0000"/>
                </a:solidFill>
                <a:latin typeface="+mn-lt"/>
              </a:rPr>
              <a:t>publishing noting </a:t>
            </a:r>
            <a:r>
              <a:rPr lang="en-US" sz="2400" dirty="0">
                <a:latin typeface="+mn-lt"/>
              </a:rPr>
              <a:t>on the within country differences</a:t>
            </a:r>
            <a:r>
              <a:rPr lang="en-US" sz="2400" dirty="0" smtClean="0">
                <a:latin typeface="+mn-lt"/>
              </a:rPr>
              <a:t>….”  (Deaton </a:t>
            </a:r>
            <a:r>
              <a:rPr lang="en-US" sz="2400" dirty="0">
                <a:latin typeface="+mn-lt"/>
              </a:rPr>
              <a:t>and </a:t>
            </a:r>
            <a:r>
              <a:rPr lang="en-US" sz="2400" dirty="0" err="1" smtClean="0">
                <a:latin typeface="+mn-lt"/>
              </a:rPr>
              <a:t>Dupriez</a:t>
            </a:r>
            <a:r>
              <a:rPr lang="en-US" sz="2400" dirty="0" smtClean="0">
                <a:latin typeface="+mn-lt"/>
              </a:rPr>
              <a:t>, 2011) and surmise that</a:t>
            </a:r>
            <a:endParaRPr lang="en-US" altLang="it-IT" sz="2400" dirty="0" smtClean="0">
              <a:latin typeface="+mn-lt"/>
              <a:cs typeface="+mn-cs"/>
            </a:endParaRPr>
          </a:p>
        </p:txBody>
      </p:sp>
      <p:sp>
        <p:nvSpPr>
          <p:cNvPr id="2" name="Segnaposto numero diapositiva 1"/>
          <p:cNvSpPr>
            <a:spLocks noGrp="1"/>
          </p:cNvSpPr>
          <p:nvPr>
            <p:ph type="sldNum" sz="quarter" idx="12"/>
          </p:nvPr>
        </p:nvSpPr>
        <p:spPr/>
        <p:txBody>
          <a:bodyPr/>
          <a:lstStyle/>
          <a:p>
            <a:pPr>
              <a:defRPr/>
            </a:pPr>
            <a:fld id="{8464CCA4-9681-42B7-BE95-D245E7B4B0E0}" type="slidenum">
              <a:rPr lang="en-US"/>
              <a:pPr>
                <a:defRPr/>
              </a:pPr>
              <a:t>5</a:t>
            </a:fld>
            <a:endParaRPr lang="en-US" dirty="0"/>
          </a:p>
        </p:txBody>
      </p:sp>
      <p:sp>
        <p:nvSpPr>
          <p:cNvPr id="5" name="CasellaDiTesto 4"/>
          <p:cNvSpPr txBox="1"/>
          <p:nvPr/>
        </p:nvSpPr>
        <p:spPr>
          <a:xfrm>
            <a:off x="0" y="0"/>
            <a:ext cx="9144000" cy="461665"/>
          </a:xfrm>
          <a:prstGeom prst="rect">
            <a:avLst/>
          </a:prstGeom>
          <a:solidFill>
            <a:srgbClr val="FFC000"/>
          </a:solidFill>
        </p:spPr>
        <p:txBody>
          <a:bodyPr wrap="square" rtlCol="0">
            <a:spAutoFit/>
          </a:bodyPr>
          <a:lstStyle/>
          <a:p>
            <a:r>
              <a:rPr lang="it-IT" sz="2400" dirty="0" err="1" smtClean="0">
                <a:solidFill>
                  <a:srgbClr val="0070C0"/>
                </a:solidFill>
                <a:latin typeface="+mn-lt"/>
              </a:rPr>
              <a:t>Introduction</a:t>
            </a:r>
            <a:r>
              <a:rPr lang="it-IT" sz="2400" dirty="0" smtClean="0">
                <a:solidFill>
                  <a:srgbClr val="0070C0"/>
                </a:solidFill>
                <a:latin typeface="+mn-lt"/>
              </a:rPr>
              <a:t> -2-</a:t>
            </a:r>
            <a:endParaRPr lang="it-IT" sz="2400" dirty="0"/>
          </a:p>
        </p:txBody>
      </p:sp>
    </p:spTree>
    <p:extLst>
      <p:ext uri="{BB962C8B-B14F-4D97-AF65-F5344CB8AC3E}">
        <p14:creationId xmlns:p14="http://schemas.microsoft.com/office/powerpoint/2010/main" val="310540623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539552" y="860434"/>
            <a:ext cx="8291264" cy="5001369"/>
          </a:xfrm>
          <a:prstGeom prst="rect">
            <a:avLst/>
          </a:prstGeom>
          <a:noFill/>
          <a:ln>
            <a:noFill/>
          </a:ln>
          <a:effectLst/>
          <a:extLst/>
        </p:spPr>
        <p:txBody>
          <a:bodyPr wrap="square">
            <a:spAutoFit/>
          </a:bodyPr>
          <a:lstStyle/>
          <a:p>
            <a:r>
              <a:rPr lang="en-US" sz="1100" dirty="0"/>
              <a:t>Rao D.S,P. ed. (2009), Purchasing Power Parities:: Recent Advances in Methods and Applications, Edward Elgar Publishing </a:t>
            </a:r>
            <a:r>
              <a:rPr lang="en-US" sz="1100" dirty="0" smtClean="0"/>
              <a:t>Company</a:t>
            </a:r>
          </a:p>
          <a:p>
            <a:r>
              <a:rPr lang="en-US" sz="1100" dirty="0" smtClean="0"/>
              <a:t>Rao DSP and </a:t>
            </a:r>
            <a:r>
              <a:rPr lang="en-US" sz="1100" dirty="0" err="1" smtClean="0"/>
              <a:t>Hajargasht</a:t>
            </a:r>
            <a:r>
              <a:rPr lang="en-US" sz="1100" dirty="0" smtClean="0"/>
              <a:t> (2016), Stochastic approach to computation of purchasing power parities in the </a:t>
            </a:r>
            <a:r>
              <a:rPr lang="en-US" sz="1100" dirty="0"/>
              <a:t>I</a:t>
            </a:r>
            <a:r>
              <a:rPr lang="en-US" sz="1100" dirty="0" smtClean="0"/>
              <a:t>nternational Comparison Program (ICP), Journal of Econometrics, 191(2), pp.414-425</a:t>
            </a:r>
            <a:endParaRPr lang="en-US" sz="1100" dirty="0"/>
          </a:p>
          <a:p>
            <a:r>
              <a:rPr lang="en-US" sz="1100" dirty="0"/>
              <a:t>Rao D.S.P., R. Hill, S. Shankar and R. </a:t>
            </a:r>
            <a:r>
              <a:rPr lang="en-US" sz="1100" dirty="0" err="1"/>
              <a:t>Hajargasht</a:t>
            </a:r>
            <a:r>
              <a:rPr lang="en-US" sz="1100" dirty="0"/>
              <a:t> 2017), Spatial Chaining of Price Indexes to Improve International Comparisons of Prices and Real Incomes, Rao </a:t>
            </a:r>
            <a:r>
              <a:rPr lang="en-US" sz="1100" dirty="0" err="1"/>
              <a:t>ppt</a:t>
            </a:r>
            <a:r>
              <a:rPr lang="en-US" sz="1100" dirty="0"/>
              <a:t> presentation at a Seminar in Pisa , Italy, 15</a:t>
            </a:r>
            <a:r>
              <a:rPr lang="en-US" sz="1100" baseline="30000" dirty="0"/>
              <a:t>th</a:t>
            </a:r>
            <a:r>
              <a:rPr lang="en-US" sz="1100" dirty="0"/>
              <a:t> June, provided by the </a:t>
            </a:r>
            <a:r>
              <a:rPr lang="en-US" sz="1100" dirty="0" smtClean="0"/>
              <a:t>author</a:t>
            </a:r>
          </a:p>
          <a:p>
            <a:r>
              <a:rPr lang="en-US" sz="1100" dirty="0"/>
              <a:t>Renwick, T. (2009), Alternative Geographic Adjustments of U.S. Poverty Thresholds: Impact on State Poverty Rates. Working paper 2009-11, Washington DC: U.S. Department of Commerce, Census Bureau</a:t>
            </a:r>
            <a:r>
              <a:rPr lang="en-US" sz="1100" dirty="0" smtClean="0"/>
              <a:t>.</a:t>
            </a:r>
            <a:endParaRPr lang="it-IT" sz="1100" dirty="0"/>
          </a:p>
          <a:p>
            <a:r>
              <a:rPr lang="en-US" sz="1100" dirty="0"/>
              <a:t>Renwick T., Aten B., Figueroa E., and Martin T. (2014), Supplemental Poverty Measure: A Comparison of Geographic</a:t>
            </a:r>
            <a:r>
              <a:rPr lang="en-US" sz="1100" u="sng" dirty="0"/>
              <a:t> </a:t>
            </a:r>
            <a:r>
              <a:rPr lang="en-US" sz="1100" dirty="0"/>
              <a:t>Adjustments with Regional Price Parities vs. Median Rents from the</a:t>
            </a:r>
            <a:r>
              <a:rPr lang="en-US" sz="1100" u="sng" dirty="0"/>
              <a:t> </a:t>
            </a:r>
            <a:r>
              <a:rPr lang="en-US" sz="1100" dirty="0"/>
              <a:t>American Community Survey</a:t>
            </a:r>
            <a:r>
              <a:rPr lang="en-US" sz="1100" u="sng" dirty="0"/>
              <a:t>, </a:t>
            </a:r>
            <a:r>
              <a:rPr lang="en-US" sz="1100" dirty="0"/>
              <a:t>SEHSD Working Paper No. 2014-2, </a:t>
            </a:r>
            <a:r>
              <a:rPr lang="en-US" sz="1100" dirty="0" smtClean="0"/>
              <a:t>U.S.</a:t>
            </a:r>
          </a:p>
          <a:p>
            <a:r>
              <a:rPr lang="en-US" sz="1100" dirty="0" smtClean="0"/>
              <a:t>Census </a:t>
            </a:r>
            <a:r>
              <a:rPr lang="en-US" sz="1100" dirty="0"/>
              <a:t>Bureau</a:t>
            </a:r>
            <a:endParaRPr lang="it-IT" sz="1100" dirty="0"/>
          </a:p>
          <a:p>
            <a:r>
              <a:rPr lang="en-US" sz="1100" dirty="0" err="1" smtClean="0"/>
              <a:t>Roos</a:t>
            </a:r>
            <a:r>
              <a:rPr lang="en-US" sz="1100" dirty="0"/>
              <a:t>, M. (2006). Regional price levels in Germany. Applied Economics, 38(13), 1553–1566</a:t>
            </a:r>
            <a:endParaRPr lang="it-IT" sz="1100" dirty="0"/>
          </a:p>
          <a:p>
            <a:r>
              <a:rPr lang="en-US" sz="1100" dirty="0"/>
              <a:t>Secondi L. and </a:t>
            </a:r>
            <a:r>
              <a:rPr lang="en-US" sz="1100" dirty="0" err="1"/>
              <a:t>Marchetti</a:t>
            </a:r>
            <a:r>
              <a:rPr lang="en-US" sz="1100" dirty="0"/>
              <a:t> S. (2016), Estimates of household consumption expenditure at provincial level in Italy by using small area estimation methods: "real" comparisons using purchasing power parities, Special Issue, Social Indicators Research</a:t>
            </a:r>
            <a:endParaRPr lang="it-IT" sz="1100" dirty="0"/>
          </a:p>
          <a:p>
            <a:r>
              <a:rPr lang="en-US" sz="1100" dirty="0" err="1"/>
              <a:t>Simler</a:t>
            </a:r>
            <a:r>
              <a:rPr lang="en-US" sz="1100" dirty="0"/>
              <a:t> K. (2016), Pinpointing Poverty in Europe: New Evidence for Policy Making. World Bank, Washington D.C.</a:t>
            </a:r>
            <a:r>
              <a:rPr lang="en-US" sz="1100" u="sng" dirty="0"/>
              <a:t> </a:t>
            </a:r>
            <a:endParaRPr lang="it-IT" sz="1100" dirty="0"/>
          </a:p>
          <a:p>
            <a:r>
              <a:rPr lang="en-US" sz="1100" dirty="0" err="1"/>
              <a:t>Skaini</a:t>
            </a:r>
            <a:r>
              <a:rPr lang="en-US" sz="1100" dirty="0"/>
              <a:t>  M. and Samara A.  (2017), Synergies between CPIs and PPPs and Integration of Survey Activity. UNSVWA, paper presented at the meeting of ICP Task Force held in October 2017</a:t>
            </a:r>
            <a:endParaRPr lang="it-IT" sz="1100" dirty="0"/>
          </a:p>
          <a:p>
            <a:r>
              <a:rPr lang="en-US" sz="1100" dirty="0" err="1"/>
              <a:t>Walschots</a:t>
            </a:r>
            <a:r>
              <a:rPr lang="en-US" sz="1100" dirty="0"/>
              <a:t> J. (2013), Workshop multipurpose price statistics – results and next steps, Item 4.3 of the Agenda, Meeting of the Price Statistics Working Group, Eurostat, Luxembourg 22-23 October 2013</a:t>
            </a:r>
            <a:endParaRPr lang="it-IT" sz="1100" dirty="0"/>
          </a:p>
          <a:p>
            <a:r>
              <a:rPr lang="en-US" sz="1100" dirty="0" err="1"/>
              <a:t>Waschka</a:t>
            </a:r>
            <a:r>
              <a:rPr lang="en-US" sz="1100" dirty="0"/>
              <a:t> A. M., W. </a:t>
            </a:r>
            <a:r>
              <a:rPr lang="en-US" sz="1100" dirty="0" err="1"/>
              <a:t>Khoo</a:t>
            </a:r>
            <a:r>
              <a:rPr lang="en-US" sz="1100" dirty="0"/>
              <a:t>, J. </a:t>
            </a:r>
            <a:r>
              <a:rPr lang="en-US" sz="1100" dirty="0" err="1"/>
              <a:t>Quirey</a:t>
            </a:r>
            <a:r>
              <a:rPr lang="en-US" sz="1100" dirty="0"/>
              <a:t> T. and Zhao S. (2003) Comparing Living Costs in Australian Capital Cities. A Progress Report on Developing Experimental Spatial Price Indexes for Australia, Australian Bureau of Statistics.</a:t>
            </a:r>
            <a:endParaRPr lang="it-IT" sz="1100" dirty="0"/>
          </a:p>
          <a:p>
            <a:r>
              <a:rPr lang="en-US" sz="1100" dirty="0"/>
              <a:t>Wingfield, D., Fenwick, D., and Smith, K. (2005). Relative regional consumer price levels in 2004. Economic Trends (Office for National Statistics, UK), 615, 36–46.</a:t>
            </a:r>
            <a:endParaRPr lang="it-IT" sz="1100" dirty="0"/>
          </a:p>
          <a:p>
            <a:r>
              <a:rPr lang="en-US" sz="1100" dirty="0"/>
              <a:t>World Bank  (2013). </a:t>
            </a:r>
            <a:r>
              <a:rPr lang="en-US" sz="1100" i="1" dirty="0"/>
              <a:t>Measuring the Real Size of the World Economy: The Framework, Methodology and Results of the International Comparison Program. </a:t>
            </a:r>
            <a:r>
              <a:rPr lang="en-US" sz="1100" dirty="0"/>
              <a:t>Washington DC: World Bank.</a:t>
            </a:r>
            <a:endParaRPr lang="it-IT" sz="1100" dirty="0"/>
          </a:p>
          <a:p>
            <a:r>
              <a:rPr lang="en-US" sz="1100" dirty="0"/>
              <a:t>World Bank (2014). </a:t>
            </a:r>
            <a:r>
              <a:rPr lang="en-US" sz="1100" i="1" dirty="0"/>
              <a:t>Purchasing Power Parities and the Real Size of World Economies: A Comprehensive Report of the 2011 International Comparison Program. </a:t>
            </a:r>
            <a:r>
              <a:rPr lang="en-US" sz="1100" dirty="0"/>
              <a:t>Washington DC: World Bank</a:t>
            </a:r>
            <a:endParaRPr lang="it-IT" sz="1100" dirty="0"/>
          </a:p>
          <a:p>
            <a:endParaRPr lang="it-IT" sz="1100" dirty="0"/>
          </a:p>
        </p:txBody>
      </p:sp>
      <p:sp>
        <p:nvSpPr>
          <p:cNvPr id="2" name="Segnaposto numero diapositiva 1"/>
          <p:cNvSpPr>
            <a:spLocks noGrp="1"/>
          </p:cNvSpPr>
          <p:nvPr>
            <p:ph type="sldNum" sz="quarter" idx="12"/>
          </p:nvPr>
        </p:nvSpPr>
        <p:spPr/>
        <p:txBody>
          <a:bodyPr/>
          <a:lstStyle/>
          <a:p>
            <a:pPr>
              <a:defRPr/>
            </a:pPr>
            <a:fld id="{8464CCA4-9681-42B7-BE95-D245E7B4B0E0}" type="slidenum">
              <a:rPr lang="en-US"/>
              <a:pPr>
                <a:defRPr/>
              </a:pPr>
              <a:t>50</a:t>
            </a:fld>
            <a:endParaRPr lang="en-US" dirty="0"/>
          </a:p>
        </p:txBody>
      </p:sp>
    </p:spTree>
    <p:extLst>
      <p:ext uri="{BB962C8B-B14F-4D97-AF65-F5344CB8AC3E}">
        <p14:creationId xmlns:p14="http://schemas.microsoft.com/office/powerpoint/2010/main" val="348091565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395536" y="980728"/>
            <a:ext cx="8291264" cy="6355586"/>
          </a:xfrm>
          <a:prstGeom prst="rect">
            <a:avLst/>
          </a:prstGeom>
          <a:noFill/>
          <a:ln>
            <a:noFill/>
          </a:ln>
          <a:effectLst/>
          <a:extLst/>
        </p:spPr>
        <p:txBody>
          <a:bodyPr wrap="square">
            <a:spAutoFit/>
          </a:bodyPr>
          <a:lstStyle/>
          <a:p>
            <a:r>
              <a:rPr lang="en-US" sz="1100" dirty="0"/>
              <a:t>Aten B. (2005), Report on Interarea Price Levels, Working Paper No. 2005-11, Bureau of Economic Analysis, Washington D.C.</a:t>
            </a:r>
            <a:endParaRPr lang="it-IT" sz="1100" dirty="0"/>
          </a:p>
          <a:p>
            <a:r>
              <a:rPr lang="en-US" sz="1100" dirty="0"/>
              <a:t>Aten, B. (2006) Interarea Price Levels: An Experimental Methodology, Monthly Labor Review, 129, 9, 47–61.</a:t>
            </a:r>
            <a:endParaRPr lang="it-IT" sz="1100" dirty="0"/>
          </a:p>
          <a:p>
            <a:r>
              <a:rPr lang="en-US" sz="1100" dirty="0"/>
              <a:t>Aten B. (2009), Cities in Brazil: An interarea price comparison. In International and interarea comparisons of income, output, and prices (</a:t>
            </a:r>
            <a:r>
              <a:rPr lang="en-US" sz="1100" dirty="0" err="1"/>
              <a:t>eds</a:t>
            </a:r>
            <a:r>
              <a:rPr lang="en-US" sz="1100" dirty="0"/>
              <a:t> A. </a:t>
            </a:r>
            <a:r>
              <a:rPr lang="en-US" sz="1100" dirty="0" err="1"/>
              <a:t>Heston</a:t>
            </a:r>
            <a:r>
              <a:rPr lang="en-US" sz="1100" dirty="0"/>
              <a:t> and R. </a:t>
            </a:r>
            <a:r>
              <a:rPr lang="en-US" sz="1100" dirty="0" err="1"/>
              <a:t>Lipsey</a:t>
            </a:r>
            <a:r>
              <a:rPr lang="en-US" sz="1100" dirty="0"/>
              <a:t>), pp.211–229, Chicago: University Chicago Press.</a:t>
            </a:r>
            <a:endParaRPr lang="it-IT" sz="1100" dirty="0"/>
          </a:p>
          <a:p>
            <a:r>
              <a:rPr lang="en-US" sz="1100" dirty="0"/>
              <a:t>Aten B. (2017), Regional Price Parities and Real Regional Income for the United States, Proceedings of the 60th World Statistics Congress of the International Statistical Institute, 2017.</a:t>
            </a:r>
            <a:endParaRPr lang="it-IT" sz="1100" dirty="0"/>
          </a:p>
          <a:p>
            <a:r>
              <a:rPr lang="it-IT" sz="1100" dirty="0"/>
              <a:t>Biggeri L., De </a:t>
            </a:r>
            <a:r>
              <a:rPr lang="it-IT" sz="1100" dirty="0" err="1"/>
              <a:t>Carli</a:t>
            </a:r>
            <a:r>
              <a:rPr lang="it-IT" sz="1100" dirty="0"/>
              <a:t> R. and Laureti T. (2008). </a:t>
            </a:r>
            <a:r>
              <a:rPr lang="en-US" sz="1100" dirty="0"/>
              <a:t>The interpretation of the PPPs: A method for measuring the factors that affect the comparisons and the integration with the CPI work at regional level. In Proc. Joint UNECE/ILO meeting on Consumer Price Indices, May 8–9, Geneva.</a:t>
            </a:r>
            <a:endParaRPr lang="it-IT" sz="1100" dirty="0"/>
          </a:p>
          <a:p>
            <a:r>
              <a:rPr lang="en-US" sz="1100" dirty="0"/>
              <a:t>Biggeri L., </a:t>
            </a:r>
            <a:r>
              <a:rPr lang="en-US" sz="1100" dirty="0" err="1"/>
              <a:t>Laureti</a:t>
            </a:r>
            <a:r>
              <a:rPr lang="en-US" sz="1100" dirty="0"/>
              <a:t> T. and Rao D.S.P. (2010), Sub-national PPPs based on integration with CPIs-Research project, draft proposal, 2011 ICP Round, 2</a:t>
            </a:r>
            <a:r>
              <a:rPr lang="en-US" sz="1100" baseline="30000" dirty="0"/>
              <a:t>nd</a:t>
            </a:r>
            <a:r>
              <a:rPr lang="en-US" sz="1100" dirty="0"/>
              <a:t> Technical Advisory Group, Document 10.01</a:t>
            </a:r>
            <a:endParaRPr lang="it-IT" sz="1100" dirty="0"/>
          </a:p>
          <a:p>
            <a:r>
              <a:rPr lang="it-IT" sz="1100" dirty="0"/>
              <a:t>Biggeri L., Laureti T. and Polidoro F. (</a:t>
            </a:r>
            <a:r>
              <a:rPr lang="it-IT" sz="1100" dirty="0" smtClean="0"/>
              <a:t>2017a). </a:t>
            </a:r>
            <a:r>
              <a:rPr lang="en-US" sz="1100" dirty="0"/>
              <a:t>Computing Sub-national PPPs with CPI Data: An Empirical Analysis on Italian Data Using Country Product Dummy Models. Special Issue, Social Indicators </a:t>
            </a:r>
            <a:r>
              <a:rPr lang="en-US" sz="1100" dirty="0" smtClean="0"/>
              <a:t>Research</a:t>
            </a:r>
          </a:p>
          <a:p>
            <a:r>
              <a:rPr lang="en-US" sz="1100" dirty="0"/>
              <a:t>Biggeri, L., Ferrari, G., Zhao, Y. (</a:t>
            </a:r>
            <a:r>
              <a:rPr lang="en-US" sz="1100" dirty="0" smtClean="0"/>
              <a:t>2017b), </a:t>
            </a:r>
            <a:r>
              <a:rPr lang="en-US" sz="1100" dirty="0"/>
              <a:t>Estimating Cross Province and Municipal City Price Level Differences in China: Some Experiments and Results, </a:t>
            </a:r>
            <a:r>
              <a:rPr lang="en-US" sz="1100" i="1" dirty="0"/>
              <a:t>Social Indicators </a:t>
            </a:r>
            <a:r>
              <a:rPr lang="en-US" sz="1100" i="1" dirty="0" smtClean="0"/>
              <a:t>Research</a:t>
            </a:r>
            <a:endParaRPr lang="it-IT" sz="1100" dirty="0"/>
          </a:p>
          <a:p>
            <a:r>
              <a:rPr lang="en-US" sz="1100" dirty="0"/>
              <a:t>Biggeri L. and </a:t>
            </a:r>
            <a:r>
              <a:rPr lang="en-US" sz="1100" dirty="0" err="1"/>
              <a:t>Pratesi</a:t>
            </a:r>
            <a:r>
              <a:rPr lang="en-US" sz="1100" dirty="0"/>
              <a:t> M. (2017), Monetary poverty indicators at local level: definitions, methods of estimations and comparisons in real terms, Proceedings of the 60th World Statistics Congress of the International Statistical Institute, 2017.</a:t>
            </a:r>
            <a:endParaRPr lang="it-IT" sz="1100" dirty="0"/>
          </a:p>
          <a:p>
            <a:r>
              <a:rPr lang="en-US" sz="1100" dirty="0" err="1"/>
              <a:t>Capilit</a:t>
            </a:r>
            <a:r>
              <a:rPr lang="en-US" sz="1100" dirty="0"/>
              <a:t> E. and </a:t>
            </a:r>
            <a:r>
              <a:rPr lang="en-US" sz="1100" dirty="0" err="1"/>
              <a:t>Dikhanov</a:t>
            </a:r>
            <a:r>
              <a:rPr lang="en-US" sz="1100" dirty="0"/>
              <a:t> Y. (2017), Subnational Purchasing Power Parities in Asia: Prospects and Feasibilities, Proceedings of the 60th World Statistics Congress of the International Statistical Institute, 2017. </a:t>
            </a:r>
            <a:endParaRPr lang="it-IT" sz="1100" dirty="0"/>
          </a:p>
          <a:p>
            <a:r>
              <a:rPr lang="en-US" sz="1100" dirty="0" err="1"/>
              <a:t>Coondoo</a:t>
            </a:r>
            <a:r>
              <a:rPr lang="en-US" sz="1100" dirty="0"/>
              <a:t>, D., </a:t>
            </a:r>
            <a:r>
              <a:rPr lang="en-US" sz="1100" dirty="0" err="1"/>
              <a:t>Majumder</a:t>
            </a:r>
            <a:r>
              <a:rPr lang="en-US" sz="1100" dirty="0"/>
              <a:t>, A., &amp; Ray, R. (2004). A method of calculating regional consumer price differentials with illustrative evidence from India. Review of Income and Wealth, 50(1), 51-68.</a:t>
            </a:r>
            <a:endParaRPr lang="it-IT" sz="1100" dirty="0"/>
          </a:p>
          <a:p>
            <a:r>
              <a:rPr lang="en-US" sz="1100" dirty="0"/>
              <a:t>De </a:t>
            </a:r>
            <a:r>
              <a:rPr lang="en-US" sz="1100" dirty="0" err="1"/>
              <a:t>Azevedo</a:t>
            </a:r>
            <a:r>
              <a:rPr lang="en-US" sz="1100" dirty="0"/>
              <a:t> J.P.W. and </a:t>
            </a:r>
            <a:r>
              <a:rPr lang="en-US" sz="1100" dirty="0" err="1"/>
              <a:t>Rodas</a:t>
            </a:r>
            <a:r>
              <a:rPr lang="en-US" sz="1100" dirty="0"/>
              <a:t> P.A.C. (2018), Adjustment for Sub-National Prices: A Spatial and Small Areas Approach to Adjust for Subnational Cost of Living, Global Solutions Group on Welfare Measurement and Statistical Capacity, World Bank, </a:t>
            </a:r>
            <a:r>
              <a:rPr lang="en-US" sz="1100" dirty="0" err="1"/>
              <a:t>ppt</a:t>
            </a:r>
            <a:r>
              <a:rPr lang="en-US" sz="1100" dirty="0"/>
              <a:t> provided by authors.</a:t>
            </a:r>
            <a:endParaRPr lang="it-IT" sz="1100" dirty="0"/>
          </a:p>
          <a:p>
            <a:r>
              <a:rPr lang="en-US" sz="1100" dirty="0"/>
              <a:t>Deaton, A. (2003) Prices and poverty in India, 1987–2000. Economic and Political Weekly, 38(4), 362–368</a:t>
            </a:r>
            <a:endParaRPr lang="it-IT" sz="1100" dirty="0"/>
          </a:p>
          <a:p>
            <a:r>
              <a:rPr lang="en-US" sz="1100" dirty="0"/>
              <a:t>Deaton A. and </a:t>
            </a:r>
            <a:r>
              <a:rPr lang="en-US" sz="1100" dirty="0" err="1"/>
              <a:t>Dupriez</a:t>
            </a:r>
            <a:r>
              <a:rPr lang="en-US" sz="1100" dirty="0"/>
              <a:t> O. (2011), Using unit-values to assess spatial price differences: evidence from India and Brazil, 5</a:t>
            </a:r>
            <a:r>
              <a:rPr lang="en-US" sz="1100" baseline="30000" dirty="0"/>
              <a:t>th</a:t>
            </a:r>
            <a:r>
              <a:rPr lang="en-US" sz="1100" dirty="0"/>
              <a:t> Technical Advisory Group Meeting, Document 09.01.</a:t>
            </a:r>
            <a:endParaRPr lang="it-IT" sz="1100" dirty="0"/>
          </a:p>
          <a:p>
            <a:r>
              <a:rPr lang="en-US" sz="1100" dirty="0" err="1"/>
              <a:t>Dikhanov</a:t>
            </a:r>
            <a:r>
              <a:rPr lang="en-US" sz="1100" dirty="0"/>
              <a:t> Y., </a:t>
            </a:r>
            <a:r>
              <a:rPr lang="en-US" sz="1100" dirty="0" err="1"/>
              <a:t>Palanyandy</a:t>
            </a:r>
            <a:r>
              <a:rPr lang="en-US" sz="1100" dirty="0"/>
              <a:t> C., and </a:t>
            </a:r>
            <a:r>
              <a:rPr lang="en-US" sz="1100" dirty="0" err="1"/>
              <a:t>Capilit</a:t>
            </a:r>
            <a:r>
              <a:rPr lang="en-US" sz="1100" dirty="0"/>
              <a:t> E. (2011) Sub-national purchasing power parities toward integration of international comparison program and the consumer price index: The case of Philippines. ADB Economics Working Paper Series, No. 290, Asian Development Bank. </a:t>
            </a:r>
            <a:endParaRPr lang="it-IT" sz="1100" dirty="0"/>
          </a:p>
          <a:p>
            <a:r>
              <a:rPr lang="en-US" sz="1100" dirty="0"/>
              <a:t>Fenwick, D., &amp; </a:t>
            </a:r>
            <a:r>
              <a:rPr lang="en-US" sz="1100" dirty="0" err="1"/>
              <a:t>O’Donoghue</a:t>
            </a:r>
            <a:r>
              <a:rPr lang="en-US" sz="1100" dirty="0"/>
              <a:t>, J. (2003). Developing estimates of relative regional consumer price levels. Economic Trends, 599, 72-83</a:t>
            </a:r>
            <a:endParaRPr lang="it-IT" sz="1100" dirty="0"/>
          </a:p>
          <a:p>
            <a:r>
              <a:rPr lang="en-US" sz="1100" dirty="0" err="1"/>
              <a:t>Giusti</a:t>
            </a:r>
            <a:r>
              <a:rPr lang="en-US" sz="1100" dirty="0"/>
              <a:t> C., </a:t>
            </a:r>
            <a:r>
              <a:rPr lang="en-US" sz="1100" dirty="0" err="1"/>
              <a:t>Masserini</a:t>
            </a:r>
            <a:r>
              <a:rPr lang="en-US" sz="1100" dirty="0"/>
              <a:t> L. and </a:t>
            </a:r>
            <a:r>
              <a:rPr lang="en-US" sz="1100" dirty="0" err="1"/>
              <a:t>Pratesi</a:t>
            </a:r>
            <a:r>
              <a:rPr lang="en-US" sz="1100" dirty="0"/>
              <a:t> M. (2017), Local comparisons of small area estimates of poverty: an application within Tuscany region in Italy, Special Issue, Social Indicators Research</a:t>
            </a:r>
            <a:endParaRPr lang="it-IT" sz="1100" dirty="0"/>
          </a:p>
          <a:p>
            <a:r>
              <a:rPr lang="en-US" sz="1100" dirty="0" err="1"/>
              <a:t>Hamadeh</a:t>
            </a:r>
            <a:r>
              <a:rPr lang="en-US" sz="1100" dirty="0"/>
              <a:t> N., M. </a:t>
            </a:r>
            <a:r>
              <a:rPr lang="en-US" sz="1100" dirty="0" err="1"/>
              <a:t>Mouyelo-Katoula</a:t>
            </a:r>
            <a:r>
              <a:rPr lang="en-US" sz="1100" dirty="0"/>
              <a:t>, P. </a:t>
            </a:r>
            <a:r>
              <a:rPr lang="en-US" sz="1100" dirty="0" err="1"/>
              <a:t>Konijn</a:t>
            </a:r>
            <a:r>
              <a:rPr lang="en-US" sz="1100" dirty="0"/>
              <a:t> and F. </a:t>
            </a:r>
            <a:r>
              <a:rPr lang="en-US" sz="1100" dirty="0" err="1"/>
              <a:t>Koechlin</a:t>
            </a:r>
            <a:r>
              <a:rPr lang="en-US" sz="1100" dirty="0"/>
              <a:t> (2017), Purchasing Power Parities of Currencies and Real Expenditures from the International Comparison Program: Recent Results and </a:t>
            </a:r>
            <a:r>
              <a:rPr lang="en-US" sz="1100" dirty="0" smtClean="0"/>
              <a:t>Uses, </a:t>
            </a:r>
            <a:r>
              <a:rPr lang="en-US" sz="1100" dirty="0"/>
              <a:t>Special Issue, Social Indicators Research</a:t>
            </a:r>
            <a:endParaRPr lang="it-IT" sz="1100" dirty="0"/>
          </a:p>
        </p:txBody>
      </p:sp>
      <p:sp>
        <p:nvSpPr>
          <p:cNvPr id="2" name="Segnaposto numero diapositiva 1"/>
          <p:cNvSpPr>
            <a:spLocks noGrp="1"/>
          </p:cNvSpPr>
          <p:nvPr>
            <p:ph type="sldNum" sz="quarter" idx="12"/>
          </p:nvPr>
        </p:nvSpPr>
        <p:spPr/>
        <p:txBody>
          <a:bodyPr/>
          <a:lstStyle/>
          <a:p>
            <a:pPr>
              <a:defRPr/>
            </a:pPr>
            <a:fld id="{8464CCA4-9681-42B7-BE95-D245E7B4B0E0}" type="slidenum">
              <a:rPr lang="en-US"/>
              <a:pPr>
                <a:defRPr/>
              </a:pPr>
              <a:t>51</a:t>
            </a:fld>
            <a:endParaRPr lang="en-US" dirty="0"/>
          </a:p>
        </p:txBody>
      </p:sp>
    </p:spTree>
    <p:extLst>
      <p:ext uri="{BB962C8B-B14F-4D97-AF65-F5344CB8AC3E}">
        <p14:creationId xmlns:p14="http://schemas.microsoft.com/office/powerpoint/2010/main" val="3479002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385991" y="904498"/>
            <a:ext cx="8291264" cy="5539978"/>
          </a:xfrm>
          <a:prstGeom prst="rect">
            <a:avLst/>
          </a:prstGeom>
          <a:noFill/>
          <a:ln>
            <a:noFill/>
          </a:ln>
          <a:effectLst/>
          <a:extLst/>
        </p:spPr>
        <p:txBody>
          <a:bodyPr wrap="square">
            <a:spAutoFit/>
          </a:bodyPr>
          <a:lstStyle/>
          <a:p>
            <a:pPr marL="342000" fontAlgn="auto">
              <a:spcBef>
                <a:spcPts val="1200"/>
              </a:spcBef>
              <a:spcAft>
                <a:spcPts val="0"/>
              </a:spcAft>
              <a:defRPr/>
            </a:pPr>
            <a:r>
              <a:rPr lang="en-US" altLang="it-IT" sz="2400" dirty="0" smtClean="0">
                <a:latin typeface="+mn-lt"/>
                <a:cs typeface="+mn-cs"/>
              </a:rPr>
              <a:t>“the lack of these [spatial price] indexes more likely reflects the </a:t>
            </a:r>
            <a:r>
              <a:rPr lang="en-US" altLang="it-IT" sz="2400" dirty="0" smtClean="0">
                <a:solidFill>
                  <a:srgbClr val="FF0000"/>
                </a:solidFill>
                <a:latin typeface="+mn-lt"/>
                <a:cs typeface="+mn-cs"/>
              </a:rPr>
              <a:t>difficulty and cost of producing them</a:t>
            </a:r>
            <a:r>
              <a:rPr lang="en-US" altLang="it-IT" sz="2400" dirty="0" smtClean="0">
                <a:latin typeface="+mn-lt"/>
                <a:cs typeface="+mn-cs"/>
              </a:rPr>
              <a:t>” </a:t>
            </a:r>
          </a:p>
          <a:p>
            <a:pPr marL="342000" fontAlgn="auto">
              <a:spcBef>
                <a:spcPts val="1200"/>
              </a:spcBef>
              <a:spcAft>
                <a:spcPts val="0"/>
              </a:spcAft>
              <a:defRPr/>
            </a:pPr>
            <a:r>
              <a:rPr lang="en-US" altLang="it-IT" sz="2400" i="1" dirty="0" smtClean="0">
                <a:latin typeface="+mn-lt"/>
                <a:cs typeface="+mn-cs"/>
              </a:rPr>
              <a:t>In my opinion, </a:t>
            </a:r>
            <a:r>
              <a:rPr lang="en-US" altLang="it-IT" sz="2400" dirty="0" smtClean="0">
                <a:latin typeface="+mn-lt"/>
                <a:cs typeface="+mn-cs"/>
              </a:rPr>
              <a:t>may </a:t>
            </a:r>
            <a:r>
              <a:rPr lang="en-US" altLang="it-IT" sz="2400" dirty="0" smtClean="0">
                <a:latin typeface="+mn-lt"/>
                <a:cs typeface="+mn-cs"/>
              </a:rPr>
              <a:t>be </a:t>
            </a:r>
            <a:r>
              <a:rPr lang="en-US" altLang="it-IT" sz="2400" dirty="0" smtClean="0">
                <a:latin typeface="+mn-lt"/>
                <a:cs typeface="+mn-cs"/>
              </a:rPr>
              <a:t>that the </a:t>
            </a:r>
            <a:r>
              <a:rPr lang="en-US" altLang="it-IT" sz="2400" dirty="0" smtClean="0">
                <a:latin typeface="+mn-lt"/>
                <a:cs typeface="+mn-cs"/>
              </a:rPr>
              <a:t>situation depend also on</a:t>
            </a:r>
            <a:r>
              <a:rPr lang="en-US" altLang="it-IT" sz="2400" dirty="0" smtClean="0">
                <a:latin typeface="+mn-lt"/>
                <a:cs typeface="+mn-cs"/>
              </a:rPr>
              <a:t> </a:t>
            </a:r>
            <a:r>
              <a:rPr lang="en-US" altLang="it-IT" sz="2400" dirty="0" smtClean="0">
                <a:latin typeface="+mn-lt"/>
                <a:cs typeface="+mn-cs"/>
              </a:rPr>
              <a:t>the </a:t>
            </a:r>
            <a:r>
              <a:rPr lang="en-US" altLang="it-IT" sz="2400" dirty="0" smtClean="0">
                <a:solidFill>
                  <a:srgbClr val="FF0000"/>
                </a:solidFill>
                <a:latin typeface="+mn-lt"/>
                <a:cs typeface="+mn-cs"/>
              </a:rPr>
              <a:t>difficulties of interpretation </a:t>
            </a:r>
            <a:r>
              <a:rPr lang="en-US" altLang="it-IT" sz="2400" dirty="0" smtClean="0">
                <a:latin typeface="+mn-lt"/>
                <a:cs typeface="+mn-cs"/>
              </a:rPr>
              <a:t>by the users and </a:t>
            </a:r>
            <a:r>
              <a:rPr lang="en-US" altLang="it-IT" sz="2400" dirty="0" smtClean="0">
                <a:latin typeface="+mn-lt"/>
                <a:cs typeface="+mn-cs"/>
              </a:rPr>
              <a:t>on</a:t>
            </a:r>
            <a:r>
              <a:rPr lang="en-US" altLang="it-IT" sz="2400" dirty="0" smtClean="0">
                <a:latin typeface="+mn-lt"/>
                <a:cs typeface="+mn-cs"/>
              </a:rPr>
              <a:t> </a:t>
            </a:r>
            <a:r>
              <a:rPr lang="en-US" altLang="it-IT" sz="2400" dirty="0" smtClean="0">
                <a:solidFill>
                  <a:srgbClr val="FF0000"/>
                </a:solidFill>
                <a:latin typeface="+mn-lt"/>
                <a:cs typeface="+mn-cs"/>
              </a:rPr>
              <a:t>“political” reasons </a:t>
            </a:r>
            <a:r>
              <a:rPr lang="en-US" altLang="it-IT" sz="2400" dirty="0" smtClean="0">
                <a:latin typeface="+mn-lt"/>
                <a:cs typeface="+mn-cs"/>
              </a:rPr>
              <a:t>and possible discussions among different policy makers.</a:t>
            </a:r>
            <a:endParaRPr lang="en-US" sz="2400" dirty="0" smtClean="0">
              <a:latin typeface="+mn-lt"/>
            </a:endParaRPr>
          </a:p>
          <a:p>
            <a:pPr marL="342000" indent="-342900">
              <a:spcBef>
                <a:spcPts val="1200"/>
              </a:spcBef>
              <a:buFont typeface="Arial" panose="020B0604020202020204" pitchFamily="34" charset="0"/>
              <a:buChar char="•"/>
            </a:pPr>
            <a:r>
              <a:rPr lang="en-US" sz="2400" dirty="0" smtClean="0">
                <a:latin typeface="+mn-lt"/>
              </a:rPr>
              <a:t>However, </a:t>
            </a:r>
            <a:r>
              <a:rPr lang="en-US" sz="2400" dirty="0" smtClean="0">
                <a:solidFill>
                  <a:srgbClr val="FF0000"/>
                </a:solidFill>
                <a:latin typeface="+mn-lt"/>
              </a:rPr>
              <a:t>within </a:t>
            </a:r>
            <a:r>
              <a:rPr lang="en-US" sz="2400" dirty="0">
                <a:solidFill>
                  <a:srgbClr val="FF0000"/>
                </a:solidFill>
                <a:latin typeface="+mn-lt"/>
              </a:rPr>
              <a:t>the ICP</a:t>
            </a:r>
            <a:r>
              <a:rPr lang="en-US" sz="2400" dirty="0">
                <a:latin typeface="+mn-lt"/>
              </a:rPr>
              <a:t>, </a:t>
            </a:r>
            <a:r>
              <a:rPr lang="en-US" sz="2400" dirty="0" smtClean="0">
                <a:latin typeface="+mn-lt"/>
              </a:rPr>
              <a:t>during </a:t>
            </a:r>
            <a:r>
              <a:rPr lang="en-US" sz="2400" dirty="0">
                <a:latin typeface="+mn-lt"/>
              </a:rPr>
              <a:t>the 2011 ICP </a:t>
            </a:r>
            <a:r>
              <a:rPr lang="en-US" sz="2400" dirty="0" smtClean="0">
                <a:latin typeface="+mn-lt"/>
              </a:rPr>
              <a:t>Round, </a:t>
            </a:r>
            <a:r>
              <a:rPr lang="en-US" sz="2400" dirty="0">
                <a:latin typeface="+mn-lt"/>
              </a:rPr>
              <a:t>the TAG devoted to the topic a specific agenda item </a:t>
            </a:r>
            <a:r>
              <a:rPr lang="en-US" sz="2400" dirty="0" smtClean="0">
                <a:latin typeface="+mn-lt"/>
              </a:rPr>
              <a:t>(Biggeri et A., February </a:t>
            </a:r>
            <a:r>
              <a:rPr lang="en-US" sz="2400" dirty="0">
                <a:solidFill>
                  <a:srgbClr val="FF0000"/>
                </a:solidFill>
                <a:latin typeface="+mn-lt"/>
              </a:rPr>
              <a:t>2010</a:t>
            </a:r>
            <a:r>
              <a:rPr lang="en-US" sz="2400" dirty="0" smtClean="0">
                <a:latin typeface="+mn-lt"/>
              </a:rPr>
              <a:t>)</a:t>
            </a:r>
          </a:p>
          <a:p>
            <a:pPr marL="342000" indent="-342900">
              <a:spcBef>
                <a:spcPts val="1200"/>
              </a:spcBef>
              <a:buFont typeface="Arial" panose="020B0604020202020204" pitchFamily="34" charset="0"/>
              <a:buChar char="•"/>
            </a:pPr>
            <a:r>
              <a:rPr lang="en-US" sz="2400" dirty="0" smtClean="0">
                <a:latin typeface="+mn-lt"/>
              </a:rPr>
              <a:t>Finally, now in the </a:t>
            </a:r>
            <a:r>
              <a:rPr lang="en-US" sz="2400" dirty="0" smtClean="0">
                <a:solidFill>
                  <a:srgbClr val="FF0000"/>
                </a:solidFill>
                <a:latin typeface="+mn-lt"/>
              </a:rPr>
              <a:t>2017</a:t>
            </a:r>
            <a:r>
              <a:rPr lang="en-US" sz="2400" dirty="0" smtClean="0">
                <a:latin typeface="+mn-lt"/>
              </a:rPr>
              <a:t> Round, the  </a:t>
            </a:r>
            <a:r>
              <a:rPr lang="en-US" sz="2400" dirty="0">
                <a:latin typeface="+mn-lt"/>
              </a:rPr>
              <a:t>Governance Bodies of the ICP </a:t>
            </a:r>
            <a:r>
              <a:rPr lang="en-US" sz="2400" dirty="0" smtClean="0">
                <a:latin typeface="+mn-lt"/>
              </a:rPr>
              <a:t>included </a:t>
            </a:r>
            <a:r>
              <a:rPr lang="en-US" sz="2400" dirty="0">
                <a:latin typeface="+mn-lt"/>
              </a:rPr>
              <a:t>the Sub-National PPPs topic on the research agenda items as an activity  of </a:t>
            </a:r>
            <a:r>
              <a:rPr lang="en-US" sz="2400" dirty="0" smtClean="0">
                <a:latin typeface="+mn-lt"/>
              </a:rPr>
              <a:t>a </a:t>
            </a:r>
            <a:r>
              <a:rPr lang="en-US" sz="2400" dirty="0" smtClean="0">
                <a:solidFill>
                  <a:srgbClr val="FF0000"/>
                </a:solidFill>
                <a:latin typeface="+mn-lt"/>
              </a:rPr>
              <a:t>specific </a:t>
            </a:r>
            <a:r>
              <a:rPr lang="en-US" sz="2400" dirty="0">
                <a:solidFill>
                  <a:srgbClr val="FF0000"/>
                </a:solidFill>
                <a:latin typeface="+mn-lt"/>
              </a:rPr>
              <a:t>Task Force</a:t>
            </a:r>
          </a:p>
          <a:p>
            <a:pPr fontAlgn="auto">
              <a:spcBef>
                <a:spcPct val="50000"/>
              </a:spcBef>
              <a:spcAft>
                <a:spcPts val="0"/>
              </a:spcAft>
              <a:defRPr/>
            </a:pPr>
            <a:endParaRPr lang="en-US" altLang="it-IT" sz="2400" dirty="0" smtClean="0">
              <a:latin typeface="+mn-lt"/>
              <a:cs typeface="+mn-cs"/>
            </a:endParaRPr>
          </a:p>
        </p:txBody>
      </p:sp>
      <p:sp>
        <p:nvSpPr>
          <p:cNvPr id="2" name="Segnaposto numero diapositiva 1"/>
          <p:cNvSpPr>
            <a:spLocks noGrp="1"/>
          </p:cNvSpPr>
          <p:nvPr>
            <p:ph type="sldNum" sz="quarter" idx="12"/>
          </p:nvPr>
        </p:nvSpPr>
        <p:spPr/>
        <p:txBody>
          <a:bodyPr/>
          <a:lstStyle/>
          <a:p>
            <a:pPr>
              <a:defRPr/>
            </a:pPr>
            <a:fld id="{8464CCA4-9681-42B7-BE95-D245E7B4B0E0}" type="slidenum">
              <a:rPr lang="en-US"/>
              <a:pPr>
                <a:defRPr/>
              </a:pPr>
              <a:t>6</a:t>
            </a:fld>
            <a:endParaRPr lang="en-US" dirty="0"/>
          </a:p>
        </p:txBody>
      </p:sp>
      <p:sp>
        <p:nvSpPr>
          <p:cNvPr id="5" name="CasellaDiTesto 4"/>
          <p:cNvSpPr txBox="1"/>
          <p:nvPr/>
        </p:nvSpPr>
        <p:spPr>
          <a:xfrm>
            <a:off x="0" y="0"/>
            <a:ext cx="9144000" cy="523220"/>
          </a:xfrm>
          <a:prstGeom prst="rect">
            <a:avLst/>
          </a:prstGeom>
          <a:solidFill>
            <a:srgbClr val="FFC000"/>
          </a:solidFill>
        </p:spPr>
        <p:txBody>
          <a:bodyPr wrap="square" rtlCol="0">
            <a:spAutoFit/>
          </a:bodyPr>
          <a:lstStyle/>
          <a:p>
            <a:r>
              <a:rPr lang="it-IT" sz="2800" dirty="0" err="1" smtClean="0">
                <a:solidFill>
                  <a:srgbClr val="0070C0"/>
                </a:solidFill>
                <a:latin typeface="+mn-lt"/>
              </a:rPr>
              <a:t>Introduction</a:t>
            </a:r>
            <a:r>
              <a:rPr lang="it-IT" sz="2800" dirty="0" smtClean="0">
                <a:solidFill>
                  <a:srgbClr val="0070C0"/>
                </a:solidFill>
                <a:latin typeface="+mn-lt"/>
              </a:rPr>
              <a:t> -</a:t>
            </a:r>
            <a:r>
              <a:rPr lang="it-IT" sz="2000" dirty="0" smtClean="0">
                <a:solidFill>
                  <a:srgbClr val="0070C0"/>
                </a:solidFill>
                <a:latin typeface="+mn-lt"/>
              </a:rPr>
              <a:t>3</a:t>
            </a:r>
            <a:r>
              <a:rPr lang="it-IT" sz="2800" dirty="0" smtClean="0">
                <a:solidFill>
                  <a:srgbClr val="0070C0"/>
                </a:solidFill>
                <a:latin typeface="+mn-lt"/>
              </a:rPr>
              <a:t>-</a:t>
            </a:r>
            <a:endParaRPr lang="it-IT" sz="1400" dirty="0"/>
          </a:p>
        </p:txBody>
      </p:sp>
      <p:sp>
        <p:nvSpPr>
          <p:cNvPr id="3" name="Freccia a sinistra 2"/>
          <p:cNvSpPr/>
          <p:nvPr/>
        </p:nvSpPr>
        <p:spPr>
          <a:xfrm>
            <a:off x="7750696" y="2492896"/>
            <a:ext cx="936104" cy="216024"/>
          </a:xfrm>
          <a:prstGeom prst="leftArrow">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0625766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385991" y="904498"/>
            <a:ext cx="8291264" cy="6093976"/>
          </a:xfrm>
          <a:prstGeom prst="rect">
            <a:avLst/>
          </a:prstGeom>
          <a:noFill/>
          <a:ln>
            <a:noFill/>
          </a:ln>
          <a:effectLst/>
          <a:extLst/>
        </p:spPr>
        <p:txBody>
          <a:bodyPr wrap="square">
            <a:spAutoFit/>
          </a:bodyPr>
          <a:lstStyle/>
          <a:p>
            <a:pPr marL="342000" indent="-342900" fontAlgn="auto">
              <a:spcBef>
                <a:spcPts val="1200"/>
              </a:spcBef>
              <a:spcAft>
                <a:spcPts val="0"/>
              </a:spcAft>
              <a:buFont typeface="Arial" panose="020B0604020202020204" pitchFamily="34" charset="0"/>
              <a:buChar char="•"/>
              <a:defRPr/>
            </a:pPr>
            <a:r>
              <a:rPr lang="en-US" altLang="it-IT" sz="2400" dirty="0" smtClean="0">
                <a:latin typeface="+mn-lt"/>
                <a:cs typeface="+mn-cs"/>
              </a:rPr>
              <a:t>The </a:t>
            </a:r>
            <a:r>
              <a:rPr lang="en-US" altLang="it-IT" sz="2400" dirty="0" smtClean="0">
                <a:solidFill>
                  <a:srgbClr val="FF0000"/>
                </a:solidFill>
                <a:latin typeface="+mn-lt"/>
                <a:cs typeface="+mn-cs"/>
              </a:rPr>
              <a:t>aim</a:t>
            </a:r>
            <a:r>
              <a:rPr lang="en-US" altLang="it-IT" sz="2400" dirty="0" smtClean="0">
                <a:latin typeface="+mn-lt"/>
                <a:cs typeface="+mn-cs"/>
              </a:rPr>
              <a:t> of my presentation is to provide an </a:t>
            </a:r>
            <a:r>
              <a:rPr lang="en-US" altLang="it-IT" sz="2400" dirty="0" smtClean="0">
                <a:solidFill>
                  <a:srgbClr val="FF0000"/>
                </a:solidFill>
                <a:latin typeface="+mn-lt"/>
                <a:cs typeface="+mn-cs"/>
              </a:rPr>
              <a:t>overview</a:t>
            </a:r>
            <a:r>
              <a:rPr lang="en-US" altLang="it-IT" sz="2400" dirty="0" smtClean="0">
                <a:latin typeface="+mn-lt"/>
                <a:cs typeface="+mn-cs"/>
              </a:rPr>
              <a:t> of the main </a:t>
            </a:r>
            <a:r>
              <a:rPr lang="en-US" altLang="it-IT" sz="2400" dirty="0" smtClean="0">
                <a:solidFill>
                  <a:srgbClr val="FF0000"/>
                </a:solidFill>
                <a:latin typeface="+mn-lt"/>
                <a:cs typeface="+mn-cs"/>
              </a:rPr>
              <a:t>methods</a:t>
            </a:r>
            <a:r>
              <a:rPr lang="en-US" altLang="it-IT" sz="2400" dirty="0" smtClean="0">
                <a:latin typeface="+mn-lt"/>
                <a:cs typeface="+mn-cs"/>
              </a:rPr>
              <a:t>  and of the practical </a:t>
            </a:r>
            <a:r>
              <a:rPr lang="en-US" altLang="it-IT" sz="2400" dirty="0" smtClean="0">
                <a:solidFill>
                  <a:srgbClr val="FF0000"/>
                </a:solidFill>
                <a:latin typeface="+mn-lt"/>
                <a:cs typeface="+mn-cs"/>
              </a:rPr>
              <a:t>organization process </a:t>
            </a:r>
            <a:r>
              <a:rPr lang="en-US" altLang="it-IT" sz="2400" dirty="0" smtClean="0">
                <a:latin typeface="+mn-lt"/>
                <a:cs typeface="+mn-cs"/>
              </a:rPr>
              <a:t>for computing the </a:t>
            </a:r>
            <a:r>
              <a:rPr lang="en-US" altLang="it-IT" sz="2400" b="1" dirty="0" smtClean="0">
                <a:solidFill>
                  <a:srgbClr val="FF0000"/>
                </a:solidFill>
                <a:latin typeface="+mn-lt"/>
                <a:cs typeface="+mn-cs"/>
              </a:rPr>
              <a:t>sub-national spatial price indexes</a:t>
            </a:r>
            <a:r>
              <a:rPr lang="en-US" altLang="it-IT" sz="2400" dirty="0" smtClean="0">
                <a:latin typeface="+mn-lt"/>
                <a:cs typeface="+mn-cs"/>
              </a:rPr>
              <a:t>, to discuss the </a:t>
            </a:r>
            <a:r>
              <a:rPr lang="en-US" altLang="it-IT" sz="2400" dirty="0" smtClean="0">
                <a:solidFill>
                  <a:srgbClr val="FF0000"/>
                </a:solidFill>
                <a:latin typeface="+mn-lt"/>
                <a:cs typeface="+mn-cs"/>
              </a:rPr>
              <a:t>main issues </a:t>
            </a:r>
            <a:r>
              <a:rPr lang="en-US" altLang="it-IT" sz="2400" dirty="0" smtClean="0">
                <a:latin typeface="+mn-lt"/>
                <a:cs typeface="+mn-cs"/>
              </a:rPr>
              <a:t>and the </a:t>
            </a:r>
            <a:r>
              <a:rPr lang="en-US" altLang="it-IT" sz="2400" dirty="0" smtClean="0">
                <a:solidFill>
                  <a:srgbClr val="FF0000"/>
                </a:solidFill>
                <a:latin typeface="+mn-lt"/>
                <a:cs typeface="+mn-cs"/>
              </a:rPr>
              <a:t>possible solutions</a:t>
            </a:r>
          </a:p>
          <a:p>
            <a:pPr marL="342900" indent="-342900" fontAlgn="auto">
              <a:spcBef>
                <a:spcPts val="1200"/>
              </a:spcBef>
              <a:spcAft>
                <a:spcPts val="0"/>
              </a:spcAft>
              <a:buFont typeface="Wingdings" panose="05000000000000000000" pitchFamily="2" charset="2"/>
              <a:buChar char="ü"/>
              <a:defRPr/>
            </a:pPr>
            <a:r>
              <a:rPr lang="en-US" altLang="it-IT" sz="2000" dirty="0" smtClean="0">
                <a:latin typeface="+mn-lt"/>
                <a:cs typeface="+mn-cs"/>
              </a:rPr>
              <a:t>The presentation refers to general </a:t>
            </a:r>
            <a:r>
              <a:rPr lang="en-US" altLang="it-IT" sz="2000" b="1" dirty="0" smtClean="0">
                <a:latin typeface="+mn-lt"/>
                <a:cs typeface="+mn-cs"/>
              </a:rPr>
              <a:t>Spatial </a:t>
            </a:r>
            <a:r>
              <a:rPr lang="en-US" altLang="it-IT" sz="2000" b="1" dirty="0">
                <a:latin typeface="+mn-lt"/>
                <a:cs typeface="+mn-cs"/>
              </a:rPr>
              <a:t>P</a:t>
            </a:r>
            <a:r>
              <a:rPr lang="en-US" altLang="it-IT" sz="2000" b="1" dirty="0" smtClean="0">
                <a:latin typeface="+mn-lt"/>
                <a:cs typeface="+mn-cs"/>
              </a:rPr>
              <a:t>rice Indexes </a:t>
            </a:r>
            <a:r>
              <a:rPr lang="en-US" altLang="it-IT" sz="2000" dirty="0" smtClean="0">
                <a:latin typeface="+mn-lt"/>
                <a:cs typeface="+mn-cs"/>
              </a:rPr>
              <a:t>in order to avoid the possible confusion with the Purchasing Power Parities (PPPs) computed by ICP that are computed for the components of the N.A.</a:t>
            </a:r>
          </a:p>
          <a:p>
            <a:pPr marL="342000" indent="-342900" fontAlgn="auto">
              <a:spcBef>
                <a:spcPts val="1200"/>
              </a:spcBef>
              <a:spcAft>
                <a:spcPts val="0"/>
              </a:spcAft>
              <a:buFont typeface="Arial" panose="020B0604020202020204" pitchFamily="34" charset="0"/>
              <a:buChar char="•"/>
              <a:defRPr/>
            </a:pPr>
            <a:r>
              <a:rPr lang="en-US" altLang="it-IT" sz="2400" dirty="0" smtClean="0">
                <a:latin typeface="+mn-lt"/>
                <a:cs typeface="+mn-cs"/>
              </a:rPr>
              <a:t> In general my main references are:</a:t>
            </a:r>
          </a:p>
          <a:p>
            <a:pPr marL="342900" indent="-342900" fontAlgn="auto">
              <a:spcBef>
                <a:spcPts val="1200"/>
              </a:spcBef>
              <a:spcAft>
                <a:spcPts val="0"/>
              </a:spcAft>
              <a:buFont typeface="Wingdings" panose="05000000000000000000" pitchFamily="2" charset="2"/>
              <a:buChar char="ü"/>
              <a:defRPr/>
            </a:pPr>
            <a:r>
              <a:rPr lang="en-US" altLang="it-IT" sz="2000" dirty="0" smtClean="0">
                <a:latin typeface="+mn-lt"/>
                <a:cs typeface="+mn-cs"/>
              </a:rPr>
              <a:t>the description of the </a:t>
            </a:r>
            <a:r>
              <a:rPr lang="en-US" altLang="it-IT" sz="2000" dirty="0" smtClean="0">
                <a:solidFill>
                  <a:srgbClr val="FF0000"/>
                </a:solidFill>
                <a:latin typeface="+mn-lt"/>
                <a:cs typeface="+mn-cs"/>
              </a:rPr>
              <a:t>process of compiling PPPs within the ICP </a:t>
            </a:r>
            <a:r>
              <a:rPr lang="en-US" altLang="it-IT" sz="2000" dirty="0" smtClean="0">
                <a:latin typeface="+mn-lt"/>
                <a:cs typeface="+mn-cs"/>
              </a:rPr>
              <a:t>(it is quite complex; a complete description can be found in </a:t>
            </a:r>
            <a:r>
              <a:rPr lang="en-US" altLang="it-IT" sz="2000" dirty="0" smtClean="0">
                <a:solidFill>
                  <a:srgbClr val="FF0000"/>
                </a:solidFill>
                <a:latin typeface="+mn-lt"/>
                <a:cs typeface="+mn-cs"/>
              </a:rPr>
              <a:t>World Bank, 2013 </a:t>
            </a:r>
            <a:r>
              <a:rPr lang="en-US" altLang="it-IT" sz="2000" dirty="0">
                <a:latin typeface="+mn-lt"/>
                <a:cs typeface="+mn-cs"/>
              </a:rPr>
              <a:t>a</a:t>
            </a:r>
            <a:r>
              <a:rPr lang="en-US" altLang="it-IT" sz="2000" dirty="0" smtClean="0">
                <a:latin typeface="+mn-lt"/>
                <a:cs typeface="+mn-cs"/>
              </a:rPr>
              <a:t>nd in particular in the Chapters 1 and 4 written by </a:t>
            </a:r>
            <a:r>
              <a:rPr lang="en-US" altLang="it-IT" sz="2000" dirty="0" err="1" smtClean="0">
                <a:latin typeface="+mn-lt"/>
                <a:cs typeface="+mn-cs"/>
              </a:rPr>
              <a:t>Prasada</a:t>
            </a:r>
            <a:r>
              <a:rPr lang="en-US" altLang="it-IT" sz="2000" dirty="0" smtClean="0">
                <a:latin typeface="+mn-lt"/>
                <a:cs typeface="+mn-cs"/>
              </a:rPr>
              <a:t> Rao)</a:t>
            </a:r>
          </a:p>
          <a:p>
            <a:pPr marL="342900" indent="-342900" fontAlgn="auto">
              <a:spcBef>
                <a:spcPts val="1200"/>
              </a:spcBef>
              <a:spcAft>
                <a:spcPts val="0"/>
              </a:spcAft>
              <a:buFont typeface="Wingdings" panose="05000000000000000000" pitchFamily="2" charset="2"/>
              <a:buChar char="ü"/>
              <a:defRPr/>
            </a:pPr>
            <a:r>
              <a:rPr lang="en-US" altLang="it-IT" sz="2000" dirty="0">
                <a:latin typeface="+mn-lt"/>
                <a:cs typeface="+mn-cs"/>
              </a:rPr>
              <a:t>t</a:t>
            </a:r>
            <a:r>
              <a:rPr lang="en-US" altLang="it-IT" sz="2000" dirty="0" smtClean="0">
                <a:latin typeface="+mn-lt"/>
                <a:cs typeface="+mn-cs"/>
              </a:rPr>
              <a:t>he </a:t>
            </a:r>
            <a:r>
              <a:rPr lang="en-US" altLang="it-IT" sz="2000" dirty="0" smtClean="0">
                <a:solidFill>
                  <a:srgbClr val="FF0000"/>
                </a:solidFill>
                <a:latin typeface="+mn-lt"/>
                <a:cs typeface="+mn-cs"/>
              </a:rPr>
              <a:t>evidence</a:t>
            </a:r>
            <a:r>
              <a:rPr lang="en-US" altLang="it-IT" sz="2000" dirty="0" smtClean="0">
                <a:latin typeface="+mn-lt"/>
                <a:cs typeface="+mn-cs"/>
              </a:rPr>
              <a:t> from the researches and experiments for compiling sub-national spatial price indexes (Biggeri et al., 2017; </a:t>
            </a:r>
            <a:r>
              <a:rPr lang="en-US" altLang="it-IT" sz="2000" dirty="0" err="1" smtClean="0">
                <a:latin typeface="+mn-lt"/>
                <a:cs typeface="+mn-cs"/>
              </a:rPr>
              <a:t>Laureti</a:t>
            </a:r>
            <a:r>
              <a:rPr lang="en-US" altLang="it-IT" sz="2000" dirty="0" smtClean="0">
                <a:latin typeface="+mn-lt"/>
                <a:cs typeface="+mn-cs"/>
              </a:rPr>
              <a:t> and Rao, 2018)</a:t>
            </a:r>
          </a:p>
          <a:p>
            <a:pPr marL="342000" indent="-342900" fontAlgn="auto">
              <a:spcBef>
                <a:spcPts val="1200"/>
              </a:spcBef>
              <a:spcAft>
                <a:spcPts val="0"/>
              </a:spcAft>
              <a:buFont typeface="Arial" panose="020B0604020202020204" pitchFamily="34" charset="0"/>
              <a:buChar char="•"/>
              <a:defRPr/>
            </a:pPr>
            <a:r>
              <a:rPr lang="en-US" altLang="it-IT" sz="2400" dirty="0" smtClean="0">
                <a:latin typeface="+mn-lt"/>
                <a:cs typeface="+mn-cs"/>
              </a:rPr>
              <a:t> The </a:t>
            </a:r>
            <a:r>
              <a:rPr lang="en-US" altLang="it-IT" sz="2400" dirty="0" smtClean="0">
                <a:solidFill>
                  <a:srgbClr val="FF0000"/>
                </a:solidFill>
                <a:latin typeface="+mn-lt"/>
                <a:cs typeface="+mn-cs"/>
              </a:rPr>
              <a:t>challenges of using new big data</a:t>
            </a:r>
            <a:r>
              <a:rPr lang="en-US" altLang="it-IT" sz="2400" dirty="0" smtClean="0">
                <a:latin typeface="+mn-lt"/>
                <a:cs typeface="+mn-cs"/>
              </a:rPr>
              <a:t>, are also discussed in order to produce specific sub-national spatial price indexes</a:t>
            </a:r>
          </a:p>
        </p:txBody>
      </p:sp>
      <p:sp>
        <p:nvSpPr>
          <p:cNvPr id="2" name="Segnaposto numero diapositiva 1"/>
          <p:cNvSpPr>
            <a:spLocks noGrp="1"/>
          </p:cNvSpPr>
          <p:nvPr>
            <p:ph type="sldNum" sz="quarter" idx="12"/>
          </p:nvPr>
        </p:nvSpPr>
        <p:spPr/>
        <p:txBody>
          <a:bodyPr/>
          <a:lstStyle/>
          <a:p>
            <a:pPr>
              <a:defRPr/>
            </a:pPr>
            <a:fld id="{8464CCA4-9681-42B7-BE95-D245E7B4B0E0}" type="slidenum">
              <a:rPr lang="en-US"/>
              <a:pPr>
                <a:defRPr/>
              </a:pPr>
              <a:t>7</a:t>
            </a:fld>
            <a:endParaRPr lang="en-US" dirty="0"/>
          </a:p>
        </p:txBody>
      </p:sp>
      <p:sp>
        <p:nvSpPr>
          <p:cNvPr id="5" name="CasellaDiTesto 4"/>
          <p:cNvSpPr txBox="1"/>
          <p:nvPr/>
        </p:nvSpPr>
        <p:spPr>
          <a:xfrm>
            <a:off x="0" y="0"/>
            <a:ext cx="9144000" cy="523220"/>
          </a:xfrm>
          <a:prstGeom prst="rect">
            <a:avLst/>
          </a:prstGeom>
          <a:solidFill>
            <a:srgbClr val="FFC000"/>
          </a:solidFill>
        </p:spPr>
        <p:txBody>
          <a:bodyPr wrap="square" rtlCol="0">
            <a:spAutoFit/>
          </a:bodyPr>
          <a:lstStyle/>
          <a:p>
            <a:r>
              <a:rPr lang="it-IT" sz="2800" dirty="0" err="1" smtClean="0">
                <a:solidFill>
                  <a:srgbClr val="0070C0"/>
                </a:solidFill>
                <a:latin typeface="+mn-lt"/>
              </a:rPr>
              <a:t>Introduction</a:t>
            </a:r>
            <a:r>
              <a:rPr lang="it-IT" sz="2800" dirty="0" smtClean="0">
                <a:solidFill>
                  <a:srgbClr val="0070C0"/>
                </a:solidFill>
                <a:latin typeface="+mn-lt"/>
              </a:rPr>
              <a:t> -</a:t>
            </a:r>
            <a:r>
              <a:rPr lang="it-IT" sz="2000" dirty="0" smtClean="0">
                <a:solidFill>
                  <a:srgbClr val="0070C0"/>
                </a:solidFill>
                <a:latin typeface="+mn-lt"/>
              </a:rPr>
              <a:t>4</a:t>
            </a:r>
            <a:r>
              <a:rPr lang="it-IT" sz="2800" dirty="0" smtClean="0">
                <a:solidFill>
                  <a:srgbClr val="0070C0"/>
                </a:solidFill>
                <a:latin typeface="+mn-lt"/>
              </a:rPr>
              <a:t>-</a:t>
            </a:r>
            <a:endParaRPr lang="it-IT" sz="1400" dirty="0"/>
          </a:p>
        </p:txBody>
      </p:sp>
    </p:spTree>
    <p:extLst>
      <p:ext uri="{BB962C8B-B14F-4D97-AF65-F5344CB8AC3E}">
        <p14:creationId xmlns:p14="http://schemas.microsoft.com/office/powerpoint/2010/main" val="23559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611560" y="1023739"/>
            <a:ext cx="8280920" cy="4570482"/>
          </a:xfrm>
          <a:prstGeom prst="rect">
            <a:avLst/>
          </a:prstGeom>
          <a:noFill/>
          <a:ln>
            <a:noFill/>
          </a:ln>
          <a:effectLst/>
          <a:extLst/>
        </p:spPr>
        <p:txBody>
          <a:bodyPr wrap="square">
            <a:spAutoFit/>
          </a:bodyPr>
          <a:lstStyle/>
          <a:p>
            <a:pPr fontAlgn="auto">
              <a:spcBef>
                <a:spcPct val="50000"/>
              </a:spcBef>
              <a:spcAft>
                <a:spcPts val="0"/>
              </a:spcAft>
              <a:defRPr/>
            </a:pPr>
            <a:r>
              <a:rPr lang="en-US" altLang="it-IT" sz="4000" dirty="0" smtClean="0">
                <a:solidFill>
                  <a:srgbClr val="0070C0"/>
                </a:solidFill>
                <a:latin typeface="+mn-lt"/>
                <a:cs typeface="+mn-cs"/>
              </a:rPr>
              <a:t>2</a:t>
            </a:r>
          </a:p>
          <a:p>
            <a:pPr fontAlgn="auto">
              <a:spcBef>
                <a:spcPct val="50000"/>
              </a:spcBef>
              <a:spcAft>
                <a:spcPts val="0"/>
              </a:spcAft>
              <a:defRPr/>
            </a:pPr>
            <a:endParaRPr lang="en-US" altLang="it-IT" dirty="0">
              <a:solidFill>
                <a:srgbClr val="0070C0"/>
              </a:solidFill>
              <a:latin typeface="+mn-lt"/>
              <a:cs typeface="+mn-cs"/>
            </a:endParaRPr>
          </a:p>
          <a:p>
            <a:pPr algn="ctr" fontAlgn="auto">
              <a:spcBef>
                <a:spcPct val="50000"/>
              </a:spcBef>
              <a:spcAft>
                <a:spcPts val="0"/>
              </a:spcAft>
              <a:defRPr/>
            </a:pPr>
            <a:r>
              <a:rPr lang="en-US" altLang="it-IT" sz="4000" dirty="0" smtClean="0">
                <a:solidFill>
                  <a:srgbClr val="0070C0"/>
                </a:solidFill>
              </a:rPr>
              <a:t>Methodological </a:t>
            </a:r>
            <a:r>
              <a:rPr lang="en-US" altLang="it-IT" sz="4000" dirty="0">
                <a:solidFill>
                  <a:srgbClr val="0070C0"/>
                </a:solidFill>
              </a:rPr>
              <a:t>general framework to compute Spatial Price Indexes (SPIs) across</a:t>
            </a:r>
            <a:r>
              <a:rPr lang="en-US" altLang="it-IT" sz="4000" dirty="0">
                <a:solidFill>
                  <a:srgbClr val="FFC000"/>
                </a:solidFill>
              </a:rPr>
              <a:t> </a:t>
            </a:r>
            <a:r>
              <a:rPr lang="en-US" altLang="it-IT" sz="4000" dirty="0">
                <a:solidFill>
                  <a:srgbClr val="0070C0"/>
                </a:solidFill>
              </a:rPr>
              <a:t>areas</a:t>
            </a:r>
          </a:p>
          <a:p>
            <a:pPr marL="457200" indent="-457200" fontAlgn="auto">
              <a:spcBef>
                <a:spcPct val="50000"/>
              </a:spcBef>
              <a:spcAft>
                <a:spcPts val="0"/>
              </a:spcAft>
              <a:buFont typeface="+mj-lt"/>
              <a:buAutoNum type="arabicPeriod"/>
              <a:defRPr/>
            </a:pPr>
            <a:endParaRPr lang="en-US" altLang="it-IT" sz="2800" dirty="0" smtClean="0">
              <a:solidFill>
                <a:srgbClr val="0070C0"/>
              </a:solidFill>
              <a:latin typeface="+mn-lt"/>
              <a:cs typeface="+mn-cs"/>
            </a:endParaRPr>
          </a:p>
          <a:p>
            <a:pPr algn="just" fontAlgn="auto">
              <a:spcBef>
                <a:spcPct val="50000"/>
              </a:spcBef>
              <a:spcAft>
                <a:spcPts val="0"/>
              </a:spcAft>
              <a:defRPr/>
            </a:pPr>
            <a:endParaRPr lang="en-US" altLang="it-IT" sz="2800" dirty="0" smtClean="0">
              <a:solidFill>
                <a:srgbClr val="0070C0"/>
              </a:solidFill>
              <a:latin typeface="+mn-lt"/>
              <a:cs typeface="+mn-cs"/>
            </a:endParaRPr>
          </a:p>
        </p:txBody>
      </p:sp>
      <p:sp>
        <p:nvSpPr>
          <p:cNvPr id="2" name="Segnaposto numero diapositiva 1"/>
          <p:cNvSpPr>
            <a:spLocks noGrp="1"/>
          </p:cNvSpPr>
          <p:nvPr>
            <p:ph type="sldNum" sz="quarter" idx="12"/>
          </p:nvPr>
        </p:nvSpPr>
        <p:spPr/>
        <p:txBody>
          <a:bodyPr/>
          <a:lstStyle/>
          <a:p>
            <a:pPr>
              <a:defRPr/>
            </a:pPr>
            <a:fld id="{8464CCA4-9681-42B7-BE95-D245E7B4B0E0}" type="slidenum">
              <a:rPr lang="en-US"/>
              <a:pPr>
                <a:defRPr/>
              </a:pPr>
              <a:t>8</a:t>
            </a:fld>
            <a:endParaRPr lang="en-US" dirty="0"/>
          </a:p>
        </p:txBody>
      </p:sp>
      <p:sp>
        <p:nvSpPr>
          <p:cNvPr id="5" name="CasellaDiTesto 4"/>
          <p:cNvSpPr txBox="1"/>
          <p:nvPr/>
        </p:nvSpPr>
        <p:spPr>
          <a:xfrm>
            <a:off x="0" y="0"/>
            <a:ext cx="9144000" cy="523220"/>
          </a:xfrm>
          <a:prstGeom prst="rect">
            <a:avLst/>
          </a:prstGeom>
          <a:solidFill>
            <a:srgbClr val="FFC000"/>
          </a:solidFill>
        </p:spPr>
        <p:txBody>
          <a:bodyPr wrap="square" rtlCol="0">
            <a:spAutoFit/>
          </a:bodyPr>
          <a:lstStyle/>
          <a:p>
            <a:endParaRPr lang="it-IT" sz="1400" dirty="0"/>
          </a:p>
          <a:p>
            <a:endParaRPr lang="it-IT" sz="1400" dirty="0">
              <a:solidFill>
                <a:srgbClr val="0070C0"/>
              </a:solidFill>
              <a:latin typeface="+mn-lt"/>
            </a:endParaRPr>
          </a:p>
        </p:txBody>
      </p:sp>
      <p:sp>
        <p:nvSpPr>
          <p:cNvPr id="3" name="CasellaDiTesto 2"/>
          <p:cNvSpPr txBox="1"/>
          <p:nvPr/>
        </p:nvSpPr>
        <p:spPr>
          <a:xfrm>
            <a:off x="1115616" y="5517232"/>
            <a:ext cx="6336704" cy="646331"/>
          </a:xfrm>
          <a:prstGeom prst="rect">
            <a:avLst/>
          </a:prstGeom>
          <a:noFill/>
        </p:spPr>
        <p:txBody>
          <a:bodyPr wrap="square" rtlCol="0">
            <a:spAutoFit/>
          </a:bodyPr>
          <a:lstStyle/>
          <a:p>
            <a:r>
              <a:rPr lang="en-US" dirty="0" smtClean="0"/>
              <a:t>The requests (properties) of Economic Theory that  the tool should satisfy to be correctly applied in an economic context</a:t>
            </a:r>
            <a:endParaRPr lang="en-US" dirty="0"/>
          </a:p>
        </p:txBody>
      </p:sp>
    </p:spTree>
    <p:extLst>
      <p:ext uri="{BB962C8B-B14F-4D97-AF65-F5344CB8AC3E}">
        <p14:creationId xmlns:p14="http://schemas.microsoft.com/office/powerpoint/2010/main" val="840609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107" name="Text Box 11"/>
              <p:cNvSpPr txBox="1">
                <a:spLocks noChangeArrowheads="1"/>
              </p:cNvSpPr>
              <p:nvPr/>
            </p:nvSpPr>
            <p:spPr bwMode="auto">
              <a:xfrm>
                <a:off x="323528" y="908720"/>
                <a:ext cx="8496944" cy="6064930"/>
              </a:xfrm>
              <a:prstGeom prst="rect">
                <a:avLst/>
              </a:prstGeom>
              <a:noFill/>
              <a:ln>
                <a:noFill/>
              </a:ln>
              <a:effectLst/>
              <a:extLst/>
            </p:spPr>
            <p:txBody>
              <a:bodyPr wrap="square">
                <a:spAutoFit/>
              </a:bodyPr>
              <a:lstStyle/>
              <a:p>
                <a:pPr marL="342900" indent="-342900" fontAlgn="auto">
                  <a:spcBef>
                    <a:spcPts val="1200"/>
                  </a:spcBef>
                  <a:spcAft>
                    <a:spcPts val="0"/>
                  </a:spcAft>
                  <a:buFont typeface="Arial" panose="020B0604020202020204" pitchFamily="34" charset="0"/>
                  <a:buChar char="•"/>
                  <a:defRPr/>
                </a:pPr>
                <a:r>
                  <a:rPr lang="en-US" altLang="it-IT" sz="2400" dirty="0" smtClean="0">
                    <a:latin typeface="+mn-lt"/>
                    <a:cs typeface="+mn-cs"/>
                  </a:rPr>
                  <a:t>Let </a:t>
                </a:r>
                <a:r>
                  <a:rPr lang="en-US" altLang="it-IT" sz="2400" dirty="0" err="1" smtClean="0">
                    <a:latin typeface="+mn-lt"/>
                    <a:cs typeface="+mn-cs"/>
                  </a:rPr>
                  <a:t>p</a:t>
                </a:r>
                <a:r>
                  <a:rPr lang="en-US" altLang="it-IT" sz="2400" baseline="-25000" dirty="0" err="1" smtClean="0">
                    <a:latin typeface="+mn-lt"/>
                    <a:cs typeface="+mn-cs"/>
                  </a:rPr>
                  <a:t>ij</a:t>
                </a:r>
                <a:r>
                  <a:rPr lang="en-US" altLang="it-IT" sz="2400" dirty="0" smtClean="0">
                    <a:latin typeface="+mn-lt"/>
                    <a:cs typeface="+mn-cs"/>
                  </a:rPr>
                  <a:t> and </a:t>
                </a:r>
                <a:r>
                  <a:rPr lang="en-US" altLang="it-IT" sz="2400" dirty="0" err="1" smtClean="0">
                    <a:latin typeface="+mn-lt"/>
                    <a:cs typeface="+mn-cs"/>
                  </a:rPr>
                  <a:t>q</a:t>
                </a:r>
                <a:r>
                  <a:rPr lang="en-US" altLang="it-IT" sz="2400" baseline="-25000" dirty="0" err="1" smtClean="0">
                    <a:latin typeface="+mn-lt"/>
                    <a:cs typeface="+mn-cs"/>
                  </a:rPr>
                  <a:t>ij</a:t>
                </a:r>
                <a:r>
                  <a:rPr lang="en-US" altLang="it-IT" sz="2400" baseline="-25000" dirty="0" smtClean="0">
                    <a:latin typeface="+mn-lt"/>
                    <a:cs typeface="+mn-cs"/>
                  </a:rPr>
                  <a:t> </a:t>
                </a:r>
                <a:r>
                  <a:rPr lang="en-US" altLang="it-IT" sz="2400" dirty="0" smtClean="0">
                    <a:latin typeface="+mn-lt"/>
                    <a:cs typeface="+mn-cs"/>
                  </a:rPr>
                  <a:t>represent price and quantities, respectively, of </a:t>
                </a:r>
                <a:r>
                  <a:rPr lang="en-US" altLang="it-IT" sz="2400" dirty="0" err="1" smtClean="0">
                    <a:latin typeface="+mn-lt"/>
                    <a:cs typeface="+mn-cs"/>
                  </a:rPr>
                  <a:t>i-th</a:t>
                </a:r>
                <a:r>
                  <a:rPr lang="en-US" altLang="it-IT" sz="2400" dirty="0" smtClean="0">
                    <a:latin typeface="+mn-lt"/>
                    <a:cs typeface="+mn-cs"/>
                  </a:rPr>
                  <a:t> product (and or service) in j-</a:t>
                </a:r>
                <a:r>
                  <a:rPr lang="en-US" altLang="it-IT" sz="2400" dirty="0" err="1" smtClean="0">
                    <a:latin typeface="+mn-lt"/>
                    <a:cs typeface="+mn-cs"/>
                  </a:rPr>
                  <a:t>th</a:t>
                </a:r>
                <a:r>
                  <a:rPr lang="en-US" altLang="it-IT" sz="2400" dirty="0" smtClean="0">
                    <a:latin typeface="+mn-lt"/>
                    <a:cs typeface="+mn-cs"/>
                  </a:rPr>
                  <a:t> area, where </a:t>
                </a:r>
                <a:r>
                  <a:rPr lang="en-US" altLang="it-IT" sz="2400" dirty="0" err="1" smtClean="0">
                    <a:latin typeface="+mn-lt"/>
                    <a:cs typeface="+mn-cs"/>
                  </a:rPr>
                  <a:t>i</a:t>
                </a:r>
                <a:r>
                  <a:rPr lang="en-US" altLang="it-IT" sz="2400" dirty="0" smtClean="0">
                    <a:latin typeface="+mn-lt"/>
                    <a:cs typeface="+mn-cs"/>
                  </a:rPr>
                  <a:t>= 1,2, …,N and j= 1,2,…,</a:t>
                </a:r>
                <a:r>
                  <a:rPr lang="en-US" altLang="it-IT" sz="2400" dirty="0" err="1" smtClean="0">
                    <a:latin typeface="+mn-lt"/>
                    <a:cs typeface="+mn-cs"/>
                  </a:rPr>
                  <a:t>j,k</a:t>
                </a:r>
                <a:r>
                  <a:rPr lang="en-US" altLang="it-IT" sz="2400" dirty="0" smtClean="0">
                    <a:latin typeface="+mn-lt"/>
                    <a:cs typeface="+mn-cs"/>
                  </a:rPr>
                  <a:t>,…M; (j can be any territorial area of interest)</a:t>
                </a:r>
              </a:p>
              <a:p>
                <a:pPr marL="342900" indent="-342900" fontAlgn="auto">
                  <a:spcBef>
                    <a:spcPts val="1200"/>
                  </a:spcBef>
                  <a:spcAft>
                    <a:spcPts val="0"/>
                  </a:spcAft>
                  <a:buFont typeface="Arial" panose="020B0604020202020204" pitchFamily="34" charset="0"/>
                  <a:buChar char="•"/>
                  <a:defRPr/>
                </a:pPr>
                <a:r>
                  <a:rPr lang="en-US" altLang="it-IT" sz="2400" dirty="0" smtClean="0">
                    <a:latin typeface="+mn-lt"/>
                    <a:cs typeface="+mn-cs"/>
                  </a:rPr>
                  <a:t>An </a:t>
                </a:r>
                <a:r>
                  <a:rPr lang="en-US" altLang="it-IT" sz="2400" dirty="0" smtClean="0">
                    <a:solidFill>
                      <a:srgbClr val="FF0000"/>
                    </a:solidFill>
                    <a:latin typeface="+mn-lt"/>
                    <a:cs typeface="+mn-cs"/>
                  </a:rPr>
                  <a:t>economic nominal aggregate </a:t>
                </a:r>
                <a:r>
                  <a:rPr lang="en-US" altLang="it-IT" sz="2400" dirty="0" smtClean="0">
                    <a:latin typeface="+mn-lt"/>
                    <a:cs typeface="+mn-cs"/>
                  </a:rPr>
                  <a:t>for area j can be written as</a:t>
                </a:r>
              </a:p>
              <a:p>
                <a:pPr fontAlgn="auto">
                  <a:spcBef>
                    <a:spcPts val="1200"/>
                  </a:spcBef>
                  <a:spcAft>
                    <a:spcPts val="0"/>
                  </a:spcAft>
                  <a:defRPr/>
                </a:pPr>
                <a:r>
                  <a:rPr lang="en-US" altLang="it-IT" sz="2400" dirty="0">
                    <a:latin typeface="+mn-lt"/>
                    <a:cs typeface="+mn-cs"/>
                  </a:rPr>
                  <a:t> </a:t>
                </a:r>
                <a:endParaRPr lang="en-US" altLang="it-IT" sz="2400" dirty="0" smtClean="0">
                  <a:latin typeface="+mn-lt"/>
                  <a:cs typeface="+mn-cs"/>
                </a:endParaRPr>
              </a:p>
              <a:p>
                <a:pPr fontAlgn="auto">
                  <a:spcBef>
                    <a:spcPts val="1200"/>
                  </a:spcBef>
                  <a:spcAft>
                    <a:spcPts val="0"/>
                  </a:spcAft>
                  <a:defRPr/>
                </a:pPr>
                <a:r>
                  <a:rPr lang="en-US" altLang="it-IT" sz="2400" dirty="0" smtClean="0">
                    <a:latin typeface="+mn-lt"/>
                    <a:cs typeface="+mn-cs"/>
                  </a:rPr>
                  <a:t> and for the area k the same aggregate is </a:t>
                </a:r>
              </a:p>
              <a:p>
                <a:pPr fontAlgn="auto">
                  <a:spcBef>
                    <a:spcPts val="1200"/>
                  </a:spcBef>
                  <a:spcAft>
                    <a:spcPts val="0"/>
                  </a:spcAft>
                  <a:defRPr/>
                </a:pPr>
                <a:r>
                  <a:rPr lang="it-IT" sz="1600" dirty="0" smtClean="0"/>
                  <a:t> 			            </a:t>
                </a:r>
                <a14:m>
                  <m:oMath xmlns:m="http://schemas.openxmlformats.org/officeDocument/2006/math">
                    <m:r>
                      <m:rPr>
                        <m:sty m:val="p"/>
                      </m:rPr>
                      <a:rPr lang="it-IT" sz="1600">
                        <a:latin typeface="Cambria Math" panose="02040503050406030204" pitchFamily="18" charset="0"/>
                      </a:rPr>
                      <m:t>EA</m:t>
                    </m:r>
                    <m:r>
                      <m:rPr>
                        <m:sty m:val="p"/>
                      </m:rPr>
                      <a:rPr lang="it-IT" sz="1600" b="0" i="0" baseline="-25000" smtClean="0">
                        <a:latin typeface="Cambria Math" panose="02040503050406030204" pitchFamily="18" charset="0"/>
                      </a:rPr>
                      <m:t>k</m:t>
                    </m:r>
                    <m:r>
                      <a:rPr lang="it-IT" sz="1600">
                        <a:latin typeface="Cambria Math" panose="02040503050406030204" pitchFamily="18" charset="0"/>
                      </a:rPr>
                      <m:t>= </m:t>
                    </m:r>
                    <m:nary>
                      <m:naryPr>
                        <m:chr m:val="∑"/>
                        <m:limLoc m:val="subSup"/>
                        <m:grow m:val="on"/>
                        <m:supHide m:val="on"/>
                        <m:ctrlPr>
                          <a:rPr lang="it-IT" sz="1600" i="1">
                            <a:latin typeface="Cambria Math" panose="02040503050406030204" pitchFamily="18" charset="0"/>
                          </a:rPr>
                        </m:ctrlPr>
                      </m:naryPr>
                      <m:sub>
                        <m:r>
                          <a:rPr lang="it-IT" sz="1600" i="1">
                            <a:latin typeface="Cambria Math" panose="02040503050406030204" pitchFamily="18" charset="0"/>
                          </a:rPr>
                          <m:t>𝑖</m:t>
                        </m:r>
                        <m:r>
                          <m:rPr>
                            <m:sty m:val="p"/>
                          </m:rPr>
                          <a:rPr lang="it-IT" sz="1600" b="0" i="0" smtClean="0">
                            <a:latin typeface="Cambria Math" panose="02040503050406030204" pitchFamily="18" charset="0"/>
                          </a:rPr>
                          <m:t>k</m:t>
                        </m:r>
                      </m:sub>
                      <m:sup/>
                      <m:e>
                        <m:sSub>
                          <m:sSubPr>
                            <m:ctrlPr>
                              <a:rPr lang="it-IT" sz="1600" i="1">
                                <a:latin typeface="Cambria Math" panose="02040503050406030204" pitchFamily="18" charset="0"/>
                              </a:rPr>
                            </m:ctrlPr>
                          </m:sSubPr>
                          <m:e>
                            <m:r>
                              <a:rPr lang="it-IT" sz="1600" i="1">
                                <a:latin typeface="Cambria Math" panose="02040503050406030204" pitchFamily="18" charset="0"/>
                              </a:rPr>
                              <m:t>𝑝</m:t>
                            </m:r>
                          </m:e>
                          <m:sub>
                            <m:r>
                              <a:rPr lang="it-IT" sz="1600" i="1">
                                <a:latin typeface="Cambria Math" panose="02040503050406030204" pitchFamily="18" charset="0"/>
                              </a:rPr>
                              <m:t>𝑖</m:t>
                            </m:r>
                            <m:r>
                              <a:rPr lang="it-IT" sz="1600" b="0" i="1" smtClean="0">
                                <a:latin typeface="Cambria Math" panose="02040503050406030204" pitchFamily="18" charset="0"/>
                              </a:rPr>
                              <m:t>𝑘</m:t>
                            </m:r>
                          </m:sub>
                        </m:sSub>
                      </m:e>
                    </m:nary>
                    <m:sSub>
                      <m:sSubPr>
                        <m:ctrlPr>
                          <a:rPr lang="it-IT" sz="1600" i="1">
                            <a:latin typeface="Cambria Math" panose="02040503050406030204" pitchFamily="18" charset="0"/>
                          </a:rPr>
                        </m:ctrlPr>
                      </m:sSubPr>
                      <m:e>
                        <m:r>
                          <a:rPr lang="it-IT" sz="1600" i="1">
                            <a:latin typeface="Cambria Math" panose="02040503050406030204" pitchFamily="18" charset="0"/>
                          </a:rPr>
                          <m:t>𝑞</m:t>
                        </m:r>
                      </m:e>
                      <m:sub>
                        <m:r>
                          <a:rPr lang="it-IT" sz="1600" i="1">
                            <a:latin typeface="Cambria Math" panose="02040503050406030204" pitchFamily="18" charset="0"/>
                          </a:rPr>
                          <m:t>𝑖</m:t>
                        </m:r>
                        <m:r>
                          <a:rPr lang="it-IT" sz="1600" b="0" i="1" smtClean="0">
                            <a:latin typeface="Cambria Math" panose="02040503050406030204" pitchFamily="18" charset="0"/>
                          </a:rPr>
                          <m:t>𝑘</m:t>
                        </m:r>
                      </m:sub>
                    </m:sSub>
                  </m:oMath>
                </a14:m>
                <a:endParaRPr lang="en-US" altLang="it-IT" sz="1600" dirty="0">
                  <a:latin typeface="+mn-lt"/>
                  <a:cs typeface="+mn-cs"/>
                </a:endParaRPr>
              </a:p>
              <a:p>
                <a:pPr marL="285750" indent="-285750" fontAlgn="auto">
                  <a:spcBef>
                    <a:spcPts val="1200"/>
                  </a:spcBef>
                  <a:spcAft>
                    <a:spcPts val="0"/>
                  </a:spcAft>
                  <a:buFont typeface="Arial" panose="020B0604020202020204" pitchFamily="34" charset="0"/>
                  <a:buChar char="•"/>
                  <a:defRPr/>
                </a:pPr>
                <a:r>
                  <a:rPr lang="en-US" altLang="it-IT" sz="2400" dirty="0" smtClean="0">
                    <a:latin typeface="+mn-lt"/>
                    <a:cs typeface="+mn-cs"/>
                  </a:rPr>
                  <a:t>The </a:t>
                </a:r>
                <a:r>
                  <a:rPr lang="en-US" altLang="it-IT" sz="2400" dirty="0" smtClean="0">
                    <a:solidFill>
                      <a:srgbClr val="FF0000"/>
                    </a:solidFill>
                    <a:latin typeface="+mn-lt"/>
                    <a:cs typeface="+mn-cs"/>
                  </a:rPr>
                  <a:t>comparison</a:t>
                </a:r>
                <a:r>
                  <a:rPr lang="en-US" altLang="it-IT" sz="2400" dirty="0" smtClean="0">
                    <a:latin typeface="+mn-lt"/>
                    <a:cs typeface="+mn-cs"/>
                  </a:rPr>
                  <a:t> between the aggregates </a:t>
                </a:r>
                <a:r>
                  <a:rPr lang="en-US" altLang="it-IT" dirty="0" err="1" smtClean="0">
                    <a:latin typeface="+mn-lt"/>
                    <a:cs typeface="+mn-cs"/>
                  </a:rPr>
                  <a:t>EA</a:t>
                </a:r>
                <a:r>
                  <a:rPr lang="en-US" altLang="it-IT" sz="2400" baseline="-25000" dirty="0" err="1" smtClean="0">
                    <a:latin typeface="+mn-lt"/>
                    <a:cs typeface="+mn-cs"/>
                  </a:rPr>
                  <a:t>j</a:t>
                </a:r>
                <a:r>
                  <a:rPr lang="en-US" altLang="it-IT" sz="2400" dirty="0" smtClean="0">
                    <a:latin typeface="+mn-lt"/>
                    <a:cs typeface="+mn-cs"/>
                  </a:rPr>
                  <a:t> and </a:t>
                </a:r>
                <a:r>
                  <a:rPr lang="en-US" altLang="it-IT" dirty="0" err="1" smtClean="0">
                    <a:latin typeface="+mn-lt"/>
                    <a:cs typeface="+mn-cs"/>
                  </a:rPr>
                  <a:t>EA</a:t>
                </a:r>
                <a:r>
                  <a:rPr lang="en-US" altLang="it-IT" sz="2400" baseline="-25000" dirty="0" err="1" smtClean="0">
                    <a:latin typeface="+mn-lt"/>
                    <a:cs typeface="+mn-cs"/>
                  </a:rPr>
                  <a:t>k</a:t>
                </a:r>
                <a:r>
                  <a:rPr lang="en-US" altLang="it-IT" sz="2400" baseline="-25000" dirty="0" smtClean="0">
                    <a:latin typeface="+mn-lt"/>
                    <a:cs typeface="+mn-cs"/>
                  </a:rPr>
                  <a:t> </a:t>
                </a:r>
                <a:r>
                  <a:rPr lang="en-US" altLang="it-IT" sz="2400" dirty="0" smtClean="0">
                    <a:latin typeface="+mn-lt"/>
                    <a:cs typeface="+mn-cs"/>
                  </a:rPr>
                  <a:t> is </a:t>
                </a:r>
                <a:r>
                  <a:rPr lang="en-US" altLang="it-IT" sz="2400" dirty="0" smtClean="0">
                    <a:solidFill>
                      <a:srgbClr val="FF0000"/>
                    </a:solidFill>
                    <a:latin typeface="+mn-lt"/>
                    <a:cs typeface="+mn-cs"/>
                  </a:rPr>
                  <a:t>affected</a:t>
                </a:r>
                <a:r>
                  <a:rPr lang="en-US" altLang="it-IT" sz="2400" dirty="0" smtClean="0">
                    <a:latin typeface="+mn-lt"/>
                    <a:cs typeface="+mn-cs"/>
                  </a:rPr>
                  <a:t> both by the level of </a:t>
                </a:r>
                <a:r>
                  <a:rPr lang="en-US" altLang="it-IT" sz="2400" dirty="0" smtClean="0">
                    <a:solidFill>
                      <a:srgbClr val="FF0000"/>
                    </a:solidFill>
                    <a:latin typeface="+mn-lt"/>
                    <a:cs typeface="+mn-cs"/>
                  </a:rPr>
                  <a:t>prices </a:t>
                </a:r>
                <a:r>
                  <a:rPr lang="en-US" altLang="it-IT" sz="2400" dirty="0" smtClean="0">
                    <a:latin typeface="+mn-lt"/>
                    <a:cs typeface="+mn-cs"/>
                  </a:rPr>
                  <a:t>and </a:t>
                </a:r>
                <a:r>
                  <a:rPr lang="en-US" altLang="it-IT" sz="2400" dirty="0" smtClean="0">
                    <a:solidFill>
                      <a:srgbClr val="FF0000"/>
                    </a:solidFill>
                    <a:latin typeface="+mn-lt"/>
                    <a:cs typeface="+mn-cs"/>
                  </a:rPr>
                  <a:t>quantities</a:t>
                </a:r>
                <a:r>
                  <a:rPr lang="en-US" altLang="it-IT" sz="2400" dirty="0" smtClean="0">
                    <a:latin typeface="+mn-lt"/>
                    <a:cs typeface="+mn-cs"/>
                  </a:rPr>
                  <a:t> in the two areas</a:t>
                </a:r>
              </a:p>
              <a:p>
                <a:pPr marL="285750" indent="-285750" fontAlgn="auto">
                  <a:spcBef>
                    <a:spcPts val="1200"/>
                  </a:spcBef>
                  <a:spcAft>
                    <a:spcPts val="0"/>
                  </a:spcAft>
                  <a:buFont typeface="Arial" panose="020B0604020202020204" pitchFamily="34" charset="0"/>
                  <a:buChar char="•"/>
                  <a:defRPr/>
                </a:pPr>
                <a:r>
                  <a:rPr lang="en-US" altLang="it-IT" sz="2400" dirty="0" smtClean="0">
                    <a:latin typeface="+mn-lt"/>
                    <a:cs typeface="+mn-cs"/>
                  </a:rPr>
                  <a:t> To do the </a:t>
                </a:r>
                <a:r>
                  <a:rPr lang="en-US" altLang="it-IT" sz="2400" dirty="0" smtClean="0">
                    <a:solidFill>
                      <a:srgbClr val="FF0000"/>
                    </a:solidFill>
                    <a:latin typeface="+mn-lt"/>
                    <a:cs typeface="+mn-cs"/>
                  </a:rPr>
                  <a:t>comparison in </a:t>
                </a:r>
                <a:r>
                  <a:rPr lang="en-US" altLang="it-IT" sz="2400" b="1" dirty="0" smtClean="0">
                    <a:solidFill>
                      <a:srgbClr val="FF0000"/>
                    </a:solidFill>
                    <a:latin typeface="+mn-lt"/>
                    <a:cs typeface="+mn-cs"/>
                  </a:rPr>
                  <a:t>real term </a:t>
                </a:r>
                <a:r>
                  <a:rPr lang="en-US" altLang="it-IT" sz="2400" dirty="0" smtClean="0">
                    <a:latin typeface="+mn-lt"/>
                    <a:cs typeface="+mn-cs"/>
                  </a:rPr>
                  <a:t>we have to eliminate the difference dues to the different level of prices in the two areas, by </a:t>
                </a:r>
                <a:r>
                  <a:rPr lang="en-US" altLang="it-IT" sz="2400" dirty="0" smtClean="0">
                    <a:solidFill>
                      <a:srgbClr val="FF0000"/>
                    </a:solidFill>
                    <a:latin typeface="+mn-lt"/>
                    <a:cs typeface="+mn-cs"/>
                  </a:rPr>
                  <a:t>computing a spatial price index </a:t>
                </a:r>
                <a:r>
                  <a:rPr lang="en-US" altLang="it-IT" sz="2400" dirty="0" smtClean="0">
                    <a:latin typeface="+mn-lt"/>
                    <a:cs typeface="+mn-cs"/>
                  </a:rPr>
                  <a:t>between the areas, which is the </a:t>
                </a:r>
                <a:r>
                  <a:rPr lang="en-US" altLang="it-IT" sz="2400" b="1" dirty="0" smtClean="0">
                    <a:solidFill>
                      <a:srgbClr val="FF0000"/>
                    </a:solidFill>
                    <a:latin typeface="+mn-lt"/>
                    <a:cs typeface="+mn-cs"/>
                  </a:rPr>
                  <a:t>binary spatial price index </a:t>
                </a:r>
                <a:r>
                  <a:rPr lang="en-US" altLang="it-IT" sz="2400" dirty="0" smtClean="0">
                    <a:latin typeface="+mn-lt"/>
                    <a:cs typeface="+mn-cs"/>
                  </a:rPr>
                  <a:t>(considering as base the area j or k)</a:t>
                </a:r>
                <a:endParaRPr lang="en-US" altLang="it-IT" sz="1600" dirty="0">
                  <a:latin typeface="+mn-lt"/>
                  <a:cs typeface="+mn-cs"/>
                </a:endParaRPr>
              </a:p>
            </p:txBody>
          </p:sp>
        </mc:Choice>
        <mc:Fallback>
          <p:sp>
            <p:nvSpPr>
              <p:cNvPr id="4107" name="Text Box 11"/>
              <p:cNvSpPr txBox="1">
                <a:spLocks noRot="1" noChangeAspect="1" noMove="1" noResize="1" noEditPoints="1" noAdjustHandles="1" noChangeArrowheads="1" noChangeShapeType="1" noTextEdit="1"/>
              </p:cNvSpPr>
              <p:nvPr/>
            </p:nvSpPr>
            <p:spPr bwMode="auto">
              <a:xfrm>
                <a:off x="323528" y="908720"/>
                <a:ext cx="8496944" cy="6064930"/>
              </a:xfrm>
              <a:prstGeom prst="rect">
                <a:avLst/>
              </a:prstGeom>
              <a:blipFill rotWithShape="0">
                <a:blip r:embed="rId3"/>
                <a:stretch>
                  <a:fillRect l="-933" t="-804" b="-1307"/>
                </a:stretch>
              </a:blipFill>
              <a:ln>
                <a:noFill/>
              </a:ln>
              <a:effectLst/>
              <a:extLst/>
            </p:spPr>
            <p:txBody>
              <a:bodyPr/>
              <a:lstStyle/>
              <a:p>
                <a:r>
                  <a:rPr lang="it-IT">
                    <a:noFill/>
                  </a:rPr>
                  <a:t> </a:t>
                </a:r>
              </a:p>
            </p:txBody>
          </p:sp>
        </mc:Fallback>
      </mc:AlternateContent>
      <p:sp>
        <p:nvSpPr>
          <p:cNvPr id="2" name="Segnaposto numero diapositiva 1"/>
          <p:cNvSpPr>
            <a:spLocks noGrp="1"/>
          </p:cNvSpPr>
          <p:nvPr>
            <p:ph type="sldNum" sz="quarter" idx="12"/>
          </p:nvPr>
        </p:nvSpPr>
        <p:spPr/>
        <p:txBody>
          <a:bodyPr/>
          <a:lstStyle/>
          <a:p>
            <a:pPr>
              <a:defRPr/>
            </a:pPr>
            <a:r>
              <a:rPr lang="en-US" dirty="0" smtClean="0"/>
              <a:t> </a:t>
            </a:r>
            <a:fld id="{8464CCA4-9681-42B7-BE95-D245E7B4B0E0}" type="slidenum">
              <a:rPr lang="en-US" smtClean="0"/>
              <a:pPr>
                <a:defRPr/>
              </a:pPr>
              <a:t>9</a:t>
            </a:fld>
            <a:endParaRPr lang="en-US" dirty="0"/>
          </a:p>
        </p:txBody>
      </p:sp>
      <p:sp>
        <p:nvSpPr>
          <p:cNvPr id="5" name="CasellaDiTesto 4"/>
          <p:cNvSpPr txBox="1"/>
          <p:nvPr/>
        </p:nvSpPr>
        <p:spPr>
          <a:xfrm>
            <a:off x="0" y="0"/>
            <a:ext cx="9144000" cy="830997"/>
          </a:xfrm>
          <a:prstGeom prst="rect">
            <a:avLst/>
          </a:prstGeom>
          <a:solidFill>
            <a:srgbClr val="FFC000"/>
          </a:solidFill>
        </p:spPr>
        <p:txBody>
          <a:bodyPr wrap="square" rtlCol="0">
            <a:spAutoFit/>
          </a:bodyPr>
          <a:lstStyle/>
          <a:p>
            <a:r>
              <a:rPr lang="en-US" altLang="it-IT" sz="2400" dirty="0" smtClean="0">
                <a:solidFill>
                  <a:srgbClr val="0070C0"/>
                </a:solidFill>
                <a:latin typeface="+mn-lt"/>
              </a:rPr>
              <a:t>Methodological </a:t>
            </a:r>
            <a:r>
              <a:rPr lang="en-US" altLang="it-IT" sz="2400" dirty="0">
                <a:solidFill>
                  <a:srgbClr val="0070C0"/>
                </a:solidFill>
                <a:latin typeface="+mn-lt"/>
              </a:rPr>
              <a:t>general framework to compute Spatial Price </a:t>
            </a:r>
            <a:r>
              <a:rPr lang="en-US" altLang="it-IT" sz="2400" dirty="0" smtClean="0">
                <a:solidFill>
                  <a:srgbClr val="0070C0"/>
                </a:solidFill>
                <a:latin typeface="+mn-lt"/>
              </a:rPr>
              <a:t>Indexes across areas -the problem-</a:t>
            </a:r>
            <a:endParaRPr lang="it-IT" sz="2400" dirty="0">
              <a:solidFill>
                <a:srgbClr val="0070C0"/>
              </a:solidFill>
              <a:latin typeface="+mn-lt"/>
            </a:endParaRPr>
          </a:p>
        </p:txBody>
      </p:sp>
      <mc:AlternateContent xmlns:mc="http://schemas.openxmlformats.org/markup-compatibility/2006" xmlns:a14="http://schemas.microsoft.com/office/drawing/2010/main">
        <mc:Choice Requires="a14">
          <p:sp>
            <p:nvSpPr>
              <p:cNvPr id="3" name="Rettangolo 2"/>
              <p:cNvSpPr/>
              <p:nvPr/>
            </p:nvSpPr>
            <p:spPr>
              <a:xfrm>
                <a:off x="3683295" y="2852936"/>
                <a:ext cx="1777410" cy="57836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it-IT" sz="1600" b="0" i="0" smtClean="0">
                          <a:latin typeface="Cambria Math" panose="02040503050406030204" pitchFamily="18" charset="0"/>
                        </a:rPr>
                        <m:t> </m:t>
                      </m:r>
                      <m:r>
                        <m:rPr>
                          <m:sty m:val="p"/>
                        </m:rPr>
                        <a:rPr lang="it-IT" sz="1600" b="0" i="0" smtClean="0">
                          <a:latin typeface="Cambria Math" panose="02040503050406030204" pitchFamily="18" charset="0"/>
                        </a:rPr>
                        <m:t>EAj</m:t>
                      </m:r>
                      <m:r>
                        <a:rPr lang="it-IT" sz="1600" b="0" i="0" smtClean="0">
                          <a:latin typeface="Cambria Math" panose="02040503050406030204" pitchFamily="18" charset="0"/>
                        </a:rPr>
                        <m:t>= </m:t>
                      </m:r>
                      <m:nary>
                        <m:naryPr>
                          <m:chr m:val="∑"/>
                          <m:limLoc m:val="subSup"/>
                          <m:grow m:val="on"/>
                          <m:supHide m:val="on"/>
                          <m:ctrlPr>
                            <a:rPr lang="it-IT" sz="1600" i="1" smtClean="0">
                              <a:latin typeface="Cambria Math" panose="02040503050406030204" pitchFamily="18" charset="0"/>
                            </a:rPr>
                          </m:ctrlPr>
                        </m:naryPr>
                        <m:sub>
                          <m:r>
                            <a:rPr lang="it-IT" sz="1600" i="1">
                              <a:latin typeface="Cambria Math" panose="02040503050406030204" pitchFamily="18" charset="0"/>
                            </a:rPr>
                            <m:t>𝑖</m:t>
                          </m:r>
                          <m:r>
                            <m:rPr>
                              <m:sty m:val="p"/>
                            </m:rPr>
                            <a:rPr lang="it-IT" sz="1600" b="0" i="0" smtClean="0">
                              <a:latin typeface="Cambria Math" panose="02040503050406030204" pitchFamily="18" charset="0"/>
                            </a:rPr>
                            <m:t>j</m:t>
                          </m:r>
                        </m:sub>
                        <m:sup/>
                        <m:e>
                          <m:sSub>
                            <m:sSubPr>
                              <m:ctrlPr>
                                <a:rPr lang="it-IT" sz="1600" i="1">
                                  <a:latin typeface="Cambria Math" panose="02040503050406030204" pitchFamily="18" charset="0"/>
                                </a:rPr>
                              </m:ctrlPr>
                            </m:sSubPr>
                            <m:e>
                              <m:r>
                                <a:rPr lang="it-IT" sz="1600" i="1">
                                  <a:latin typeface="Cambria Math" panose="02040503050406030204" pitchFamily="18" charset="0"/>
                                </a:rPr>
                                <m:t>𝑝</m:t>
                              </m:r>
                            </m:e>
                            <m:sub>
                              <m:r>
                                <a:rPr lang="it-IT" sz="1600" i="1">
                                  <a:latin typeface="Cambria Math" panose="02040503050406030204" pitchFamily="18" charset="0"/>
                                </a:rPr>
                                <m:t>𝑖𝑗</m:t>
                              </m:r>
                            </m:sub>
                          </m:sSub>
                          <m:sSub>
                            <m:sSubPr>
                              <m:ctrlPr>
                                <a:rPr lang="it-IT" sz="1600" i="1">
                                  <a:latin typeface="Cambria Math" panose="02040503050406030204" pitchFamily="18" charset="0"/>
                                </a:rPr>
                              </m:ctrlPr>
                            </m:sSubPr>
                            <m:e>
                              <m:r>
                                <a:rPr lang="it-IT" sz="1600" i="1">
                                  <a:latin typeface="Cambria Math" panose="02040503050406030204" pitchFamily="18" charset="0"/>
                                </a:rPr>
                                <m:t>𝑞</m:t>
                              </m:r>
                            </m:e>
                            <m:sub>
                              <m:r>
                                <a:rPr lang="it-IT" sz="1600" i="1">
                                  <a:latin typeface="Cambria Math" panose="02040503050406030204" pitchFamily="18" charset="0"/>
                                </a:rPr>
                                <m:t>𝑖𝑗</m:t>
                              </m:r>
                            </m:sub>
                          </m:sSub>
                        </m:e>
                      </m:nary>
                    </m:oMath>
                  </m:oMathPara>
                </a14:m>
                <a:endParaRPr lang="it-IT" sz="1600" dirty="0"/>
              </a:p>
            </p:txBody>
          </p:sp>
        </mc:Choice>
        <mc:Fallback xmlns="">
          <p:sp>
            <p:nvSpPr>
              <p:cNvPr id="3" name="Rettangolo 2"/>
              <p:cNvSpPr>
                <a:spLocks noRot="1" noChangeAspect="1" noMove="1" noResize="1" noEditPoints="1" noAdjustHandles="1" noChangeArrowheads="1" noChangeShapeType="1" noTextEdit="1"/>
              </p:cNvSpPr>
              <p:nvPr/>
            </p:nvSpPr>
            <p:spPr>
              <a:xfrm>
                <a:off x="3683295" y="2852936"/>
                <a:ext cx="1777410" cy="578363"/>
              </a:xfrm>
              <a:prstGeom prst="rect">
                <a:avLst/>
              </a:prstGeom>
              <a:blipFill rotWithShape="0">
                <a:blip r:embed="rId4"/>
                <a:stretch>
                  <a:fillRect t="-151579" r="-43151" b="-213684"/>
                </a:stretch>
              </a:blipFill>
            </p:spPr>
            <p:txBody>
              <a:bodyPr/>
              <a:lstStyle/>
              <a:p>
                <a:r>
                  <a:rPr lang="it-IT">
                    <a:noFill/>
                  </a:rPr>
                  <a:t> </a:t>
                </a:r>
              </a:p>
            </p:txBody>
          </p:sp>
        </mc:Fallback>
      </mc:AlternateContent>
      <p:sp>
        <p:nvSpPr>
          <p:cNvPr id="4" name="Freccia a sinistra 3"/>
          <p:cNvSpPr/>
          <p:nvPr/>
        </p:nvSpPr>
        <p:spPr>
          <a:xfrm>
            <a:off x="8442684" y="4365104"/>
            <a:ext cx="755576" cy="216024"/>
          </a:xfrm>
          <a:prstGeom prst="lef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p:cNvSpPr/>
          <p:nvPr/>
        </p:nvSpPr>
        <p:spPr>
          <a:xfrm>
            <a:off x="143508" y="6188819"/>
            <a:ext cx="360040" cy="167531"/>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in su 6"/>
          <p:cNvSpPr/>
          <p:nvPr/>
        </p:nvSpPr>
        <p:spPr>
          <a:xfrm>
            <a:off x="2843808" y="2708920"/>
            <a:ext cx="189735" cy="288032"/>
          </a:xfrm>
          <a:prstGeom prst="up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09737636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5092</TotalTime>
  <Words>8710</Words>
  <Application>Microsoft Office PowerPoint</Application>
  <PresentationFormat>Presentazione su schermo (4:3)</PresentationFormat>
  <Paragraphs>491</Paragraphs>
  <Slides>51</Slides>
  <Notes>51</Notes>
  <HiddenSlides>0</HiddenSlides>
  <MMClips>0</MMClips>
  <ScaleCrop>false</ScaleCrop>
  <HeadingPairs>
    <vt:vector size="8" baseType="variant">
      <vt:variant>
        <vt:lpstr>Caratteri utilizzati</vt:lpstr>
      </vt:variant>
      <vt:variant>
        <vt:i4>8</vt:i4>
      </vt:variant>
      <vt:variant>
        <vt:lpstr>Tema</vt:lpstr>
      </vt:variant>
      <vt:variant>
        <vt:i4>1</vt:i4>
      </vt:variant>
      <vt:variant>
        <vt:lpstr>Server OLE incorporati</vt:lpstr>
      </vt:variant>
      <vt:variant>
        <vt:i4>1</vt:i4>
      </vt:variant>
      <vt:variant>
        <vt:lpstr>Titoli diapositive</vt:lpstr>
      </vt:variant>
      <vt:variant>
        <vt:i4>51</vt:i4>
      </vt:variant>
    </vt:vector>
  </HeadingPairs>
  <TitlesOfParts>
    <vt:vector size="61" baseType="lpstr">
      <vt:lpstr>Arial</vt:lpstr>
      <vt:lpstr>Calibri</vt:lpstr>
      <vt:lpstr>Cambria Math</vt:lpstr>
      <vt:lpstr>Courier New</vt:lpstr>
      <vt:lpstr>Symbol</vt:lpstr>
      <vt:lpstr>Times New Roman</vt:lpstr>
      <vt:lpstr>TimesNewRomanPSMT</vt:lpstr>
      <vt:lpstr>Wingdings</vt:lpstr>
      <vt:lpstr>Tema di Office</vt:lpstr>
      <vt:lpstr>Equation</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Acer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Valued Acer Customer</dc:creator>
  <cp:lastModifiedBy>Studenti</cp:lastModifiedBy>
  <cp:revision>567</cp:revision>
  <cp:lastPrinted>2018-05-08T08:48:51Z</cp:lastPrinted>
  <dcterms:created xsi:type="dcterms:W3CDTF">2014-01-13T21:52:30Z</dcterms:created>
  <dcterms:modified xsi:type="dcterms:W3CDTF">2018-05-10T06:13:21Z</dcterms:modified>
</cp:coreProperties>
</file>