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Lst>
  <p:notesMasterIdLst>
    <p:notesMasterId r:id="rId40"/>
  </p:notesMasterIdLst>
  <p:sldIdLst>
    <p:sldId id="256" r:id="rId3"/>
    <p:sldId id="331" r:id="rId4"/>
    <p:sldId id="449" r:id="rId5"/>
    <p:sldId id="448" r:id="rId6"/>
    <p:sldId id="450" r:id="rId7"/>
    <p:sldId id="435" r:id="rId8"/>
    <p:sldId id="330" r:id="rId9"/>
    <p:sldId id="430" r:id="rId10"/>
    <p:sldId id="436" r:id="rId11"/>
    <p:sldId id="408" r:id="rId12"/>
    <p:sldId id="469" r:id="rId13"/>
    <p:sldId id="470" r:id="rId14"/>
    <p:sldId id="440" r:id="rId15"/>
    <p:sldId id="454" r:id="rId16"/>
    <p:sldId id="455" r:id="rId17"/>
    <p:sldId id="451" r:id="rId18"/>
    <p:sldId id="453" r:id="rId19"/>
    <p:sldId id="437" r:id="rId20"/>
    <p:sldId id="465" r:id="rId21"/>
    <p:sldId id="466" r:id="rId22"/>
    <p:sldId id="467" r:id="rId23"/>
    <p:sldId id="468" r:id="rId24"/>
    <p:sldId id="442" r:id="rId25"/>
    <p:sldId id="439" r:id="rId26"/>
    <p:sldId id="438" r:id="rId27"/>
    <p:sldId id="456" r:id="rId28"/>
    <p:sldId id="457" r:id="rId29"/>
    <p:sldId id="459" r:id="rId30"/>
    <p:sldId id="464" r:id="rId31"/>
    <p:sldId id="463" r:id="rId32"/>
    <p:sldId id="432" r:id="rId33"/>
    <p:sldId id="433" r:id="rId34"/>
    <p:sldId id="460" r:id="rId35"/>
    <p:sldId id="434" r:id="rId36"/>
    <p:sldId id="452" r:id="rId37"/>
    <p:sldId id="445" r:id="rId38"/>
    <p:sldId id="447" r:id="rId3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4" autoAdjust="0"/>
    <p:restoredTop sz="97158" autoAdjust="0"/>
  </p:normalViewPr>
  <p:slideViewPr>
    <p:cSldViewPr>
      <p:cViewPr>
        <p:scale>
          <a:sx n="70" d="100"/>
          <a:sy n="70" d="100"/>
        </p:scale>
        <p:origin x="-1152" y="-132"/>
      </p:cViewPr>
      <p:guideLst>
        <p:guide orient="horz" pos="2160"/>
        <p:guide pos="2880"/>
      </p:guideLst>
    </p:cSldViewPr>
  </p:slideViewPr>
  <p:outlineViewPr>
    <p:cViewPr>
      <p:scale>
        <a:sx n="33" d="100"/>
        <a:sy n="33" d="100"/>
      </p:scale>
      <p:origin x="0" y="2874"/>
    </p:cViewPr>
  </p:outlineViewPr>
  <p:notesTextViewPr>
    <p:cViewPr>
      <p:scale>
        <a:sx n="1" d="1"/>
        <a:sy n="1" d="1"/>
      </p:scale>
      <p:origin x="0" y="0"/>
    </p:cViewPr>
  </p:notesTextViewPr>
  <p:sorterViewPr>
    <p:cViewPr>
      <p:scale>
        <a:sx n="100" d="100"/>
        <a:sy n="100" d="100"/>
      </p:scale>
      <p:origin x="0" y="7332"/>
    </p:cViewPr>
  </p:sorterViewPr>
  <p:notesViewPr>
    <p:cSldViewPr>
      <p:cViewPr varScale="1">
        <p:scale>
          <a:sx n="51" d="100"/>
          <a:sy n="51" d="100"/>
        </p:scale>
        <p:origin x="-2688"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D2174-DB62-4479-8209-62F4BA48ED5F}" type="doc">
      <dgm:prSet loTypeId="urn:microsoft.com/office/officeart/2005/8/layout/pyramid1" loCatId="pyramid" qsTypeId="urn:microsoft.com/office/officeart/2005/8/quickstyle/simple1" qsCatId="simple" csTypeId="urn:microsoft.com/office/officeart/2005/8/colors/accent1_2" csCatId="accent1" phldr="1"/>
      <dgm:spPr/>
    </dgm:pt>
    <dgm:pt modelId="{A38EBEA4-38EC-465D-96E5-9DC36E7869A9}">
      <dgm:prSet phldrT="[Text]" custT="1"/>
      <dgm:spPr/>
      <dgm:t>
        <a:bodyPr/>
        <a:lstStyle/>
        <a:p>
          <a:endParaRPr lang="en-GB" sz="2800" b="1" dirty="0" smtClean="0">
            <a:solidFill>
              <a:schemeClr val="accent6">
                <a:lumMod val="50000"/>
              </a:schemeClr>
            </a:solidFill>
            <a:latin typeface="Calibri" panose="020F0502020204030204" pitchFamily="34" charset="0"/>
          </a:endParaRPr>
        </a:p>
        <a:p>
          <a:r>
            <a:rPr lang="en-GB" sz="2800" b="1" dirty="0" smtClean="0">
              <a:solidFill>
                <a:schemeClr val="bg1"/>
              </a:solidFill>
              <a:latin typeface="Calibri" panose="020F0502020204030204" pitchFamily="34" charset="0"/>
            </a:rPr>
            <a:t>Public</a:t>
          </a:r>
          <a:r>
            <a:rPr lang="en-GB" sz="2800" b="1" dirty="0" smtClean="0">
              <a:solidFill>
                <a:schemeClr val="accent6">
                  <a:lumMod val="50000"/>
                </a:schemeClr>
              </a:solidFill>
              <a:latin typeface="Calibri" panose="020F0502020204030204" pitchFamily="34" charset="0"/>
            </a:rPr>
            <a:t> </a:t>
          </a:r>
          <a:r>
            <a:rPr lang="en-GB" sz="2800" b="1" dirty="0" smtClean="0">
              <a:solidFill>
                <a:schemeClr val="bg1"/>
              </a:solidFill>
              <a:latin typeface="Calibri" panose="020F0502020204030204" pitchFamily="34" charset="0"/>
            </a:rPr>
            <a:t>outreach</a:t>
          </a:r>
          <a:endParaRPr lang="en-GB" sz="2800" b="1" dirty="0">
            <a:solidFill>
              <a:schemeClr val="bg1"/>
            </a:solidFill>
            <a:latin typeface="Calibri" panose="020F0502020204030204" pitchFamily="34" charset="0"/>
          </a:endParaRPr>
        </a:p>
      </dgm:t>
    </dgm:pt>
    <dgm:pt modelId="{1ABC9D3C-5817-47C3-B1E9-AC95A09A50C5}" type="parTrans" cxnId="{913FC3BA-C283-46D8-A25A-3BAB72D1AC69}">
      <dgm:prSet/>
      <dgm:spPr/>
      <dgm:t>
        <a:bodyPr/>
        <a:lstStyle/>
        <a:p>
          <a:endParaRPr lang="en-GB" sz="2800" b="1">
            <a:solidFill>
              <a:schemeClr val="accent6">
                <a:lumMod val="50000"/>
              </a:schemeClr>
            </a:solidFill>
            <a:latin typeface="Calibri" panose="020F0502020204030204" pitchFamily="34" charset="0"/>
          </a:endParaRPr>
        </a:p>
      </dgm:t>
    </dgm:pt>
    <dgm:pt modelId="{638DEDE1-90A1-4AD9-9B69-3A4C471843FD}" type="sibTrans" cxnId="{913FC3BA-C283-46D8-A25A-3BAB72D1AC69}">
      <dgm:prSet/>
      <dgm:spPr/>
      <dgm:t>
        <a:bodyPr/>
        <a:lstStyle/>
        <a:p>
          <a:endParaRPr lang="en-GB" sz="2800" b="1">
            <a:solidFill>
              <a:schemeClr val="accent6">
                <a:lumMod val="50000"/>
              </a:schemeClr>
            </a:solidFill>
            <a:latin typeface="Calibri" panose="020F0502020204030204" pitchFamily="34" charset="0"/>
          </a:endParaRPr>
        </a:p>
      </dgm:t>
    </dgm:pt>
    <dgm:pt modelId="{26A92BD1-F6B3-4D5F-9CF6-6318CFA17499}">
      <dgm:prSet phldrT="[Text]" custT="1"/>
      <dgm:spPr/>
      <dgm:t>
        <a:bodyPr/>
        <a:lstStyle/>
        <a:p>
          <a:r>
            <a:rPr lang="en-GB" sz="2800" b="1" dirty="0" smtClean="0">
              <a:solidFill>
                <a:schemeClr val="bg1"/>
              </a:solidFill>
              <a:latin typeface="Calibri" panose="020F0502020204030204" pitchFamily="34" charset="0"/>
              <a:cs typeface="Andalus" panose="02020603050405020304" pitchFamily="18" charset="-78"/>
            </a:rPr>
            <a:t>Reporting &amp; analysis</a:t>
          </a:r>
          <a:endParaRPr lang="en-GB" sz="2800" b="1" dirty="0">
            <a:solidFill>
              <a:schemeClr val="bg1"/>
            </a:solidFill>
            <a:latin typeface="Calibri" panose="020F0502020204030204" pitchFamily="34" charset="0"/>
          </a:endParaRPr>
        </a:p>
      </dgm:t>
    </dgm:pt>
    <dgm:pt modelId="{ECB69D36-6596-420D-BA21-A3A19FCA595E}" type="parTrans" cxnId="{1AE36EFD-CBB5-465E-84AE-9A14F9694604}">
      <dgm:prSet/>
      <dgm:spPr/>
      <dgm:t>
        <a:bodyPr/>
        <a:lstStyle/>
        <a:p>
          <a:endParaRPr lang="en-GB" sz="2800" b="1">
            <a:solidFill>
              <a:schemeClr val="accent6">
                <a:lumMod val="50000"/>
              </a:schemeClr>
            </a:solidFill>
            <a:latin typeface="Calibri" panose="020F0502020204030204" pitchFamily="34" charset="0"/>
          </a:endParaRPr>
        </a:p>
      </dgm:t>
    </dgm:pt>
    <dgm:pt modelId="{5CA5F7D3-041F-4CD8-BD40-6D4BF0BEB4CA}" type="sibTrans" cxnId="{1AE36EFD-CBB5-465E-84AE-9A14F9694604}">
      <dgm:prSet/>
      <dgm:spPr/>
      <dgm:t>
        <a:bodyPr/>
        <a:lstStyle/>
        <a:p>
          <a:endParaRPr lang="en-GB" sz="2800" b="1">
            <a:solidFill>
              <a:schemeClr val="accent6">
                <a:lumMod val="50000"/>
              </a:schemeClr>
            </a:solidFill>
            <a:latin typeface="Calibri" panose="020F0502020204030204" pitchFamily="34" charset="0"/>
          </a:endParaRPr>
        </a:p>
      </dgm:t>
    </dgm:pt>
    <dgm:pt modelId="{4D93BCC0-61FC-4F90-BA73-710C501A703F}">
      <dgm:prSet phldrT="[Text]" custT="1"/>
      <dgm:spPr/>
      <dgm:t>
        <a:bodyPr/>
        <a:lstStyle/>
        <a:p>
          <a:r>
            <a:rPr lang="en-GB" sz="2800" b="1" dirty="0" smtClean="0">
              <a:solidFill>
                <a:schemeClr val="bg1"/>
              </a:solidFill>
              <a:latin typeface="Calibri" panose="020F0502020204030204" pitchFamily="34" charset="0"/>
            </a:rPr>
            <a:t>Research &amp; methodological work</a:t>
          </a:r>
          <a:endParaRPr lang="en-GB" sz="2800" b="1" dirty="0">
            <a:solidFill>
              <a:schemeClr val="bg1"/>
            </a:solidFill>
            <a:latin typeface="Calibri" panose="020F0502020204030204" pitchFamily="34" charset="0"/>
          </a:endParaRPr>
        </a:p>
      </dgm:t>
    </dgm:pt>
    <dgm:pt modelId="{3AE1125A-2747-415B-84D0-D939EAFA3D56}" type="parTrans" cxnId="{29C25F67-8432-49C8-BF55-98AD2A143610}">
      <dgm:prSet/>
      <dgm:spPr/>
      <dgm:t>
        <a:bodyPr/>
        <a:lstStyle/>
        <a:p>
          <a:endParaRPr lang="en-GB" sz="2800" b="1">
            <a:solidFill>
              <a:schemeClr val="accent6">
                <a:lumMod val="50000"/>
              </a:schemeClr>
            </a:solidFill>
            <a:latin typeface="Calibri" panose="020F0502020204030204" pitchFamily="34" charset="0"/>
          </a:endParaRPr>
        </a:p>
      </dgm:t>
    </dgm:pt>
    <dgm:pt modelId="{C8A9183A-D7C5-4D40-92DE-4FA317464D11}" type="sibTrans" cxnId="{29C25F67-8432-49C8-BF55-98AD2A143610}">
      <dgm:prSet/>
      <dgm:spPr/>
      <dgm:t>
        <a:bodyPr/>
        <a:lstStyle/>
        <a:p>
          <a:endParaRPr lang="en-GB" sz="2800" b="1">
            <a:solidFill>
              <a:schemeClr val="accent6">
                <a:lumMod val="50000"/>
              </a:schemeClr>
            </a:solidFill>
            <a:latin typeface="Calibri" panose="020F0502020204030204" pitchFamily="34" charset="0"/>
          </a:endParaRPr>
        </a:p>
      </dgm:t>
    </dgm:pt>
    <dgm:pt modelId="{AC39AA18-41BA-42A5-B621-96BBFABF502C}" type="pres">
      <dgm:prSet presAssocID="{01DD2174-DB62-4479-8209-62F4BA48ED5F}" presName="Name0" presStyleCnt="0">
        <dgm:presLayoutVars>
          <dgm:dir/>
          <dgm:animLvl val="lvl"/>
          <dgm:resizeHandles val="exact"/>
        </dgm:presLayoutVars>
      </dgm:prSet>
      <dgm:spPr/>
    </dgm:pt>
    <dgm:pt modelId="{919B51DB-4490-454E-8E14-1070C3131263}" type="pres">
      <dgm:prSet presAssocID="{A38EBEA4-38EC-465D-96E5-9DC36E7869A9}" presName="Name8" presStyleCnt="0"/>
      <dgm:spPr/>
    </dgm:pt>
    <dgm:pt modelId="{56D62902-24FA-43FB-8AA0-6CF636DD5E2F}" type="pres">
      <dgm:prSet presAssocID="{A38EBEA4-38EC-465D-96E5-9DC36E7869A9}" presName="level" presStyleLbl="node1" presStyleIdx="0" presStyleCnt="3">
        <dgm:presLayoutVars>
          <dgm:chMax val="1"/>
          <dgm:bulletEnabled val="1"/>
        </dgm:presLayoutVars>
      </dgm:prSet>
      <dgm:spPr/>
      <dgm:t>
        <a:bodyPr/>
        <a:lstStyle/>
        <a:p>
          <a:endParaRPr lang="en-GB"/>
        </a:p>
      </dgm:t>
    </dgm:pt>
    <dgm:pt modelId="{B1B16636-319B-4E6C-A6B3-7AD8B08E4D45}" type="pres">
      <dgm:prSet presAssocID="{A38EBEA4-38EC-465D-96E5-9DC36E7869A9}" presName="levelTx" presStyleLbl="revTx" presStyleIdx="0" presStyleCnt="0">
        <dgm:presLayoutVars>
          <dgm:chMax val="1"/>
          <dgm:bulletEnabled val="1"/>
        </dgm:presLayoutVars>
      </dgm:prSet>
      <dgm:spPr/>
      <dgm:t>
        <a:bodyPr/>
        <a:lstStyle/>
        <a:p>
          <a:endParaRPr lang="en-GB"/>
        </a:p>
      </dgm:t>
    </dgm:pt>
    <dgm:pt modelId="{5B92369C-F33F-4635-BC7D-D5E9A03DE40D}" type="pres">
      <dgm:prSet presAssocID="{26A92BD1-F6B3-4D5F-9CF6-6318CFA17499}" presName="Name8" presStyleCnt="0"/>
      <dgm:spPr/>
    </dgm:pt>
    <dgm:pt modelId="{807CAAFD-3D89-463D-9166-50D29895E3E3}" type="pres">
      <dgm:prSet presAssocID="{26A92BD1-F6B3-4D5F-9CF6-6318CFA17499}" presName="level" presStyleLbl="node1" presStyleIdx="1" presStyleCnt="3">
        <dgm:presLayoutVars>
          <dgm:chMax val="1"/>
          <dgm:bulletEnabled val="1"/>
        </dgm:presLayoutVars>
      </dgm:prSet>
      <dgm:spPr/>
      <dgm:t>
        <a:bodyPr/>
        <a:lstStyle/>
        <a:p>
          <a:endParaRPr lang="en-GB"/>
        </a:p>
      </dgm:t>
    </dgm:pt>
    <dgm:pt modelId="{0A879010-9A3D-4704-BAA6-70B5BDA71E72}" type="pres">
      <dgm:prSet presAssocID="{26A92BD1-F6B3-4D5F-9CF6-6318CFA17499}" presName="levelTx" presStyleLbl="revTx" presStyleIdx="0" presStyleCnt="0">
        <dgm:presLayoutVars>
          <dgm:chMax val="1"/>
          <dgm:bulletEnabled val="1"/>
        </dgm:presLayoutVars>
      </dgm:prSet>
      <dgm:spPr/>
      <dgm:t>
        <a:bodyPr/>
        <a:lstStyle/>
        <a:p>
          <a:endParaRPr lang="en-GB"/>
        </a:p>
      </dgm:t>
    </dgm:pt>
    <dgm:pt modelId="{7F2DF71A-7C6F-40DB-9F08-EF5C186BAA90}" type="pres">
      <dgm:prSet presAssocID="{4D93BCC0-61FC-4F90-BA73-710C501A703F}" presName="Name8" presStyleCnt="0"/>
      <dgm:spPr/>
    </dgm:pt>
    <dgm:pt modelId="{99F341D4-2436-49E8-BB4A-A0F34E7EA67F}" type="pres">
      <dgm:prSet presAssocID="{4D93BCC0-61FC-4F90-BA73-710C501A703F}" presName="level" presStyleLbl="node1" presStyleIdx="2" presStyleCnt="3">
        <dgm:presLayoutVars>
          <dgm:chMax val="1"/>
          <dgm:bulletEnabled val="1"/>
        </dgm:presLayoutVars>
      </dgm:prSet>
      <dgm:spPr/>
      <dgm:t>
        <a:bodyPr/>
        <a:lstStyle/>
        <a:p>
          <a:endParaRPr lang="en-GB"/>
        </a:p>
      </dgm:t>
    </dgm:pt>
    <dgm:pt modelId="{C684ACFD-C5BF-4AAA-96FF-340D6F2858C3}" type="pres">
      <dgm:prSet presAssocID="{4D93BCC0-61FC-4F90-BA73-710C501A703F}" presName="levelTx" presStyleLbl="revTx" presStyleIdx="0" presStyleCnt="0">
        <dgm:presLayoutVars>
          <dgm:chMax val="1"/>
          <dgm:bulletEnabled val="1"/>
        </dgm:presLayoutVars>
      </dgm:prSet>
      <dgm:spPr/>
      <dgm:t>
        <a:bodyPr/>
        <a:lstStyle/>
        <a:p>
          <a:endParaRPr lang="en-GB"/>
        </a:p>
      </dgm:t>
    </dgm:pt>
  </dgm:ptLst>
  <dgm:cxnLst>
    <dgm:cxn modelId="{2FCCACF4-82FF-4364-9D5E-24352709D452}" type="presOf" srcId="{A38EBEA4-38EC-465D-96E5-9DC36E7869A9}" destId="{56D62902-24FA-43FB-8AA0-6CF636DD5E2F}" srcOrd="0" destOrd="0" presId="urn:microsoft.com/office/officeart/2005/8/layout/pyramid1"/>
    <dgm:cxn modelId="{913FC3BA-C283-46D8-A25A-3BAB72D1AC69}" srcId="{01DD2174-DB62-4479-8209-62F4BA48ED5F}" destId="{A38EBEA4-38EC-465D-96E5-9DC36E7869A9}" srcOrd="0" destOrd="0" parTransId="{1ABC9D3C-5817-47C3-B1E9-AC95A09A50C5}" sibTransId="{638DEDE1-90A1-4AD9-9B69-3A4C471843FD}"/>
    <dgm:cxn modelId="{EEEB0A95-E075-44B9-909F-40C1153AF8B0}" type="presOf" srcId="{4D93BCC0-61FC-4F90-BA73-710C501A703F}" destId="{99F341D4-2436-49E8-BB4A-A0F34E7EA67F}" srcOrd="0" destOrd="0" presId="urn:microsoft.com/office/officeart/2005/8/layout/pyramid1"/>
    <dgm:cxn modelId="{73DEE698-47F6-489C-AFA5-3CE5AE8ABFBD}" type="presOf" srcId="{26A92BD1-F6B3-4D5F-9CF6-6318CFA17499}" destId="{0A879010-9A3D-4704-BAA6-70B5BDA71E72}" srcOrd="1" destOrd="0" presId="urn:microsoft.com/office/officeart/2005/8/layout/pyramid1"/>
    <dgm:cxn modelId="{1AE36EFD-CBB5-465E-84AE-9A14F9694604}" srcId="{01DD2174-DB62-4479-8209-62F4BA48ED5F}" destId="{26A92BD1-F6B3-4D5F-9CF6-6318CFA17499}" srcOrd="1" destOrd="0" parTransId="{ECB69D36-6596-420D-BA21-A3A19FCA595E}" sibTransId="{5CA5F7D3-041F-4CD8-BD40-6D4BF0BEB4CA}"/>
    <dgm:cxn modelId="{CBE4A047-3835-4937-9AD7-62B9832157D7}" type="presOf" srcId="{A38EBEA4-38EC-465D-96E5-9DC36E7869A9}" destId="{B1B16636-319B-4E6C-A6B3-7AD8B08E4D45}" srcOrd="1" destOrd="0" presId="urn:microsoft.com/office/officeart/2005/8/layout/pyramid1"/>
    <dgm:cxn modelId="{C4EA4F99-EB1A-4C51-AFAA-65D5B0B661BF}" type="presOf" srcId="{4D93BCC0-61FC-4F90-BA73-710C501A703F}" destId="{C684ACFD-C5BF-4AAA-96FF-340D6F2858C3}" srcOrd="1" destOrd="0" presId="urn:microsoft.com/office/officeart/2005/8/layout/pyramid1"/>
    <dgm:cxn modelId="{29C25F67-8432-49C8-BF55-98AD2A143610}" srcId="{01DD2174-DB62-4479-8209-62F4BA48ED5F}" destId="{4D93BCC0-61FC-4F90-BA73-710C501A703F}" srcOrd="2" destOrd="0" parTransId="{3AE1125A-2747-415B-84D0-D939EAFA3D56}" sibTransId="{C8A9183A-D7C5-4D40-92DE-4FA317464D11}"/>
    <dgm:cxn modelId="{887454BC-3F79-4496-87F8-473BBFB2FB0C}" type="presOf" srcId="{01DD2174-DB62-4479-8209-62F4BA48ED5F}" destId="{AC39AA18-41BA-42A5-B621-96BBFABF502C}" srcOrd="0" destOrd="0" presId="urn:microsoft.com/office/officeart/2005/8/layout/pyramid1"/>
    <dgm:cxn modelId="{8310E1BB-FF2A-407B-9684-43F16AC86A7F}" type="presOf" srcId="{26A92BD1-F6B3-4D5F-9CF6-6318CFA17499}" destId="{807CAAFD-3D89-463D-9166-50D29895E3E3}" srcOrd="0" destOrd="0" presId="urn:microsoft.com/office/officeart/2005/8/layout/pyramid1"/>
    <dgm:cxn modelId="{A245D1C3-2080-470B-8056-A243D8B20BB6}" type="presParOf" srcId="{AC39AA18-41BA-42A5-B621-96BBFABF502C}" destId="{919B51DB-4490-454E-8E14-1070C3131263}" srcOrd="0" destOrd="0" presId="urn:microsoft.com/office/officeart/2005/8/layout/pyramid1"/>
    <dgm:cxn modelId="{0F15AE79-8C1A-4BC3-88C5-46F0E0780E27}" type="presParOf" srcId="{919B51DB-4490-454E-8E14-1070C3131263}" destId="{56D62902-24FA-43FB-8AA0-6CF636DD5E2F}" srcOrd="0" destOrd="0" presId="urn:microsoft.com/office/officeart/2005/8/layout/pyramid1"/>
    <dgm:cxn modelId="{820CDC31-D3B9-4647-8588-332B89176671}" type="presParOf" srcId="{919B51DB-4490-454E-8E14-1070C3131263}" destId="{B1B16636-319B-4E6C-A6B3-7AD8B08E4D45}" srcOrd="1" destOrd="0" presId="urn:microsoft.com/office/officeart/2005/8/layout/pyramid1"/>
    <dgm:cxn modelId="{523D7919-7D66-4BAF-9F60-DED898FA6E3E}" type="presParOf" srcId="{AC39AA18-41BA-42A5-B621-96BBFABF502C}" destId="{5B92369C-F33F-4635-BC7D-D5E9A03DE40D}" srcOrd="1" destOrd="0" presId="urn:microsoft.com/office/officeart/2005/8/layout/pyramid1"/>
    <dgm:cxn modelId="{72A0443D-FED1-4D87-B651-9310DF7A1591}" type="presParOf" srcId="{5B92369C-F33F-4635-BC7D-D5E9A03DE40D}" destId="{807CAAFD-3D89-463D-9166-50D29895E3E3}" srcOrd="0" destOrd="0" presId="urn:microsoft.com/office/officeart/2005/8/layout/pyramid1"/>
    <dgm:cxn modelId="{9997892A-CBD5-42A4-A13D-090DE83570B8}" type="presParOf" srcId="{5B92369C-F33F-4635-BC7D-D5E9A03DE40D}" destId="{0A879010-9A3D-4704-BAA6-70B5BDA71E72}" srcOrd="1" destOrd="0" presId="urn:microsoft.com/office/officeart/2005/8/layout/pyramid1"/>
    <dgm:cxn modelId="{C8A013F7-009B-4CE0-A481-FA3BE2F3D3A7}" type="presParOf" srcId="{AC39AA18-41BA-42A5-B621-96BBFABF502C}" destId="{7F2DF71A-7C6F-40DB-9F08-EF5C186BAA90}" srcOrd="2" destOrd="0" presId="urn:microsoft.com/office/officeart/2005/8/layout/pyramid1"/>
    <dgm:cxn modelId="{91488FB3-245F-4A70-A9EE-08BA0558394D}" type="presParOf" srcId="{7F2DF71A-7C6F-40DB-9F08-EF5C186BAA90}" destId="{99F341D4-2436-49E8-BB4A-A0F34E7EA67F}" srcOrd="0" destOrd="0" presId="urn:microsoft.com/office/officeart/2005/8/layout/pyramid1"/>
    <dgm:cxn modelId="{FFC466CB-6C89-4ABD-A97E-66D0D1CDB8C1}" type="presParOf" srcId="{7F2DF71A-7C6F-40DB-9F08-EF5C186BAA90}" destId="{C684ACFD-C5BF-4AAA-96FF-340D6F2858C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A1DE7-76D5-4089-B721-71BFE30F5373}" type="doc">
      <dgm:prSet loTypeId="urn:microsoft.com/office/officeart/2005/8/layout/cycle3" loCatId="cycle" qsTypeId="urn:microsoft.com/office/officeart/2005/8/quickstyle/simple1" qsCatId="simple" csTypeId="urn:microsoft.com/office/officeart/2005/8/colors/accent5_2" csCatId="accent5" phldr="1"/>
      <dgm:spPr/>
      <dgm:t>
        <a:bodyPr/>
        <a:lstStyle/>
        <a:p>
          <a:endParaRPr lang="en-GB"/>
        </a:p>
      </dgm:t>
    </dgm:pt>
    <dgm:pt modelId="{31A059F8-E2DC-4D2A-8760-0BA9ACC3A3BE}">
      <dgm:prSet phldrT="[Text]" custT="1"/>
      <dgm:spPr>
        <a:solidFill>
          <a:srgbClr val="00B5D4"/>
        </a:solidFill>
      </dgm:spPr>
      <dgm:t>
        <a:bodyPr/>
        <a:lstStyle/>
        <a:p>
          <a:r>
            <a:rPr lang="en-GB" sz="2400" b="1" dirty="0" smtClean="0">
              <a:latin typeface="Calibri" panose="020F0502020204030204" pitchFamily="34" charset="0"/>
            </a:rPr>
            <a:t>Agenda setting</a:t>
          </a:r>
          <a:endParaRPr lang="en-GB" sz="2400" b="1" dirty="0">
            <a:latin typeface="Calibri" panose="020F0502020204030204" pitchFamily="34" charset="0"/>
          </a:endParaRPr>
        </a:p>
      </dgm:t>
    </dgm:pt>
    <dgm:pt modelId="{D92FCEF2-A44A-4BCA-A7CA-8608F2406056}" type="parTrans" cxnId="{0669F369-729B-408D-9186-DDEDE2BB0F45}">
      <dgm:prSet/>
      <dgm:spPr/>
      <dgm:t>
        <a:bodyPr/>
        <a:lstStyle/>
        <a:p>
          <a:endParaRPr lang="en-GB" sz="2400" b="1">
            <a:latin typeface="Calibri" panose="020F0502020204030204" pitchFamily="34" charset="0"/>
          </a:endParaRPr>
        </a:p>
      </dgm:t>
    </dgm:pt>
    <dgm:pt modelId="{09283213-C0C9-4096-80ED-4BE783BEAB10}" type="sibTrans" cxnId="{0669F369-729B-408D-9186-DDEDE2BB0F45}">
      <dgm:prSet custT="1"/>
      <dgm:spPr>
        <a:solidFill>
          <a:schemeClr val="bg1">
            <a:lumMod val="85000"/>
          </a:schemeClr>
        </a:solidFill>
      </dgm:spPr>
      <dgm:t>
        <a:bodyPr/>
        <a:lstStyle/>
        <a:p>
          <a:endParaRPr lang="en-GB" sz="2400" b="1">
            <a:latin typeface="Calibri" panose="020F0502020204030204" pitchFamily="34" charset="0"/>
          </a:endParaRPr>
        </a:p>
      </dgm:t>
    </dgm:pt>
    <dgm:pt modelId="{A9716B8B-5A26-4DC4-A714-6DFB432522D0}">
      <dgm:prSet phldrT="[Text]" custT="1"/>
      <dgm:spPr>
        <a:solidFill>
          <a:srgbClr val="00B5D4"/>
        </a:solidFill>
      </dgm:spPr>
      <dgm:t>
        <a:bodyPr/>
        <a:lstStyle/>
        <a:p>
          <a:r>
            <a:rPr lang="en-GB" sz="2400" b="1" dirty="0" smtClean="0">
              <a:latin typeface="Calibri" panose="020F0502020204030204" pitchFamily="34" charset="0"/>
            </a:rPr>
            <a:t>Monitoring</a:t>
          </a:r>
          <a:endParaRPr lang="en-GB" sz="2400" b="1" dirty="0">
            <a:latin typeface="Calibri" panose="020F0502020204030204" pitchFamily="34" charset="0"/>
          </a:endParaRPr>
        </a:p>
      </dgm:t>
    </dgm:pt>
    <dgm:pt modelId="{C849E97A-0AEE-416D-82D0-F0D582466505}" type="parTrans" cxnId="{37648195-89C5-498D-A9A6-BCA4C56CC5E5}">
      <dgm:prSet/>
      <dgm:spPr/>
      <dgm:t>
        <a:bodyPr/>
        <a:lstStyle/>
        <a:p>
          <a:endParaRPr lang="en-GB" sz="2400" b="1">
            <a:latin typeface="Calibri" panose="020F0502020204030204" pitchFamily="34" charset="0"/>
          </a:endParaRPr>
        </a:p>
      </dgm:t>
    </dgm:pt>
    <dgm:pt modelId="{D036F876-F05E-4124-A195-3CDB9036C5CA}" type="sibTrans" cxnId="{37648195-89C5-498D-A9A6-BCA4C56CC5E5}">
      <dgm:prSet custT="1"/>
      <dgm:spPr/>
      <dgm:t>
        <a:bodyPr/>
        <a:lstStyle/>
        <a:p>
          <a:endParaRPr lang="en-GB" sz="2400" b="1">
            <a:latin typeface="Calibri" panose="020F0502020204030204" pitchFamily="34" charset="0"/>
          </a:endParaRPr>
        </a:p>
      </dgm:t>
    </dgm:pt>
    <dgm:pt modelId="{38180602-F298-4297-A0CB-9ADE559482F8}">
      <dgm:prSet phldrT="[Text]" custT="1"/>
      <dgm:spPr>
        <a:solidFill>
          <a:srgbClr val="00B5D4"/>
        </a:solidFill>
      </dgm:spPr>
      <dgm:t>
        <a:bodyPr/>
        <a:lstStyle/>
        <a:p>
          <a:r>
            <a:rPr lang="en-GB" sz="2400" b="1" dirty="0" smtClean="0">
              <a:latin typeface="Calibri" panose="020F0502020204030204" pitchFamily="34" charset="0"/>
            </a:rPr>
            <a:t>Evaluation</a:t>
          </a:r>
          <a:endParaRPr lang="en-GB" sz="2400" b="1" dirty="0">
            <a:latin typeface="Calibri" panose="020F0502020204030204" pitchFamily="34" charset="0"/>
          </a:endParaRPr>
        </a:p>
      </dgm:t>
    </dgm:pt>
    <dgm:pt modelId="{C1A46058-0EB8-479A-B981-04D3417C4A54}" type="parTrans" cxnId="{56B008FE-069F-4FB1-86E3-11326ACB8ECF}">
      <dgm:prSet/>
      <dgm:spPr/>
      <dgm:t>
        <a:bodyPr/>
        <a:lstStyle/>
        <a:p>
          <a:endParaRPr lang="en-GB" sz="2400" b="1">
            <a:latin typeface="Calibri" panose="020F0502020204030204" pitchFamily="34" charset="0"/>
          </a:endParaRPr>
        </a:p>
      </dgm:t>
    </dgm:pt>
    <dgm:pt modelId="{67F2B3A9-7545-4A7C-AA26-50C2CD8ABE2C}" type="sibTrans" cxnId="{56B008FE-069F-4FB1-86E3-11326ACB8ECF}">
      <dgm:prSet custT="1"/>
      <dgm:spPr/>
      <dgm:t>
        <a:bodyPr/>
        <a:lstStyle/>
        <a:p>
          <a:endParaRPr lang="en-GB" sz="2400" b="1">
            <a:latin typeface="Calibri" panose="020F0502020204030204" pitchFamily="34" charset="0"/>
          </a:endParaRPr>
        </a:p>
      </dgm:t>
    </dgm:pt>
    <dgm:pt modelId="{1EFB4F03-7E87-48BB-A65B-F336244BA851}">
      <dgm:prSet phldrT="[Text]" custT="1"/>
      <dgm:spPr>
        <a:solidFill>
          <a:srgbClr val="00B5D4"/>
        </a:solidFill>
      </dgm:spPr>
      <dgm:t>
        <a:bodyPr/>
        <a:lstStyle/>
        <a:p>
          <a:r>
            <a:rPr lang="en-GB" sz="2400" b="1" dirty="0" smtClean="0">
              <a:latin typeface="Calibri" panose="020F0502020204030204" pitchFamily="34" charset="0"/>
            </a:rPr>
            <a:t>Implementation</a:t>
          </a:r>
          <a:endParaRPr lang="en-GB" sz="2400" b="1" dirty="0">
            <a:latin typeface="Calibri" panose="020F0502020204030204" pitchFamily="34" charset="0"/>
          </a:endParaRPr>
        </a:p>
      </dgm:t>
    </dgm:pt>
    <dgm:pt modelId="{BABDC377-9817-407B-9EEB-8A6EDB59E758}" type="parTrans" cxnId="{53268C60-E945-4114-8EB4-60E75D054701}">
      <dgm:prSet/>
      <dgm:spPr/>
      <dgm:t>
        <a:bodyPr/>
        <a:lstStyle/>
        <a:p>
          <a:endParaRPr lang="en-GB" sz="2400" b="1">
            <a:latin typeface="Calibri" panose="020F0502020204030204" pitchFamily="34" charset="0"/>
          </a:endParaRPr>
        </a:p>
      </dgm:t>
    </dgm:pt>
    <dgm:pt modelId="{2EAC0C7C-C277-48D2-93E4-F7F9F9F8F21C}" type="sibTrans" cxnId="{53268C60-E945-4114-8EB4-60E75D054701}">
      <dgm:prSet custT="1"/>
      <dgm:spPr/>
      <dgm:t>
        <a:bodyPr/>
        <a:lstStyle/>
        <a:p>
          <a:endParaRPr lang="en-GB" sz="2400" b="1">
            <a:latin typeface="Calibri" panose="020F0502020204030204" pitchFamily="34" charset="0"/>
          </a:endParaRPr>
        </a:p>
      </dgm:t>
    </dgm:pt>
    <dgm:pt modelId="{2D4DDF5C-C999-46E5-9FD6-08887A9B539A}">
      <dgm:prSet phldrT="[Text]" custT="1"/>
      <dgm:spPr>
        <a:solidFill>
          <a:srgbClr val="00B5D4"/>
        </a:solidFill>
      </dgm:spPr>
      <dgm:t>
        <a:bodyPr/>
        <a:lstStyle/>
        <a:p>
          <a:r>
            <a:rPr lang="en-GB" sz="2400" b="1" dirty="0" smtClean="0">
              <a:latin typeface="Calibri" panose="020F0502020204030204" pitchFamily="34" charset="0"/>
            </a:rPr>
            <a:t>Policy formulation</a:t>
          </a:r>
          <a:endParaRPr lang="en-GB" sz="2400" b="1" dirty="0">
            <a:latin typeface="Calibri" panose="020F0502020204030204" pitchFamily="34" charset="0"/>
          </a:endParaRPr>
        </a:p>
      </dgm:t>
    </dgm:pt>
    <dgm:pt modelId="{349B6A21-C257-4C8F-AB88-DF40AA6EA5BF}" type="parTrans" cxnId="{8864DE7B-0C37-4B55-AF49-C9328517E679}">
      <dgm:prSet/>
      <dgm:spPr/>
      <dgm:t>
        <a:bodyPr/>
        <a:lstStyle/>
        <a:p>
          <a:endParaRPr lang="en-GB" sz="2400" b="1">
            <a:latin typeface="Calibri" panose="020F0502020204030204" pitchFamily="34" charset="0"/>
          </a:endParaRPr>
        </a:p>
      </dgm:t>
    </dgm:pt>
    <dgm:pt modelId="{094B5349-832B-4D3C-88DC-F1BE2E47F48F}" type="sibTrans" cxnId="{8864DE7B-0C37-4B55-AF49-C9328517E679}">
      <dgm:prSet custT="1"/>
      <dgm:spPr/>
      <dgm:t>
        <a:bodyPr/>
        <a:lstStyle/>
        <a:p>
          <a:endParaRPr lang="en-GB" sz="2400" b="1">
            <a:latin typeface="Calibri" panose="020F0502020204030204" pitchFamily="34" charset="0"/>
          </a:endParaRPr>
        </a:p>
      </dgm:t>
    </dgm:pt>
    <dgm:pt modelId="{F8846EA6-7269-47D1-A901-1885FE3F2EF5}" type="pres">
      <dgm:prSet presAssocID="{83CA1DE7-76D5-4089-B721-71BFE30F5373}" presName="Name0" presStyleCnt="0">
        <dgm:presLayoutVars>
          <dgm:dir/>
          <dgm:resizeHandles val="exact"/>
        </dgm:presLayoutVars>
      </dgm:prSet>
      <dgm:spPr/>
      <dgm:t>
        <a:bodyPr/>
        <a:lstStyle/>
        <a:p>
          <a:endParaRPr lang="en-GB"/>
        </a:p>
      </dgm:t>
    </dgm:pt>
    <dgm:pt modelId="{873A139A-CA28-46AC-B814-681CA72AC751}" type="pres">
      <dgm:prSet presAssocID="{83CA1DE7-76D5-4089-B721-71BFE30F5373}" presName="cycle" presStyleCnt="0"/>
      <dgm:spPr/>
      <dgm:t>
        <a:bodyPr/>
        <a:lstStyle/>
        <a:p>
          <a:endParaRPr lang="en-GB"/>
        </a:p>
      </dgm:t>
    </dgm:pt>
    <dgm:pt modelId="{55C822CF-29AE-4229-92A1-73FEC0CFC6DB}" type="pres">
      <dgm:prSet presAssocID="{31A059F8-E2DC-4D2A-8760-0BA9ACC3A3BE}" presName="nodeFirstNode" presStyleLbl="node1" presStyleIdx="0" presStyleCnt="5" custScaleX="66641" custRadScaleRad="107736" custRadScaleInc="-6803">
        <dgm:presLayoutVars>
          <dgm:bulletEnabled val="1"/>
        </dgm:presLayoutVars>
      </dgm:prSet>
      <dgm:spPr/>
      <dgm:t>
        <a:bodyPr/>
        <a:lstStyle/>
        <a:p>
          <a:endParaRPr lang="en-GB"/>
        </a:p>
      </dgm:t>
    </dgm:pt>
    <dgm:pt modelId="{3EEFBF2C-FC49-450A-983E-0668BC9DDB7E}" type="pres">
      <dgm:prSet presAssocID="{09283213-C0C9-4096-80ED-4BE783BEAB10}" presName="sibTransFirstNode" presStyleLbl="bgShp" presStyleIdx="0" presStyleCnt="1" custLinFactNeighborX="318" custLinFactNeighborY="107"/>
      <dgm:spPr/>
      <dgm:t>
        <a:bodyPr/>
        <a:lstStyle/>
        <a:p>
          <a:endParaRPr lang="en-GB"/>
        </a:p>
      </dgm:t>
    </dgm:pt>
    <dgm:pt modelId="{721C9EC0-427C-4EED-A1FA-1A2412CB06CD}" type="pres">
      <dgm:prSet presAssocID="{2D4DDF5C-C999-46E5-9FD6-08887A9B539A}" presName="nodeFollowingNodes" presStyleLbl="node1" presStyleIdx="1" presStyleCnt="5" custScaleX="87502">
        <dgm:presLayoutVars>
          <dgm:bulletEnabled val="1"/>
        </dgm:presLayoutVars>
      </dgm:prSet>
      <dgm:spPr/>
      <dgm:t>
        <a:bodyPr/>
        <a:lstStyle/>
        <a:p>
          <a:endParaRPr lang="en-GB"/>
        </a:p>
      </dgm:t>
    </dgm:pt>
    <dgm:pt modelId="{94B20EEB-8B03-495C-9E7B-D236DA7D0F14}" type="pres">
      <dgm:prSet presAssocID="{1EFB4F03-7E87-48BB-A65B-F336244BA851}" presName="nodeFollowingNodes" presStyleLbl="node1" presStyleIdx="2" presStyleCnt="5" custScaleX="118358" custRadScaleRad="128984" custRadScaleInc="-23619">
        <dgm:presLayoutVars>
          <dgm:bulletEnabled val="1"/>
        </dgm:presLayoutVars>
      </dgm:prSet>
      <dgm:spPr>
        <a:prstGeom prst="roundRect">
          <a:avLst/>
        </a:prstGeom>
      </dgm:spPr>
      <dgm:t>
        <a:bodyPr/>
        <a:lstStyle/>
        <a:p>
          <a:endParaRPr lang="en-GB"/>
        </a:p>
      </dgm:t>
    </dgm:pt>
    <dgm:pt modelId="{B7A0E18C-5FB2-4647-83BB-FEB6507FDAC3}" type="pres">
      <dgm:prSet presAssocID="{A9716B8B-5A26-4DC4-A714-6DFB432522D0}" presName="nodeFollowingNodes" presStyleLbl="node1" presStyleIdx="3" presStyleCnt="5" custRadScaleRad="120976" custRadScaleInc="7859">
        <dgm:presLayoutVars>
          <dgm:bulletEnabled val="1"/>
        </dgm:presLayoutVars>
      </dgm:prSet>
      <dgm:spPr/>
      <dgm:t>
        <a:bodyPr/>
        <a:lstStyle/>
        <a:p>
          <a:endParaRPr lang="en-GB"/>
        </a:p>
      </dgm:t>
    </dgm:pt>
    <dgm:pt modelId="{B0DDF065-B25E-4161-98D4-1518F8163771}" type="pres">
      <dgm:prSet presAssocID="{38180602-F298-4297-A0CB-9ADE559482F8}" presName="nodeFollowingNodes" presStyleLbl="node1" presStyleIdx="4" presStyleCnt="5" custScaleX="86330" custRadScaleRad="110432" custRadScaleInc="-3225">
        <dgm:presLayoutVars>
          <dgm:bulletEnabled val="1"/>
        </dgm:presLayoutVars>
      </dgm:prSet>
      <dgm:spPr/>
      <dgm:t>
        <a:bodyPr/>
        <a:lstStyle/>
        <a:p>
          <a:endParaRPr lang="en-GB"/>
        </a:p>
      </dgm:t>
    </dgm:pt>
  </dgm:ptLst>
  <dgm:cxnLst>
    <dgm:cxn modelId="{37648195-89C5-498D-A9A6-BCA4C56CC5E5}" srcId="{83CA1DE7-76D5-4089-B721-71BFE30F5373}" destId="{A9716B8B-5A26-4DC4-A714-6DFB432522D0}" srcOrd="3" destOrd="0" parTransId="{C849E97A-0AEE-416D-82D0-F0D582466505}" sibTransId="{D036F876-F05E-4124-A195-3CDB9036C5CA}"/>
    <dgm:cxn modelId="{4A194D15-CA09-4359-A1C8-2A6412C698F5}" type="presOf" srcId="{38180602-F298-4297-A0CB-9ADE559482F8}" destId="{B0DDF065-B25E-4161-98D4-1518F8163771}" srcOrd="0" destOrd="0" presId="urn:microsoft.com/office/officeart/2005/8/layout/cycle3"/>
    <dgm:cxn modelId="{683CDEC8-FFB2-4A84-AFA9-E7178EA71F1D}" type="presOf" srcId="{09283213-C0C9-4096-80ED-4BE783BEAB10}" destId="{3EEFBF2C-FC49-450A-983E-0668BC9DDB7E}" srcOrd="0" destOrd="0" presId="urn:microsoft.com/office/officeart/2005/8/layout/cycle3"/>
    <dgm:cxn modelId="{53268C60-E945-4114-8EB4-60E75D054701}" srcId="{83CA1DE7-76D5-4089-B721-71BFE30F5373}" destId="{1EFB4F03-7E87-48BB-A65B-F336244BA851}" srcOrd="2" destOrd="0" parTransId="{BABDC377-9817-407B-9EEB-8A6EDB59E758}" sibTransId="{2EAC0C7C-C277-48D2-93E4-F7F9F9F8F21C}"/>
    <dgm:cxn modelId="{40166F7B-6BF1-4B09-9A7E-28F26157D731}" type="presOf" srcId="{1EFB4F03-7E87-48BB-A65B-F336244BA851}" destId="{94B20EEB-8B03-495C-9E7B-D236DA7D0F14}" srcOrd="0" destOrd="0" presId="urn:microsoft.com/office/officeart/2005/8/layout/cycle3"/>
    <dgm:cxn modelId="{9D0718CF-6AD5-466A-8ECF-41B95CCF1E5A}" type="presOf" srcId="{2D4DDF5C-C999-46E5-9FD6-08887A9B539A}" destId="{721C9EC0-427C-4EED-A1FA-1A2412CB06CD}" srcOrd="0" destOrd="0" presId="urn:microsoft.com/office/officeart/2005/8/layout/cycle3"/>
    <dgm:cxn modelId="{0669F369-729B-408D-9186-DDEDE2BB0F45}" srcId="{83CA1DE7-76D5-4089-B721-71BFE30F5373}" destId="{31A059F8-E2DC-4D2A-8760-0BA9ACC3A3BE}" srcOrd="0" destOrd="0" parTransId="{D92FCEF2-A44A-4BCA-A7CA-8608F2406056}" sibTransId="{09283213-C0C9-4096-80ED-4BE783BEAB10}"/>
    <dgm:cxn modelId="{56B008FE-069F-4FB1-86E3-11326ACB8ECF}" srcId="{83CA1DE7-76D5-4089-B721-71BFE30F5373}" destId="{38180602-F298-4297-A0CB-9ADE559482F8}" srcOrd="4" destOrd="0" parTransId="{C1A46058-0EB8-479A-B981-04D3417C4A54}" sibTransId="{67F2B3A9-7545-4A7C-AA26-50C2CD8ABE2C}"/>
    <dgm:cxn modelId="{CE465A67-6B03-42DA-AA2D-5BE7641A3927}" type="presOf" srcId="{83CA1DE7-76D5-4089-B721-71BFE30F5373}" destId="{F8846EA6-7269-47D1-A901-1885FE3F2EF5}" srcOrd="0" destOrd="0" presId="urn:microsoft.com/office/officeart/2005/8/layout/cycle3"/>
    <dgm:cxn modelId="{5B0E5E8E-D93E-4803-9766-7038E2D58E30}" type="presOf" srcId="{31A059F8-E2DC-4D2A-8760-0BA9ACC3A3BE}" destId="{55C822CF-29AE-4229-92A1-73FEC0CFC6DB}" srcOrd="0" destOrd="0" presId="urn:microsoft.com/office/officeart/2005/8/layout/cycle3"/>
    <dgm:cxn modelId="{EE731E87-CD3A-4549-AE98-95EB8842DF95}" type="presOf" srcId="{A9716B8B-5A26-4DC4-A714-6DFB432522D0}" destId="{B7A0E18C-5FB2-4647-83BB-FEB6507FDAC3}" srcOrd="0" destOrd="0" presId="urn:microsoft.com/office/officeart/2005/8/layout/cycle3"/>
    <dgm:cxn modelId="{8864DE7B-0C37-4B55-AF49-C9328517E679}" srcId="{83CA1DE7-76D5-4089-B721-71BFE30F5373}" destId="{2D4DDF5C-C999-46E5-9FD6-08887A9B539A}" srcOrd="1" destOrd="0" parTransId="{349B6A21-C257-4C8F-AB88-DF40AA6EA5BF}" sibTransId="{094B5349-832B-4D3C-88DC-F1BE2E47F48F}"/>
    <dgm:cxn modelId="{C73DD0E5-FDE6-4BDF-94BC-17E1ADB34E97}" type="presParOf" srcId="{F8846EA6-7269-47D1-A901-1885FE3F2EF5}" destId="{873A139A-CA28-46AC-B814-681CA72AC751}" srcOrd="0" destOrd="0" presId="urn:microsoft.com/office/officeart/2005/8/layout/cycle3"/>
    <dgm:cxn modelId="{3F6FD6BF-8ADD-4DE1-9073-C79ABE811FC1}" type="presParOf" srcId="{873A139A-CA28-46AC-B814-681CA72AC751}" destId="{55C822CF-29AE-4229-92A1-73FEC0CFC6DB}" srcOrd="0" destOrd="0" presId="urn:microsoft.com/office/officeart/2005/8/layout/cycle3"/>
    <dgm:cxn modelId="{CEE76595-D9DD-4C99-A74C-D5EC35C9C33D}" type="presParOf" srcId="{873A139A-CA28-46AC-B814-681CA72AC751}" destId="{3EEFBF2C-FC49-450A-983E-0668BC9DDB7E}" srcOrd="1" destOrd="0" presId="urn:microsoft.com/office/officeart/2005/8/layout/cycle3"/>
    <dgm:cxn modelId="{CDEC3ED9-A4C8-47E5-93C5-6E034FCBB833}" type="presParOf" srcId="{873A139A-CA28-46AC-B814-681CA72AC751}" destId="{721C9EC0-427C-4EED-A1FA-1A2412CB06CD}" srcOrd="2" destOrd="0" presId="urn:microsoft.com/office/officeart/2005/8/layout/cycle3"/>
    <dgm:cxn modelId="{4FA882D1-5E7F-4DEE-8459-1A5E8F25471C}" type="presParOf" srcId="{873A139A-CA28-46AC-B814-681CA72AC751}" destId="{94B20EEB-8B03-495C-9E7B-D236DA7D0F14}" srcOrd="3" destOrd="0" presId="urn:microsoft.com/office/officeart/2005/8/layout/cycle3"/>
    <dgm:cxn modelId="{56267D24-A456-455A-AD7C-726D2D8705A5}" type="presParOf" srcId="{873A139A-CA28-46AC-B814-681CA72AC751}" destId="{B7A0E18C-5FB2-4647-83BB-FEB6507FDAC3}" srcOrd="4" destOrd="0" presId="urn:microsoft.com/office/officeart/2005/8/layout/cycle3"/>
    <dgm:cxn modelId="{AC717B91-4C7E-4F19-B935-BCEE1309C388}" type="presParOf" srcId="{873A139A-CA28-46AC-B814-681CA72AC751}" destId="{B0DDF065-B25E-4161-98D4-1518F816377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A1DE7-76D5-4089-B721-71BFE30F5373}" type="doc">
      <dgm:prSet loTypeId="urn:microsoft.com/office/officeart/2005/8/layout/cycle3" loCatId="cycle" qsTypeId="urn:microsoft.com/office/officeart/2005/8/quickstyle/simple1" qsCatId="simple" csTypeId="urn:microsoft.com/office/officeart/2005/8/colors/accent5_2" csCatId="accent5" phldr="1"/>
      <dgm:spPr/>
      <dgm:t>
        <a:bodyPr/>
        <a:lstStyle/>
        <a:p>
          <a:endParaRPr lang="en-GB"/>
        </a:p>
      </dgm:t>
    </dgm:pt>
    <dgm:pt modelId="{31A059F8-E2DC-4D2A-8760-0BA9ACC3A3BE}">
      <dgm:prSet phldrT="[Text]" custT="1"/>
      <dgm:spPr>
        <a:solidFill>
          <a:srgbClr val="00B5D4"/>
        </a:solidFill>
      </dgm:spPr>
      <dgm:t>
        <a:bodyPr/>
        <a:lstStyle/>
        <a:p>
          <a:r>
            <a:rPr lang="en-GB" sz="2400" b="1" dirty="0" smtClean="0">
              <a:latin typeface="Calibri" panose="020F0502020204030204" pitchFamily="34" charset="0"/>
            </a:rPr>
            <a:t>Agenda setting</a:t>
          </a:r>
          <a:endParaRPr lang="en-GB" sz="2400" b="1" dirty="0">
            <a:latin typeface="Calibri" panose="020F0502020204030204" pitchFamily="34" charset="0"/>
          </a:endParaRPr>
        </a:p>
      </dgm:t>
    </dgm:pt>
    <dgm:pt modelId="{D92FCEF2-A44A-4BCA-A7CA-8608F2406056}" type="parTrans" cxnId="{0669F369-729B-408D-9186-DDEDE2BB0F45}">
      <dgm:prSet/>
      <dgm:spPr/>
      <dgm:t>
        <a:bodyPr/>
        <a:lstStyle/>
        <a:p>
          <a:endParaRPr lang="en-GB" sz="2400" b="1">
            <a:latin typeface="Calibri" panose="020F0502020204030204" pitchFamily="34" charset="0"/>
          </a:endParaRPr>
        </a:p>
      </dgm:t>
    </dgm:pt>
    <dgm:pt modelId="{09283213-C0C9-4096-80ED-4BE783BEAB10}" type="sibTrans" cxnId="{0669F369-729B-408D-9186-DDEDE2BB0F45}">
      <dgm:prSet custT="1"/>
      <dgm:spPr>
        <a:solidFill>
          <a:schemeClr val="bg1">
            <a:lumMod val="85000"/>
          </a:schemeClr>
        </a:solidFill>
      </dgm:spPr>
      <dgm:t>
        <a:bodyPr/>
        <a:lstStyle/>
        <a:p>
          <a:endParaRPr lang="en-GB" sz="2400" b="1">
            <a:latin typeface="Calibri" panose="020F0502020204030204" pitchFamily="34" charset="0"/>
          </a:endParaRPr>
        </a:p>
      </dgm:t>
    </dgm:pt>
    <dgm:pt modelId="{A9716B8B-5A26-4DC4-A714-6DFB432522D0}">
      <dgm:prSet phldrT="[Text]" custT="1"/>
      <dgm:spPr>
        <a:solidFill>
          <a:srgbClr val="00B5D4"/>
        </a:solidFill>
      </dgm:spPr>
      <dgm:t>
        <a:bodyPr/>
        <a:lstStyle/>
        <a:p>
          <a:r>
            <a:rPr lang="en-GB" sz="2400" b="1" dirty="0" smtClean="0">
              <a:latin typeface="Calibri" panose="020F0502020204030204" pitchFamily="34" charset="0"/>
            </a:rPr>
            <a:t>Monitoring</a:t>
          </a:r>
          <a:endParaRPr lang="en-GB" sz="2400" b="1" dirty="0">
            <a:latin typeface="Calibri" panose="020F0502020204030204" pitchFamily="34" charset="0"/>
          </a:endParaRPr>
        </a:p>
      </dgm:t>
    </dgm:pt>
    <dgm:pt modelId="{C849E97A-0AEE-416D-82D0-F0D582466505}" type="parTrans" cxnId="{37648195-89C5-498D-A9A6-BCA4C56CC5E5}">
      <dgm:prSet/>
      <dgm:spPr/>
      <dgm:t>
        <a:bodyPr/>
        <a:lstStyle/>
        <a:p>
          <a:endParaRPr lang="en-GB" sz="2400" b="1">
            <a:latin typeface="Calibri" panose="020F0502020204030204" pitchFamily="34" charset="0"/>
          </a:endParaRPr>
        </a:p>
      </dgm:t>
    </dgm:pt>
    <dgm:pt modelId="{D036F876-F05E-4124-A195-3CDB9036C5CA}" type="sibTrans" cxnId="{37648195-89C5-498D-A9A6-BCA4C56CC5E5}">
      <dgm:prSet custT="1"/>
      <dgm:spPr/>
      <dgm:t>
        <a:bodyPr/>
        <a:lstStyle/>
        <a:p>
          <a:endParaRPr lang="en-GB" sz="2400" b="1">
            <a:latin typeface="Calibri" panose="020F0502020204030204" pitchFamily="34" charset="0"/>
          </a:endParaRPr>
        </a:p>
      </dgm:t>
    </dgm:pt>
    <dgm:pt modelId="{38180602-F298-4297-A0CB-9ADE559482F8}">
      <dgm:prSet phldrT="[Text]" custT="1"/>
      <dgm:spPr>
        <a:solidFill>
          <a:srgbClr val="00B5D4"/>
        </a:solidFill>
      </dgm:spPr>
      <dgm:t>
        <a:bodyPr/>
        <a:lstStyle/>
        <a:p>
          <a:r>
            <a:rPr lang="en-GB" sz="2400" b="1" dirty="0" smtClean="0">
              <a:latin typeface="Calibri" panose="020F0502020204030204" pitchFamily="34" charset="0"/>
            </a:rPr>
            <a:t>Evaluation</a:t>
          </a:r>
          <a:endParaRPr lang="en-GB" sz="2400" b="1" dirty="0">
            <a:latin typeface="Calibri" panose="020F0502020204030204" pitchFamily="34" charset="0"/>
          </a:endParaRPr>
        </a:p>
      </dgm:t>
    </dgm:pt>
    <dgm:pt modelId="{C1A46058-0EB8-479A-B981-04D3417C4A54}" type="parTrans" cxnId="{56B008FE-069F-4FB1-86E3-11326ACB8ECF}">
      <dgm:prSet/>
      <dgm:spPr/>
      <dgm:t>
        <a:bodyPr/>
        <a:lstStyle/>
        <a:p>
          <a:endParaRPr lang="en-GB" sz="2400" b="1">
            <a:latin typeface="Calibri" panose="020F0502020204030204" pitchFamily="34" charset="0"/>
          </a:endParaRPr>
        </a:p>
      </dgm:t>
    </dgm:pt>
    <dgm:pt modelId="{67F2B3A9-7545-4A7C-AA26-50C2CD8ABE2C}" type="sibTrans" cxnId="{56B008FE-069F-4FB1-86E3-11326ACB8ECF}">
      <dgm:prSet custT="1"/>
      <dgm:spPr/>
      <dgm:t>
        <a:bodyPr/>
        <a:lstStyle/>
        <a:p>
          <a:endParaRPr lang="en-GB" sz="2400" b="1">
            <a:latin typeface="Calibri" panose="020F0502020204030204" pitchFamily="34" charset="0"/>
          </a:endParaRPr>
        </a:p>
      </dgm:t>
    </dgm:pt>
    <dgm:pt modelId="{1EFB4F03-7E87-48BB-A65B-F336244BA851}">
      <dgm:prSet phldrT="[Text]" custT="1"/>
      <dgm:spPr>
        <a:solidFill>
          <a:srgbClr val="00B5D4"/>
        </a:solidFill>
      </dgm:spPr>
      <dgm:t>
        <a:bodyPr/>
        <a:lstStyle/>
        <a:p>
          <a:r>
            <a:rPr lang="en-GB" sz="2400" b="1" dirty="0" smtClean="0">
              <a:latin typeface="Calibri" panose="020F0502020204030204" pitchFamily="34" charset="0"/>
            </a:rPr>
            <a:t>Implementation</a:t>
          </a:r>
          <a:endParaRPr lang="en-GB" sz="2400" b="1" dirty="0">
            <a:latin typeface="Calibri" panose="020F0502020204030204" pitchFamily="34" charset="0"/>
          </a:endParaRPr>
        </a:p>
      </dgm:t>
    </dgm:pt>
    <dgm:pt modelId="{BABDC377-9817-407B-9EEB-8A6EDB59E758}" type="parTrans" cxnId="{53268C60-E945-4114-8EB4-60E75D054701}">
      <dgm:prSet/>
      <dgm:spPr/>
      <dgm:t>
        <a:bodyPr/>
        <a:lstStyle/>
        <a:p>
          <a:endParaRPr lang="en-GB" sz="2400" b="1">
            <a:latin typeface="Calibri" panose="020F0502020204030204" pitchFamily="34" charset="0"/>
          </a:endParaRPr>
        </a:p>
      </dgm:t>
    </dgm:pt>
    <dgm:pt modelId="{2EAC0C7C-C277-48D2-93E4-F7F9F9F8F21C}" type="sibTrans" cxnId="{53268C60-E945-4114-8EB4-60E75D054701}">
      <dgm:prSet custT="1"/>
      <dgm:spPr/>
      <dgm:t>
        <a:bodyPr/>
        <a:lstStyle/>
        <a:p>
          <a:endParaRPr lang="en-GB" sz="2400" b="1">
            <a:latin typeface="Calibri" panose="020F0502020204030204" pitchFamily="34" charset="0"/>
          </a:endParaRPr>
        </a:p>
      </dgm:t>
    </dgm:pt>
    <dgm:pt modelId="{2D4DDF5C-C999-46E5-9FD6-08887A9B539A}">
      <dgm:prSet phldrT="[Text]" custT="1"/>
      <dgm:spPr>
        <a:solidFill>
          <a:srgbClr val="00B5D4"/>
        </a:solidFill>
      </dgm:spPr>
      <dgm:t>
        <a:bodyPr/>
        <a:lstStyle/>
        <a:p>
          <a:r>
            <a:rPr lang="en-GB" sz="2400" b="1" dirty="0" smtClean="0">
              <a:latin typeface="Calibri" panose="020F0502020204030204" pitchFamily="34" charset="0"/>
            </a:rPr>
            <a:t>Policy formulation</a:t>
          </a:r>
          <a:endParaRPr lang="en-GB" sz="2400" b="1" dirty="0">
            <a:latin typeface="Calibri" panose="020F0502020204030204" pitchFamily="34" charset="0"/>
          </a:endParaRPr>
        </a:p>
      </dgm:t>
    </dgm:pt>
    <dgm:pt modelId="{349B6A21-C257-4C8F-AB88-DF40AA6EA5BF}" type="parTrans" cxnId="{8864DE7B-0C37-4B55-AF49-C9328517E679}">
      <dgm:prSet/>
      <dgm:spPr/>
      <dgm:t>
        <a:bodyPr/>
        <a:lstStyle/>
        <a:p>
          <a:endParaRPr lang="en-GB" sz="2400" b="1">
            <a:latin typeface="Calibri" panose="020F0502020204030204" pitchFamily="34" charset="0"/>
          </a:endParaRPr>
        </a:p>
      </dgm:t>
    </dgm:pt>
    <dgm:pt modelId="{094B5349-832B-4D3C-88DC-F1BE2E47F48F}" type="sibTrans" cxnId="{8864DE7B-0C37-4B55-AF49-C9328517E679}">
      <dgm:prSet custT="1"/>
      <dgm:spPr/>
      <dgm:t>
        <a:bodyPr/>
        <a:lstStyle/>
        <a:p>
          <a:endParaRPr lang="en-GB" sz="2400" b="1">
            <a:latin typeface="Calibri" panose="020F0502020204030204" pitchFamily="34" charset="0"/>
          </a:endParaRPr>
        </a:p>
      </dgm:t>
    </dgm:pt>
    <dgm:pt modelId="{F8846EA6-7269-47D1-A901-1885FE3F2EF5}" type="pres">
      <dgm:prSet presAssocID="{83CA1DE7-76D5-4089-B721-71BFE30F5373}" presName="Name0" presStyleCnt="0">
        <dgm:presLayoutVars>
          <dgm:dir/>
          <dgm:resizeHandles val="exact"/>
        </dgm:presLayoutVars>
      </dgm:prSet>
      <dgm:spPr/>
      <dgm:t>
        <a:bodyPr/>
        <a:lstStyle/>
        <a:p>
          <a:endParaRPr lang="en-GB"/>
        </a:p>
      </dgm:t>
    </dgm:pt>
    <dgm:pt modelId="{873A139A-CA28-46AC-B814-681CA72AC751}" type="pres">
      <dgm:prSet presAssocID="{83CA1DE7-76D5-4089-B721-71BFE30F5373}" presName="cycle" presStyleCnt="0"/>
      <dgm:spPr/>
      <dgm:t>
        <a:bodyPr/>
        <a:lstStyle/>
        <a:p>
          <a:endParaRPr lang="en-GB"/>
        </a:p>
      </dgm:t>
    </dgm:pt>
    <dgm:pt modelId="{55C822CF-29AE-4229-92A1-73FEC0CFC6DB}" type="pres">
      <dgm:prSet presAssocID="{31A059F8-E2DC-4D2A-8760-0BA9ACC3A3BE}" presName="nodeFirstNode" presStyleLbl="node1" presStyleIdx="0" presStyleCnt="5" custScaleX="66641" custRadScaleRad="107736" custRadScaleInc="-6803">
        <dgm:presLayoutVars>
          <dgm:bulletEnabled val="1"/>
        </dgm:presLayoutVars>
      </dgm:prSet>
      <dgm:spPr/>
      <dgm:t>
        <a:bodyPr/>
        <a:lstStyle/>
        <a:p>
          <a:endParaRPr lang="en-GB"/>
        </a:p>
      </dgm:t>
    </dgm:pt>
    <dgm:pt modelId="{3EEFBF2C-FC49-450A-983E-0668BC9DDB7E}" type="pres">
      <dgm:prSet presAssocID="{09283213-C0C9-4096-80ED-4BE783BEAB10}" presName="sibTransFirstNode" presStyleLbl="bgShp" presStyleIdx="0" presStyleCnt="1" custLinFactNeighborX="318" custLinFactNeighborY="107"/>
      <dgm:spPr/>
      <dgm:t>
        <a:bodyPr/>
        <a:lstStyle/>
        <a:p>
          <a:endParaRPr lang="en-GB"/>
        </a:p>
      </dgm:t>
    </dgm:pt>
    <dgm:pt modelId="{721C9EC0-427C-4EED-A1FA-1A2412CB06CD}" type="pres">
      <dgm:prSet presAssocID="{2D4DDF5C-C999-46E5-9FD6-08887A9B539A}" presName="nodeFollowingNodes" presStyleLbl="node1" presStyleIdx="1" presStyleCnt="5" custScaleX="87502">
        <dgm:presLayoutVars>
          <dgm:bulletEnabled val="1"/>
        </dgm:presLayoutVars>
      </dgm:prSet>
      <dgm:spPr/>
      <dgm:t>
        <a:bodyPr/>
        <a:lstStyle/>
        <a:p>
          <a:endParaRPr lang="en-GB"/>
        </a:p>
      </dgm:t>
    </dgm:pt>
    <dgm:pt modelId="{94B20EEB-8B03-495C-9E7B-D236DA7D0F14}" type="pres">
      <dgm:prSet presAssocID="{1EFB4F03-7E87-48BB-A65B-F336244BA851}" presName="nodeFollowingNodes" presStyleLbl="node1" presStyleIdx="2" presStyleCnt="5" custScaleX="118358" custRadScaleRad="128984" custRadScaleInc="-23619">
        <dgm:presLayoutVars>
          <dgm:bulletEnabled val="1"/>
        </dgm:presLayoutVars>
      </dgm:prSet>
      <dgm:spPr>
        <a:prstGeom prst="roundRect">
          <a:avLst/>
        </a:prstGeom>
      </dgm:spPr>
      <dgm:t>
        <a:bodyPr/>
        <a:lstStyle/>
        <a:p>
          <a:endParaRPr lang="en-GB"/>
        </a:p>
      </dgm:t>
    </dgm:pt>
    <dgm:pt modelId="{B7A0E18C-5FB2-4647-83BB-FEB6507FDAC3}" type="pres">
      <dgm:prSet presAssocID="{A9716B8B-5A26-4DC4-A714-6DFB432522D0}" presName="nodeFollowingNodes" presStyleLbl="node1" presStyleIdx="3" presStyleCnt="5" custRadScaleRad="110356" custRadScaleInc="16501">
        <dgm:presLayoutVars>
          <dgm:bulletEnabled val="1"/>
        </dgm:presLayoutVars>
      </dgm:prSet>
      <dgm:spPr/>
      <dgm:t>
        <a:bodyPr/>
        <a:lstStyle/>
        <a:p>
          <a:endParaRPr lang="en-GB"/>
        </a:p>
      </dgm:t>
    </dgm:pt>
    <dgm:pt modelId="{B0DDF065-B25E-4161-98D4-1518F8163771}" type="pres">
      <dgm:prSet presAssocID="{38180602-F298-4297-A0CB-9ADE559482F8}" presName="nodeFollowingNodes" presStyleLbl="node1" presStyleIdx="4" presStyleCnt="5" custScaleX="86330" custRadScaleRad="110432" custRadScaleInc="-3225">
        <dgm:presLayoutVars>
          <dgm:bulletEnabled val="1"/>
        </dgm:presLayoutVars>
      </dgm:prSet>
      <dgm:spPr/>
      <dgm:t>
        <a:bodyPr/>
        <a:lstStyle/>
        <a:p>
          <a:endParaRPr lang="en-GB"/>
        </a:p>
      </dgm:t>
    </dgm:pt>
  </dgm:ptLst>
  <dgm:cxnLst>
    <dgm:cxn modelId="{CAA0FA8F-EDCB-47DB-800E-D4679572EE3C}" type="presOf" srcId="{2D4DDF5C-C999-46E5-9FD6-08887A9B539A}" destId="{721C9EC0-427C-4EED-A1FA-1A2412CB06CD}" srcOrd="0" destOrd="0" presId="urn:microsoft.com/office/officeart/2005/8/layout/cycle3"/>
    <dgm:cxn modelId="{5DB82B8A-A301-45A8-B3F0-44798B9B8F89}" type="presOf" srcId="{31A059F8-E2DC-4D2A-8760-0BA9ACC3A3BE}" destId="{55C822CF-29AE-4229-92A1-73FEC0CFC6DB}" srcOrd="0" destOrd="0" presId="urn:microsoft.com/office/officeart/2005/8/layout/cycle3"/>
    <dgm:cxn modelId="{AAED3C9B-6A45-4B07-BA75-BEF5D097DA75}" type="presOf" srcId="{38180602-F298-4297-A0CB-9ADE559482F8}" destId="{B0DDF065-B25E-4161-98D4-1518F8163771}" srcOrd="0" destOrd="0" presId="urn:microsoft.com/office/officeart/2005/8/layout/cycle3"/>
    <dgm:cxn modelId="{E4EFF881-426E-44D4-99B6-3A759368B937}" type="presOf" srcId="{83CA1DE7-76D5-4089-B721-71BFE30F5373}" destId="{F8846EA6-7269-47D1-A901-1885FE3F2EF5}" srcOrd="0" destOrd="0" presId="urn:microsoft.com/office/officeart/2005/8/layout/cycle3"/>
    <dgm:cxn modelId="{9749187A-E2B2-47D7-A854-12BA3630881A}" type="presOf" srcId="{09283213-C0C9-4096-80ED-4BE783BEAB10}" destId="{3EEFBF2C-FC49-450A-983E-0668BC9DDB7E}" srcOrd="0" destOrd="0" presId="urn:microsoft.com/office/officeart/2005/8/layout/cycle3"/>
    <dgm:cxn modelId="{37648195-89C5-498D-A9A6-BCA4C56CC5E5}" srcId="{83CA1DE7-76D5-4089-B721-71BFE30F5373}" destId="{A9716B8B-5A26-4DC4-A714-6DFB432522D0}" srcOrd="3" destOrd="0" parTransId="{C849E97A-0AEE-416D-82D0-F0D582466505}" sibTransId="{D036F876-F05E-4124-A195-3CDB9036C5CA}"/>
    <dgm:cxn modelId="{8864DE7B-0C37-4B55-AF49-C9328517E679}" srcId="{83CA1DE7-76D5-4089-B721-71BFE30F5373}" destId="{2D4DDF5C-C999-46E5-9FD6-08887A9B539A}" srcOrd="1" destOrd="0" parTransId="{349B6A21-C257-4C8F-AB88-DF40AA6EA5BF}" sibTransId="{094B5349-832B-4D3C-88DC-F1BE2E47F48F}"/>
    <dgm:cxn modelId="{D4D8DB06-8D87-4241-B59F-9F209F937E97}" type="presOf" srcId="{A9716B8B-5A26-4DC4-A714-6DFB432522D0}" destId="{B7A0E18C-5FB2-4647-83BB-FEB6507FDAC3}" srcOrd="0" destOrd="0" presId="urn:microsoft.com/office/officeart/2005/8/layout/cycle3"/>
    <dgm:cxn modelId="{0669F369-729B-408D-9186-DDEDE2BB0F45}" srcId="{83CA1DE7-76D5-4089-B721-71BFE30F5373}" destId="{31A059F8-E2DC-4D2A-8760-0BA9ACC3A3BE}" srcOrd="0" destOrd="0" parTransId="{D92FCEF2-A44A-4BCA-A7CA-8608F2406056}" sibTransId="{09283213-C0C9-4096-80ED-4BE783BEAB10}"/>
    <dgm:cxn modelId="{53268C60-E945-4114-8EB4-60E75D054701}" srcId="{83CA1DE7-76D5-4089-B721-71BFE30F5373}" destId="{1EFB4F03-7E87-48BB-A65B-F336244BA851}" srcOrd="2" destOrd="0" parTransId="{BABDC377-9817-407B-9EEB-8A6EDB59E758}" sibTransId="{2EAC0C7C-C277-48D2-93E4-F7F9F9F8F21C}"/>
    <dgm:cxn modelId="{3DD40F09-881E-4228-B551-57FB712C83D9}" type="presOf" srcId="{1EFB4F03-7E87-48BB-A65B-F336244BA851}" destId="{94B20EEB-8B03-495C-9E7B-D236DA7D0F14}" srcOrd="0" destOrd="0" presId="urn:microsoft.com/office/officeart/2005/8/layout/cycle3"/>
    <dgm:cxn modelId="{56B008FE-069F-4FB1-86E3-11326ACB8ECF}" srcId="{83CA1DE7-76D5-4089-B721-71BFE30F5373}" destId="{38180602-F298-4297-A0CB-9ADE559482F8}" srcOrd="4" destOrd="0" parTransId="{C1A46058-0EB8-479A-B981-04D3417C4A54}" sibTransId="{67F2B3A9-7545-4A7C-AA26-50C2CD8ABE2C}"/>
    <dgm:cxn modelId="{AF3B38EC-2CCB-4E3F-B365-EC5A37E6ACA8}" type="presParOf" srcId="{F8846EA6-7269-47D1-A901-1885FE3F2EF5}" destId="{873A139A-CA28-46AC-B814-681CA72AC751}" srcOrd="0" destOrd="0" presId="urn:microsoft.com/office/officeart/2005/8/layout/cycle3"/>
    <dgm:cxn modelId="{3F5C9AF8-85ED-42A2-BE2C-53AFC0AEB354}" type="presParOf" srcId="{873A139A-CA28-46AC-B814-681CA72AC751}" destId="{55C822CF-29AE-4229-92A1-73FEC0CFC6DB}" srcOrd="0" destOrd="0" presId="urn:microsoft.com/office/officeart/2005/8/layout/cycle3"/>
    <dgm:cxn modelId="{32851B65-A615-44C0-BF46-44FA61F4D71F}" type="presParOf" srcId="{873A139A-CA28-46AC-B814-681CA72AC751}" destId="{3EEFBF2C-FC49-450A-983E-0668BC9DDB7E}" srcOrd="1" destOrd="0" presId="urn:microsoft.com/office/officeart/2005/8/layout/cycle3"/>
    <dgm:cxn modelId="{BBB1AE75-9CD8-498F-B66A-D5DABF659CFE}" type="presParOf" srcId="{873A139A-CA28-46AC-B814-681CA72AC751}" destId="{721C9EC0-427C-4EED-A1FA-1A2412CB06CD}" srcOrd="2" destOrd="0" presId="urn:microsoft.com/office/officeart/2005/8/layout/cycle3"/>
    <dgm:cxn modelId="{5378ACE6-B634-4FE3-B5DF-ED65EBF8296A}" type="presParOf" srcId="{873A139A-CA28-46AC-B814-681CA72AC751}" destId="{94B20EEB-8B03-495C-9E7B-D236DA7D0F14}" srcOrd="3" destOrd="0" presId="urn:microsoft.com/office/officeart/2005/8/layout/cycle3"/>
    <dgm:cxn modelId="{CBFE300C-E9FB-41B6-B709-0620C755C35F}" type="presParOf" srcId="{873A139A-CA28-46AC-B814-681CA72AC751}" destId="{B7A0E18C-5FB2-4647-83BB-FEB6507FDAC3}" srcOrd="4" destOrd="0" presId="urn:microsoft.com/office/officeart/2005/8/layout/cycle3"/>
    <dgm:cxn modelId="{A5FF8D76-56B6-4E56-B0BF-D6BE8CFFB9CB}" type="presParOf" srcId="{873A139A-CA28-46AC-B814-681CA72AC751}" destId="{B0DDF065-B25E-4161-98D4-1518F816377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62902-24FA-43FB-8AA0-6CF636DD5E2F}">
      <dsp:nvSpPr>
        <dsp:cNvPr id="0" name=""/>
        <dsp:cNvSpPr/>
      </dsp:nvSpPr>
      <dsp:spPr>
        <a:xfrm>
          <a:off x="1860725" y="0"/>
          <a:ext cx="1860725" cy="1797600"/>
        </a:xfrm>
        <a:prstGeom prst="trapezoid">
          <a:avLst>
            <a:gd name="adj" fmla="val 5175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b="1" kern="1200" dirty="0" smtClean="0">
            <a:solidFill>
              <a:schemeClr val="accent6">
                <a:lumMod val="50000"/>
              </a:schemeClr>
            </a:solidFill>
            <a:latin typeface="Calibri" panose="020F0502020204030204" pitchFamily="34" charset="0"/>
          </a:endParaRPr>
        </a:p>
        <a:p>
          <a:pPr lvl="0" algn="ctr" defTabSz="1244600">
            <a:lnSpc>
              <a:spcPct val="90000"/>
            </a:lnSpc>
            <a:spcBef>
              <a:spcPct val="0"/>
            </a:spcBef>
            <a:spcAft>
              <a:spcPct val="35000"/>
            </a:spcAft>
          </a:pPr>
          <a:r>
            <a:rPr lang="en-GB" sz="2800" b="1" kern="1200" dirty="0" smtClean="0">
              <a:solidFill>
                <a:schemeClr val="bg1"/>
              </a:solidFill>
              <a:latin typeface="Calibri" panose="020F0502020204030204" pitchFamily="34" charset="0"/>
            </a:rPr>
            <a:t>Public</a:t>
          </a:r>
          <a:r>
            <a:rPr lang="en-GB" sz="2800" b="1" kern="1200" dirty="0" smtClean="0">
              <a:solidFill>
                <a:schemeClr val="accent6">
                  <a:lumMod val="50000"/>
                </a:schemeClr>
              </a:solidFill>
              <a:latin typeface="Calibri" panose="020F0502020204030204" pitchFamily="34" charset="0"/>
            </a:rPr>
            <a:t> </a:t>
          </a:r>
          <a:r>
            <a:rPr lang="en-GB" sz="2800" b="1" kern="1200" dirty="0" smtClean="0">
              <a:solidFill>
                <a:schemeClr val="bg1"/>
              </a:solidFill>
              <a:latin typeface="Calibri" panose="020F0502020204030204" pitchFamily="34" charset="0"/>
            </a:rPr>
            <a:t>outreach</a:t>
          </a:r>
          <a:endParaRPr lang="en-GB" sz="2800" b="1" kern="1200" dirty="0">
            <a:solidFill>
              <a:schemeClr val="bg1"/>
            </a:solidFill>
            <a:latin typeface="Calibri" panose="020F0502020204030204" pitchFamily="34" charset="0"/>
          </a:endParaRPr>
        </a:p>
      </dsp:txBody>
      <dsp:txXfrm>
        <a:off x="1860725" y="0"/>
        <a:ext cx="1860725" cy="1797600"/>
      </dsp:txXfrm>
    </dsp:sp>
    <dsp:sp modelId="{807CAAFD-3D89-463D-9166-50D29895E3E3}">
      <dsp:nvSpPr>
        <dsp:cNvPr id="0" name=""/>
        <dsp:cNvSpPr/>
      </dsp:nvSpPr>
      <dsp:spPr>
        <a:xfrm>
          <a:off x="930362" y="1797600"/>
          <a:ext cx="3721451" cy="1797600"/>
        </a:xfrm>
        <a:prstGeom prst="trapezoid">
          <a:avLst>
            <a:gd name="adj" fmla="val 5175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bg1"/>
              </a:solidFill>
              <a:latin typeface="Calibri" panose="020F0502020204030204" pitchFamily="34" charset="0"/>
              <a:cs typeface="Andalus" panose="02020603050405020304" pitchFamily="18" charset="-78"/>
            </a:rPr>
            <a:t>Reporting &amp; analysis</a:t>
          </a:r>
          <a:endParaRPr lang="en-GB" sz="2800" b="1" kern="1200" dirty="0">
            <a:solidFill>
              <a:schemeClr val="bg1"/>
            </a:solidFill>
            <a:latin typeface="Calibri" panose="020F0502020204030204" pitchFamily="34" charset="0"/>
          </a:endParaRPr>
        </a:p>
      </dsp:txBody>
      <dsp:txXfrm>
        <a:off x="1581616" y="1797600"/>
        <a:ext cx="2418943" cy="1797600"/>
      </dsp:txXfrm>
    </dsp:sp>
    <dsp:sp modelId="{99F341D4-2436-49E8-BB4A-A0F34E7EA67F}">
      <dsp:nvSpPr>
        <dsp:cNvPr id="0" name=""/>
        <dsp:cNvSpPr/>
      </dsp:nvSpPr>
      <dsp:spPr>
        <a:xfrm>
          <a:off x="0" y="3595201"/>
          <a:ext cx="5582177" cy="1797600"/>
        </a:xfrm>
        <a:prstGeom prst="trapezoid">
          <a:avLst>
            <a:gd name="adj" fmla="val 5175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smtClean="0">
              <a:solidFill>
                <a:schemeClr val="bg1"/>
              </a:solidFill>
              <a:latin typeface="Calibri" panose="020F0502020204030204" pitchFamily="34" charset="0"/>
            </a:rPr>
            <a:t>Research &amp; methodological work</a:t>
          </a:r>
          <a:endParaRPr lang="en-GB" sz="2800" b="1" kern="1200" dirty="0">
            <a:solidFill>
              <a:schemeClr val="bg1"/>
            </a:solidFill>
            <a:latin typeface="Calibri" panose="020F0502020204030204" pitchFamily="34" charset="0"/>
          </a:endParaRPr>
        </a:p>
      </dsp:txBody>
      <dsp:txXfrm>
        <a:off x="976880" y="3595201"/>
        <a:ext cx="3628415" cy="179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FBF2C-FC49-450A-983E-0668BC9DDB7E}">
      <dsp:nvSpPr>
        <dsp:cNvPr id="0" name=""/>
        <dsp:cNvSpPr/>
      </dsp:nvSpPr>
      <dsp:spPr>
        <a:xfrm>
          <a:off x="1067999" y="184781"/>
          <a:ext cx="5524380" cy="5524380"/>
        </a:xfrm>
        <a:prstGeom prst="circularArrow">
          <a:avLst>
            <a:gd name="adj1" fmla="val 5544"/>
            <a:gd name="adj2" fmla="val 330680"/>
            <a:gd name="adj3" fmla="val 14508408"/>
            <a:gd name="adj4" fmla="val 16954447"/>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55C822CF-29AE-4229-92A1-73FEC0CFC6DB}">
      <dsp:nvSpPr>
        <dsp:cNvPr id="0" name=""/>
        <dsp:cNvSpPr/>
      </dsp:nvSpPr>
      <dsp:spPr>
        <a:xfrm>
          <a:off x="2948181" y="0"/>
          <a:ext cx="1728883"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Agenda setting</a:t>
          </a:r>
          <a:endParaRPr lang="en-GB" sz="2400" b="1" kern="1200" dirty="0">
            <a:latin typeface="Calibri" panose="020F0502020204030204" pitchFamily="34" charset="0"/>
          </a:endParaRPr>
        </a:p>
      </dsp:txBody>
      <dsp:txXfrm>
        <a:off x="3011503" y="63322"/>
        <a:ext cx="1602239" cy="1170517"/>
      </dsp:txXfrm>
    </dsp:sp>
    <dsp:sp modelId="{721C9EC0-427C-4EED-A1FA-1A2412CB06CD}">
      <dsp:nvSpPr>
        <dsp:cNvPr id="0" name=""/>
        <dsp:cNvSpPr/>
      </dsp:nvSpPr>
      <dsp:spPr>
        <a:xfrm>
          <a:off x="5098751" y="1628092"/>
          <a:ext cx="2270084"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Policy formulation</a:t>
          </a:r>
          <a:endParaRPr lang="en-GB" sz="2400" b="1" kern="1200" dirty="0">
            <a:latin typeface="Calibri" panose="020F0502020204030204" pitchFamily="34" charset="0"/>
          </a:endParaRPr>
        </a:p>
      </dsp:txBody>
      <dsp:txXfrm>
        <a:off x="5162073" y="1691414"/>
        <a:ext cx="2143440" cy="1170517"/>
      </dsp:txXfrm>
    </dsp:sp>
    <dsp:sp modelId="{94B20EEB-8B03-495C-9E7B-D236DA7D0F14}">
      <dsp:nvSpPr>
        <dsp:cNvPr id="0" name=""/>
        <dsp:cNvSpPr/>
      </dsp:nvSpPr>
      <dsp:spPr>
        <a:xfrm>
          <a:off x="4791539" y="4262236"/>
          <a:ext cx="3070589"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Implementation</a:t>
          </a:r>
          <a:endParaRPr lang="en-GB" sz="2400" b="1" kern="1200" dirty="0">
            <a:latin typeface="Calibri" panose="020F0502020204030204" pitchFamily="34" charset="0"/>
          </a:endParaRPr>
        </a:p>
      </dsp:txBody>
      <dsp:txXfrm>
        <a:off x="4854861" y="4325558"/>
        <a:ext cx="2943945" cy="1170517"/>
      </dsp:txXfrm>
    </dsp:sp>
    <dsp:sp modelId="{B7A0E18C-5FB2-4647-83BB-FEB6507FDAC3}">
      <dsp:nvSpPr>
        <dsp:cNvPr id="0" name=""/>
        <dsp:cNvSpPr/>
      </dsp:nvSpPr>
      <dsp:spPr>
        <a:xfrm>
          <a:off x="837081" y="4262236"/>
          <a:ext cx="2594323"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Monitoring</a:t>
          </a:r>
          <a:endParaRPr lang="en-GB" sz="2400" b="1" kern="1200" dirty="0">
            <a:latin typeface="Calibri" panose="020F0502020204030204" pitchFamily="34" charset="0"/>
          </a:endParaRPr>
        </a:p>
      </dsp:txBody>
      <dsp:txXfrm>
        <a:off x="900403" y="4325558"/>
        <a:ext cx="2467679" cy="1170517"/>
      </dsp:txXfrm>
    </dsp:sp>
    <dsp:sp modelId="{B0DDF065-B25E-4161-98D4-1518F8163771}">
      <dsp:nvSpPr>
        <dsp:cNvPr id="0" name=""/>
        <dsp:cNvSpPr/>
      </dsp:nvSpPr>
      <dsp:spPr>
        <a:xfrm>
          <a:off x="373468" y="1636151"/>
          <a:ext cx="2239679" cy="1297161"/>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Evaluation</a:t>
          </a:r>
          <a:endParaRPr lang="en-GB" sz="2400" b="1" kern="1200" dirty="0">
            <a:latin typeface="Calibri" panose="020F0502020204030204" pitchFamily="34" charset="0"/>
          </a:endParaRPr>
        </a:p>
      </dsp:txBody>
      <dsp:txXfrm>
        <a:off x="436790" y="1699473"/>
        <a:ext cx="2113035" cy="117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FBF2C-FC49-450A-983E-0668BC9DDB7E}">
      <dsp:nvSpPr>
        <dsp:cNvPr id="0" name=""/>
        <dsp:cNvSpPr/>
      </dsp:nvSpPr>
      <dsp:spPr>
        <a:xfrm>
          <a:off x="537792" y="185285"/>
          <a:ext cx="5061104" cy="5061104"/>
        </a:xfrm>
        <a:prstGeom prst="circularArrow">
          <a:avLst>
            <a:gd name="adj1" fmla="val 5544"/>
            <a:gd name="adj2" fmla="val 330680"/>
            <a:gd name="adj3" fmla="val 14530470"/>
            <a:gd name="adj4" fmla="val 16941833"/>
            <a:gd name="adj5" fmla="val 5757"/>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55C822CF-29AE-4229-92A1-73FEC0CFC6DB}">
      <dsp:nvSpPr>
        <dsp:cNvPr id="0" name=""/>
        <dsp:cNvSpPr/>
      </dsp:nvSpPr>
      <dsp:spPr>
        <a:xfrm>
          <a:off x="2272638" y="20646"/>
          <a:ext cx="1559223"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Agenda setting</a:t>
          </a:r>
          <a:endParaRPr lang="en-GB" sz="2400" b="1" kern="1200" dirty="0">
            <a:latin typeface="Calibri" panose="020F0502020204030204" pitchFamily="34" charset="0"/>
          </a:endParaRPr>
        </a:p>
      </dsp:txBody>
      <dsp:txXfrm>
        <a:off x="2329746" y="77754"/>
        <a:ext cx="1445007" cy="1055652"/>
      </dsp:txXfrm>
    </dsp:sp>
    <dsp:sp modelId="{721C9EC0-427C-4EED-A1FA-1A2412CB06CD}">
      <dsp:nvSpPr>
        <dsp:cNvPr id="0" name=""/>
        <dsp:cNvSpPr/>
      </dsp:nvSpPr>
      <dsp:spPr>
        <a:xfrm>
          <a:off x="4246724" y="1673027"/>
          <a:ext cx="2047316"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Policy formulation</a:t>
          </a:r>
          <a:endParaRPr lang="en-GB" sz="2400" b="1" kern="1200" dirty="0">
            <a:latin typeface="Calibri" panose="020F0502020204030204" pitchFamily="34" charset="0"/>
          </a:endParaRPr>
        </a:p>
      </dsp:txBody>
      <dsp:txXfrm>
        <a:off x="4303832" y="1730135"/>
        <a:ext cx="1933100" cy="1055652"/>
      </dsp:txXfrm>
    </dsp:sp>
    <dsp:sp modelId="{94B20EEB-8B03-495C-9E7B-D236DA7D0F14}">
      <dsp:nvSpPr>
        <dsp:cNvPr id="0" name=""/>
        <dsp:cNvSpPr/>
      </dsp:nvSpPr>
      <dsp:spPr>
        <a:xfrm>
          <a:off x="3679967" y="4122970"/>
          <a:ext cx="2769265"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Implementation</a:t>
          </a:r>
          <a:endParaRPr lang="en-GB" sz="2400" b="1" kern="1200" dirty="0">
            <a:latin typeface="Calibri" panose="020F0502020204030204" pitchFamily="34" charset="0"/>
          </a:endParaRPr>
        </a:p>
      </dsp:txBody>
      <dsp:txXfrm>
        <a:off x="3737075" y="4180078"/>
        <a:ext cx="2655049" cy="1055652"/>
      </dsp:txXfrm>
    </dsp:sp>
    <dsp:sp modelId="{B7A0E18C-5FB2-4647-83BB-FEB6507FDAC3}">
      <dsp:nvSpPr>
        <dsp:cNvPr id="0" name=""/>
        <dsp:cNvSpPr/>
      </dsp:nvSpPr>
      <dsp:spPr>
        <a:xfrm>
          <a:off x="337469" y="3997445"/>
          <a:ext cx="2339736"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Monitoring</a:t>
          </a:r>
          <a:endParaRPr lang="en-GB" sz="2400" b="1" kern="1200" dirty="0">
            <a:latin typeface="Calibri" panose="020F0502020204030204" pitchFamily="34" charset="0"/>
          </a:endParaRPr>
        </a:p>
      </dsp:txBody>
      <dsp:txXfrm>
        <a:off x="394577" y="4054553"/>
        <a:ext cx="2225520" cy="1055652"/>
      </dsp:txXfrm>
    </dsp:sp>
    <dsp:sp modelId="{B0DDF065-B25E-4161-98D4-1518F8163771}">
      <dsp:nvSpPr>
        <dsp:cNvPr id="0" name=""/>
        <dsp:cNvSpPr/>
      </dsp:nvSpPr>
      <dsp:spPr>
        <a:xfrm>
          <a:off x="0" y="1680410"/>
          <a:ext cx="2019894" cy="1169868"/>
        </a:xfrm>
        <a:prstGeom prst="roundRect">
          <a:avLst/>
        </a:prstGeom>
        <a:solidFill>
          <a:srgbClr val="00B5D4"/>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latin typeface="Calibri" panose="020F0502020204030204" pitchFamily="34" charset="0"/>
            </a:rPr>
            <a:t>Evaluation</a:t>
          </a:r>
          <a:endParaRPr lang="en-GB" sz="2400" b="1" kern="1200" dirty="0">
            <a:latin typeface="Calibri" panose="020F0502020204030204" pitchFamily="34" charset="0"/>
          </a:endParaRPr>
        </a:p>
      </dsp:txBody>
      <dsp:txXfrm>
        <a:off x="57108" y="1737518"/>
        <a:ext cx="1905678" cy="10556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12B8AAE-D2B5-498F-A9BA-F7745D8F1E84}" type="datetimeFigureOut">
              <a:rPr lang="en-GB" smtClean="0"/>
              <a:t>10/05/2018</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86FF07C-B4DD-40AF-B45C-90D28EDE783D}" type="slidenum">
              <a:rPr lang="en-GB" smtClean="0"/>
              <a:t>‹#›</a:t>
            </a:fld>
            <a:endParaRPr lang="en-GB"/>
          </a:p>
        </p:txBody>
      </p:sp>
    </p:spTree>
    <p:extLst>
      <p:ext uri="{BB962C8B-B14F-4D97-AF65-F5344CB8AC3E}">
        <p14:creationId xmlns:p14="http://schemas.microsoft.com/office/powerpoint/2010/main" val="143905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586FF07C-B4DD-40AF-B45C-90D28EDE783D}" type="slidenum">
              <a:rPr lang="en-GB" smtClean="0"/>
              <a:t>1</a:t>
            </a:fld>
            <a:endParaRPr lang="en-GB"/>
          </a:p>
        </p:txBody>
      </p:sp>
    </p:spTree>
    <p:extLst>
      <p:ext uri="{BB962C8B-B14F-4D97-AF65-F5344CB8AC3E}">
        <p14:creationId xmlns:p14="http://schemas.microsoft.com/office/powerpoint/2010/main" val="998675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E89A-DF90-4228-BB60-2E7A916C2CC9}" type="slidenum">
              <a:rPr lang="en-GB" smtClean="0"/>
              <a:t>13</a:t>
            </a:fld>
            <a:endParaRPr lang="en-GB"/>
          </a:p>
        </p:txBody>
      </p:sp>
    </p:spTree>
    <p:extLst>
      <p:ext uri="{BB962C8B-B14F-4D97-AF65-F5344CB8AC3E}">
        <p14:creationId xmlns:p14="http://schemas.microsoft.com/office/powerpoint/2010/main" val="328837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E89A-DF90-4228-BB60-2E7A916C2CC9}" type="slidenum">
              <a:rPr lang="en-GB" smtClean="0"/>
              <a:t>14</a:t>
            </a:fld>
            <a:endParaRPr lang="en-GB"/>
          </a:p>
        </p:txBody>
      </p:sp>
    </p:spTree>
    <p:extLst>
      <p:ext uri="{BB962C8B-B14F-4D97-AF65-F5344CB8AC3E}">
        <p14:creationId xmlns:p14="http://schemas.microsoft.com/office/powerpoint/2010/main" val="328837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E89A-DF90-4228-BB60-2E7A916C2CC9}" type="slidenum">
              <a:rPr lang="en-GB" smtClean="0"/>
              <a:t>15</a:t>
            </a:fld>
            <a:endParaRPr lang="en-GB"/>
          </a:p>
        </p:txBody>
      </p:sp>
    </p:spTree>
    <p:extLst>
      <p:ext uri="{BB962C8B-B14F-4D97-AF65-F5344CB8AC3E}">
        <p14:creationId xmlns:p14="http://schemas.microsoft.com/office/powerpoint/2010/main" val="328837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E89A-DF90-4228-BB60-2E7A916C2CC9}" type="slidenum">
              <a:rPr lang="en-GB" smtClean="0"/>
              <a:t>16</a:t>
            </a:fld>
            <a:endParaRPr lang="en-GB"/>
          </a:p>
        </p:txBody>
      </p:sp>
    </p:spTree>
    <p:extLst>
      <p:ext uri="{BB962C8B-B14F-4D97-AF65-F5344CB8AC3E}">
        <p14:creationId xmlns:p14="http://schemas.microsoft.com/office/powerpoint/2010/main" val="3288373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1">
              <a:defRPr/>
            </a:pPr>
            <a:endParaRPr lang="en-GB" baseline="0" dirty="0" smtClean="0"/>
          </a:p>
        </p:txBody>
      </p:sp>
      <p:sp>
        <p:nvSpPr>
          <p:cNvPr id="4" name="Slide Number Placeholder 3"/>
          <p:cNvSpPr>
            <a:spLocks noGrp="1"/>
          </p:cNvSpPr>
          <p:nvPr>
            <p:ph type="sldNum" sz="quarter" idx="10"/>
          </p:nvPr>
        </p:nvSpPr>
        <p:spPr/>
        <p:txBody>
          <a:bodyPr/>
          <a:lstStyle/>
          <a:p>
            <a:fld id="{40AEE89A-DF90-4228-BB60-2E7A916C2CC9}"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75846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790392-5398-46C4-BBD5-836090274217}" type="slidenum">
              <a:rPr lang="en-US" altLang="en-US" smtClean="0"/>
              <a:pPr eaLnBrk="1" hangingPunct="1">
                <a:spcBef>
                  <a:spcPct val="0"/>
                </a:spcBef>
              </a:pPr>
              <a:t>31</a:t>
            </a:fld>
            <a:endParaRPr lang="en-US" altLang="en-US" smtClean="0"/>
          </a:p>
        </p:txBody>
      </p:sp>
      <p:sp>
        <p:nvSpPr>
          <p:cNvPr id="82948" name="Notes Placeholder 4"/>
          <p:cNvSpPr>
            <a:spLocks noGrp="1"/>
          </p:cNvSpPr>
          <p:nvPr/>
        </p:nvSpPr>
        <p:spPr bwMode="auto">
          <a:xfrm>
            <a:off x="681038" y="4724400"/>
            <a:ext cx="544353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5" tIns="45848" rIns="91695" bIns="45848"/>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fr-FR" altLang="en-US">
              <a:latin typeface="Arial" pitchFamily="34" charset="0"/>
            </a:endParaRPr>
          </a:p>
        </p:txBody>
      </p:sp>
      <p:sp>
        <p:nvSpPr>
          <p:cNvPr id="82949"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9A1F9E-D204-4168-9107-C4FCA8496F53}" type="slidenum">
              <a:rPr lang="en-US" altLang="en-US" smtClean="0">
                <a:latin typeface="Calibri" pitchFamily="34" charset="0"/>
              </a:rPr>
              <a:pPr eaLnBrk="1" hangingPunct="1"/>
              <a:t>32</a:t>
            </a:fld>
            <a:endParaRPr lang="en-US" alt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9A1F9E-D204-4168-9107-C4FCA8496F53}" type="slidenum">
              <a:rPr lang="en-US" altLang="en-US" smtClean="0">
                <a:latin typeface="Calibri" pitchFamily="34" charset="0"/>
              </a:rPr>
              <a:pPr eaLnBrk="1" hangingPunct="1"/>
              <a:t>33</a:t>
            </a:fld>
            <a:endParaRPr lang="en-US" alt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680172-5990-4B1A-AFDA-EC74EE5C4202}" type="slidenum">
              <a:rPr lang="en-US" altLang="en-US" smtClean="0">
                <a:latin typeface="Calibri" pitchFamily="34" charset="0"/>
              </a:rPr>
              <a:pPr eaLnBrk="1" hangingPunct="1"/>
              <a:t>34</a:t>
            </a:fld>
            <a:endParaRPr lang="en-US" alt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i="1" smtClean="0"/>
          </a:p>
        </p:txBody>
      </p:sp>
      <p:sp>
        <p:nvSpPr>
          <p:cNvPr id="136196" name="Slide Number Placeholder 3"/>
          <p:cNvSpPr txBox="1">
            <a:spLocks noChangeArrowheads="1"/>
          </p:cNvSpPr>
          <p:nvPr/>
        </p:nvSpPr>
        <p:spPr bwMode="auto">
          <a:xfrm>
            <a:off x="3854450" y="9445625"/>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8CCA819-FD62-41F6-9304-B2FB998FB716}" type="slidenum">
              <a:rPr lang="en-US" altLang="en-US" sz="1800">
                <a:solidFill>
                  <a:srgbClr val="000000"/>
                </a:solidFill>
                <a:latin typeface="Arial" pitchFamily="34" charset="0"/>
              </a:rPr>
              <a:pPr algn="r" eaLnBrk="1" hangingPunct="1">
                <a:spcBef>
                  <a:spcPct val="0"/>
                </a:spcBef>
              </a:pPr>
              <a:t>35</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49263" indent="-352425">
              <a:spcBef>
                <a:spcPct val="0"/>
              </a:spcBef>
              <a:spcAft>
                <a:spcPts val="1600"/>
              </a:spcAft>
              <a:buClr>
                <a:srgbClr val="002060"/>
              </a:buClr>
              <a:buSzPct val="120000"/>
            </a:pPr>
            <a:endParaRPr lang="en-GB" altLang="en-US" dirty="0"/>
          </a:p>
        </p:txBody>
      </p:sp>
      <p:sp>
        <p:nvSpPr>
          <p:cNvPr id="79876" name="Slide Number Placeholder 3"/>
          <p:cNvSpPr txBox="1">
            <a:spLocks noChangeArrowheads="1"/>
          </p:cNvSpPr>
          <p:nvPr/>
        </p:nvSpPr>
        <p:spPr bwMode="auto">
          <a:xfrm>
            <a:off x="3854450" y="9445625"/>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95" tIns="45848" rIns="91695" bIns="45848"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7E4F443-6036-459F-84CC-1CA02651060E}" type="slidenum">
              <a:rPr lang="en-US" altLang="en-US" sz="1800">
                <a:solidFill>
                  <a:srgbClr val="000000"/>
                </a:solidFill>
              </a:rPr>
              <a:pPr algn="r" eaLnBrk="1" hangingPunct="1">
                <a:spcBef>
                  <a:spcPct val="0"/>
                </a:spcBef>
              </a:pPr>
              <a:t>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04804D-6DC7-468F-A780-D8C940FC7B31}" type="slidenum">
              <a:rPr lang="en-US" altLang="en-US" smtClean="0">
                <a:latin typeface="Calibri" pitchFamily="34" charset="0"/>
              </a:rPr>
              <a:pPr eaLnBrk="1" hangingPunct="1"/>
              <a:t>6</a:t>
            </a:fld>
            <a:endParaRPr lang="en-US"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F2D5129-1B60-4E00-8610-F0F43DEEEB9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GB" dirty="0"/>
          </a:p>
        </p:txBody>
      </p:sp>
      <p:sp>
        <p:nvSpPr>
          <p:cNvPr id="4" name="Slide Number Placeholder 3"/>
          <p:cNvSpPr>
            <a:spLocks noGrp="1"/>
          </p:cNvSpPr>
          <p:nvPr>
            <p:ph type="sldNum" sz="quarter" idx="5"/>
          </p:nvPr>
        </p:nvSpPr>
        <p:spPr/>
        <p:txBody>
          <a:bodyPr/>
          <a:lstStyle/>
          <a:p>
            <a:pPr>
              <a:defRPr/>
            </a:pPr>
            <a:fld id="{AED598EC-3B67-43EB-A87D-9782CD0F414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D649D59-8362-43DA-92C4-4B3E92BFAC76}" type="slidenum">
              <a:rPr lang="en-US" smtClean="0"/>
              <a:pPr>
                <a:defRPr/>
              </a:pPr>
              <a:t>9</a:t>
            </a:fld>
            <a:endParaRPr lang="en-US"/>
          </a:p>
        </p:txBody>
      </p:sp>
    </p:spTree>
    <p:extLst>
      <p:ext uri="{BB962C8B-B14F-4D97-AF65-F5344CB8AC3E}">
        <p14:creationId xmlns:p14="http://schemas.microsoft.com/office/powerpoint/2010/main" val="1754710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000" y="6001200"/>
            <a:ext cx="1742400" cy="68568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DCCF2D89-4380-44AE-8087-B9E2A3CB2D52}" type="datetimeFigureOut">
              <a:rPr lang="en-GB" smtClean="0"/>
              <a:t>10/05/2018</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5A9F0B3-6807-4657-B73D-3D2BE2D1D961}" type="datetimeFigureOut">
              <a:rPr lang="en-US"/>
              <a:pPr>
                <a:defRPr/>
              </a:pPr>
              <a:t>10-May-2018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D04A16-66E1-45C9-B630-28C4DEBE5127}" type="slidenum">
              <a:rPr lang="en-US"/>
              <a:pPr>
                <a:defRPr/>
              </a:pPr>
              <a:t>‹#›</a:t>
            </a:fld>
            <a:endParaRPr lang="en-US" dirty="0"/>
          </a:p>
        </p:txBody>
      </p:sp>
    </p:spTree>
    <p:extLst>
      <p:ext uri="{BB962C8B-B14F-4D97-AF65-F5344CB8AC3E}">
        <p14:creationId xmlns:p14="http://schemas.microsoft.com/office/powerpoint/2010/main" val="59514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BFCC683-2F17-4651-B434-BAF38438F524}" type="datetimeFigureOut">
              <a:rPr lang="en-US"/>
              <a:pPr>
                <a:defRPr/>
              </a:pPr>
              <a:t>10-May-2018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D057FB-5ED4-49BC-994E-AF3E498B4941}" type="slidenum">
              <a:rPr lang="en-US"/>
              <a:pPr>
                <a:defRPr/>
              </a:pPr>
              <a:t>‹#›</a:t>
            </a:fld>
            <a:endParaRPr lang="en-US" dirty="0"/>
          </a:p>
        </p:txBody>
      </p:sp>
    </p:spTree>
    <p:extLst>
      <p:ext uri="{BB962C8B-B14F-4D97-AF65-F5344CB8AC3E}">
        <p14:creationId xmlns:p14="http://schemas.microsoft.com/office/powerpoint/2010/main" val="413788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E3A5AA-8BAD-4A49-BD5C-687466F2A3DA}" type="datetimeFigureOut">
              <a:rPr lang="en-US"/>
              <a:pPr>
                <a:defRPr/>
              </a:pPr>
              <a:t>10-May-2018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D122A9-DC3F-47F9-A656-42B1C9997AAB}" type="slidenum">
              <a:rPr lang="en-US"/>
              <a:pPr>
                <a:defRPr/>
              </a:pPr>
              <a:t>‹#›</a:t>
            </a:fld>
            <a:endParaRPr lang="en-US" dirty="0"/>
          </a:p>
        </p:txBody>
      </p:sp>
    </p:spTree>
    <p:extLst>
      <p:ext uri="{BB962C8B-B14F-4D97-AF65-F5344CB8AC3E}">
        <p14:creationId xmlns:p14="http://schemas.microsoft.com/office/powerpoint/2010/main" val="180856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5D99BF6-0FB6-4C0B-BBE0-3816DA12EC35}" type="datetimeFigureOut">
              <a:rPr lang="en-US"/>
              <a:pPr>
                <a:defRPr/>
              </a:pPr>
              <a:t>10-May-2018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9AD6D-FF21-43D2-9CAA-1F485A76AAC6}" type="slidenum">
              <a:rPr lang="en-US"/>
              <a:pPr>
                <a:defRPr/>
              </a:pPr>
              <a:t>‹#›</a:t>
            </a:fld>
            <a:endParaRPr lang="en-US" dirty="0"/>
          </a:p>
        </p:txBody>
      </p:sp>
    </p:spTree>
    <p:extLst>
      <p:ext uri="{BB962C8B-B14F-4D97-AF65-F5344CB8AC3E}">
        <p14:creationId xmlns:p14="http://schemas.microsoft.com/office/powerpoint/2010/main" val="3010807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604E0F3-48F5-4999-8C86-625FB86B6117}" type="datetimeFigureOut">
              <a:rPr lang="en-US"/>
              <a:pPr>
                <a:defRPr/>
              </a:pPr>
              <a:t>10-May-2018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E0CAF8-520D-406B-9259-DDA4ACD045B2}" type="slidenum">
              <a:rPr lang="en-US"/>
              <a:pPr>
                <a:defRPr/>
              </a:pPr>
              <a:t>‹#›</a:t>
            </a:fld>
            <a:endParaRPr lang="en-US" dirty="0"/>
          </a:p>
        </p:txBody>
      </p:sp>
    </p:spTree>
    <p:extLst>
      <p:ext uri="{BB962C8B-B14F-4D97-AF65-F5344CB8AC3E}">
        <p14:creationId xmlns:p14="http://schemas.microsoft.com/office/powerpoint/2010/main" val="422703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CE8A220-48AE-41DF-A0B3-B555D7F627B6}" type="datetimeFigureOut">
              <a:rPr lang="en-US"/>
              <a:pPr>
                <a:defRPr/>
              </a:pPr>
              <a:t>10-May-2018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0D10F-5E86-49F3-808E-7473C1149665}" type="slidenum">
              <a:rPr lang="en-US"/>
              <a:pPr>
                <a:defRPr/>
              </a:pPr>
              <a:t>‹#›</a:t>
            </a:fld>
            <a:endParaRPr lang="en-US" dirty="0"/>
          </a:p>
        </p:txBody>
      </p:sp>
    </p:spTree>
    <p:extLst>
      <p:ext uri="{BB962C8B-B14F-4D97-AF65-F5344CB8AC3E}">
        <p14:creationId xmlns:p14="http://schemas.microsoft.com/office/powerpoint/2010/main" val="145772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17A35FA-0BA0-4947-9B7C-EF632A022DB4}" type="datetimeFigureOut">
              <a:rPr lang="en-US"/>
              <a:pPr>
                <a:defRPr/>
              </a:pPr>
              <a:t>10-May-2018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FDF0A-6DB3-4DE9-AD04-D08F3DEBD983}" type="slidenum">
              <a:rPr lang="en-US"/>
              <a:pPr>
                <a:defRPr/>
              </a:pPr>
              <a:t>‹#›</a:t>
            </a:fld>
            <a:endParaRPr lang="en-US" dirty="0"/>
          </a:p>
        </p:txBody>
      </p:sp>
    </p:spTree>
    <p:extLst>
      <p:ext uri="{BB962C8B-B14F-4D97-AF65-F5344CB8AC3E}">
        <p14:creationId xmlns:p14="http://schemas.microsoft.com/office/powerpoint/2010/main" val="339824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9E93168-2121-4AAE-8C82-B14368E8FFA1}" type="datetime1">
              <a:rPr lang="en-GB" smtClean="0"/>
              <a:pPr/>
              <a:t>10/05/2018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0372D0F-C000-4DD0-AD07-1696B27C4FBE}" type="slidenum">
              <a:rPr lang="en-GB" smtClean="0">
                <a:solidFill>
                  <a:srgbClr val="FFFFFF"/>
                </a:solidFill>
              </a:rPr>
              <a:pPr/>
              <a:t>‹#›</a:t>
            </a:fld>
            <a:endParaRPr lang="en-GB">
              <a:solidFill>
                <a:srgbClr val="FFFFFF"/>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62360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CCF2D89-4380-44AE-8087-B9E2A3CB2D52}" type="datetimeFigureOut">
              <a:rPr lang="en-GB" smtClean="0"/>
              <a:t>10/05/2018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32DCF13-3EA6-4BDD-8E8C-16AD6A1BA43C}"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682992"/>
            <a:ext cx="6624000" cy="1531616"/>
          </a:xfrm>
        </p:spPr>
        <p:txBody>
          <a:bodyPr anchor="ctr" anchorCtr="0">
            <a:spAutoFit/>
          </a:bodyPr>
          <a:lstStyle>
            <a:lvl1pPr algn="ctr">
              <a:lnSpc>
                <a:spcPts val="3700"/>
              </a:lnSpc>
              <a:defRPr sz="3700"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DCCF2D89-4380-44AE-8087-B9E2A3CB2D52}" type="datetimeFigureOut">
              <a:rPr lang="en-GB" smtClean="0"/>
              <a:t>10/05/2018</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932DCF13-3EA6-4BDD-8E8C-16AD6A1BA43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37E14196-C2D3-45DA-AD15-52428CEA3138}" type="datetime1">
              <a:rPr lang="en-GB" smtClean="0"/>
              <a:pPr>
                <a:defRPr/>
              </a:pPr>
              <a:t>10/05/2018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4336A0-CA33-41D9-B076-316D7CAF464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5687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538061-0B10-4F96-A687-BFC29FDD8E4E}" type="datetime1">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2257F-F042-4BF3-A712-130B21982F2E}" type="slidenum">
              <a:rPr lang="en-GB" smtClean="0"/>
              <a:t>‹#›</a:t>
            </a:fld>
            <a:endParaRPr lang="en-GB"/>
          </a:p>
        </p:txBody>
      </p:sp>
    </p:spTree>
    <p:extLst>
      <p:ext uri="{BB962C8B-B14F-4D97-AF65-F5344CB8AC3E}">
        <p14:creationId xmlns:p14="http://schemas.microsoft.com/office/powerpoint/2010/main" val="259225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fondcouv.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OECD_TEXT_10cm.png"/>
          <p:cNvPicPr>
            <a:picLocks noChangeAspect="1"/>
          </p:cNvPicPr>
          <p:nvPr/>
        </p:nvPicPr>
        <p:blipFill>
          <a:blip r:embed="rId3" cstate="print"/>
          <a:srcRect/>
          <a:stretch>
            <a:fillRect/>
          </a:stretch>
        </p:blipFill>
        <p:spPr bwMode="auto">
          <a:xfrm>
            <a:off x="360363" y="252413"/>
            <a:ext cx="3019425" cy="1230312"/>
          </a:xfrm>
          <a:prstGeom prst="rect">
            <a:avLst/>
          </a:prstGeom>
          <a:noFill/>
          <a:ln w="9525">
            <a:noFill/>
            <a:miter lim="800000"/>
            <a:headEnd/>
            <a:tailEnd/>
          </a:ln>
        </p:spPr>
      </p:pic>
      <p:sp>
        <p:nvSpPr>
          <p:cNvPr id="443394" name="Rectangle 2"/>
          <p:cNvSpPr>
            <a:spLocks noGrp="1" noChangeArrowheads="1"/>
          </p:cNvSpPr>
          <p:nvPr>
            <p:ph type="ctrTitle"/>
          </p:nvPr>
        </p:nvSpPr>
        <p:spPr>
          <a:xfrm>
            <a:off x="1559598" y="1341438"/>
            <a:ext cx="6540954" cy="1470025"/>
          </a:xfrm>
        </p:spPr>
        <p:txBody>
          <a:bodyPr anchor="b"/>
          <a:lstStyle>
            <a:lvl1pPr algn="l">
              <a:defRPr sz="3600" b="1">
                <a:solidFill>
                  <a:srgbClr val="727272"/>
                </a:solidFill>
                <a:latin typeface="Caecilia Roman" pitchFamily="18" charset="0"/>
              </a:defRPr>
            </a:lvl1pPr>
          </a:lstStyle>
          <a:p>
            <a:r>
              <a:rPr lang="en-US" dirty="0"/>
              <a:t>Click to edit Master title style</a:t>
            </a:r>
            <a:endParaRPr lang="en-GB" dirty="0"/>
          </a:p>
        </p:txBody>
      </p:sp>
      <p:sp>
        <p:nvSpPr>
          <p:cNvPr id="443395" name="Rectangle 3"/>
          <p:cNvSpPr>
            <a:spLocks noGrp="1" noChangeArrowheads="1"/>
          </p:cNvSpPr>
          <p:nvPr>
            <p:ph type="subTitle" idx="1"/>
          </p:nvPr>
        </p:nvSpPr>
        <p:spPr>
          <a:xfrm>
            <a:off x="1566713" y="2924944"/>
            <a:ext cx="6533679" cy="1752600"/>
          </a:xfrm>
        </p:spPr>
        <p:txBody>
          <a:bodyPr/>
          <a:lstStyle>
            <a:lvl1pPr marL="0" indent="0" algn="l">
              <a:buFontTx/>
              <a:buNone/>
              <a:defRPr sz="2500">
                <a:solidFill>
                  <a:srgbClr val="727272"/>
                </a:solidFill>
                <a:latin typeface="Caecilia Roman" pitchFamily="18" charset="0"/>
              </a:defRPr>
            </a:lvl1pPr>
          </a:lstStyle>
          <a:p>
            <a:r>
              <a:rPr lang="en-US" dirty="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27272"/>
                </a:solidFill>
              </a:defRPr>
            </a:lvl1pPr>
          </a:lstStyle>
          <a:p>
            <a:pPr>
              <a:defRPr/>
            </a:pPr>
            <a:fld id="{9CD66EAD-91AC-41C7-893C-82F92BA56E78}" type="datetimeFigureOut">
              <a:rPr lang="en-US"/>
              <a:pPr>
                <a:defRPr/>
              </a:pPr>
              <a:t>10-May-2018</a:t>
            </a:fld>
            <a:endParaRPr lang="en-US" dirty="0"/>
          </a:p>
        </p:txBody>
      </p:sp>
      <p:sp>
        <p:nvSpPr>
          <p:cNvPr id="7" name="Rectangle 5"/>
          <p:cNvSpPr>
            <a:spLocks noGrp="1" noChangeArrowheads="1"/>
          </p:cNvSpPr>
          <p:nvPr>
            <p:ph type="ftr" sz="quarter" idx="11"/>
          </p:nvPr>
        </p:nvSpPr>
        <p:spPr/>
        <p:txBody>
          <a:bodyPr/>
          <a:lstStyle>
            <a:lvl1pPr>
              <a:defRPr>
                <a:solidFill>
                  <a:srgbClr val="727272"/>
                </a:solidFill>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1F74FD15-240A-4DD9-920C-F7FDDFCF77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906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C0B52A29-1638-45A9-8A10-531DFC284211}" type="datetimeFigureOut">
              <a:rPr lang="en-US"/>
              <a:pPr>
                <a:defRPr/>
              </a:pPr>
              <a:t>10-May-2018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D1D4D2-DC0F-41E6-B8EA-D3A5395EB3EE}" type="slidenum">
              <a:rPr lang="en-US"/>
              <a:pPr>
                <a:defRPr/>
              </a:pPr>
              <a:t>‹#›</a:t>
            </a:fld>
            <a:endParaRPr lang="en-US" dirty="0"/>
          </a:p>
        </p:txBody>
      </p:sp>
    </p:spTree>
    <p:extLst>
      <p:ext uri="{BB962C8B-B14F-4D97-AF65-F5344CB8AC3E}">
        <p14:creationId xmlns:p14="http://schemas.microsoft.com/office/powerpoint/2010/main" val="425944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BFC5B48-E679-4F55-991D-EA9FB94B3B77}" type="datetimeFigureOut">
              <a:rPr lang="en-US"/>
              <a:pPr>
                <a:defRPr/>
              </a:pPr>
              <a:t>10-May-2018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EA3253-0563-4807-9D53-47C740617A14}" type="slidenum">
              <a:rPr lang="en-US"/>
              <a:pPr>
                <a:defRPr/>
              </a:pPr>
              <a:t>‹#›</a:t>
            </a:fld>
            <a:endParaRPr lang="en-US" dirty="0"/>
          </a:p>
        </p:txBody>
      </p:sp>
    </p:spTree>
    <p:extLst>
      <p:ext uri="{BB962C8B-B14F-4D97-AF65-F5344CB8AC3E}">
        <p14:creationId xmlns:p14="http://schemas.microsoft.com/office/powerpoint/2010/main" val="240558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0AC27B4-54A5-4E9F-A1BC-C36A0D4A6408}" type="datetimeFigureOut">
              <a:rPr lang="en-US"/>
              <a:pPr>
                <a:defRPr/>
              </a:pPr>
              <a:t>10-May-2018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DC5330-47DC-48B9-9DE9-0FC331EE49E1}" type="slidenum">
              <a:rPr lang="en-US"/>
              <a:pPr>
                <a:defRPr/>
              </a:pPr>
              <a:t>‹#›</a:t>
            </a:fld>
            <a:endParaRPr lang="en-US" dirty="0"/>
          </a:p>
        </p:txBody>
      </p:sp>
    </p:spTree>
    <p:extLst>
      <p:ext uri="{BB962C8B-B14F-4D97-AF65-F5344CB8AC3E}">
        <p14:creationId xmlns:p14="http://schemas.microsoft.com/office/powerpoint/2010/main" val="72849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9.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CCF2D89-4380-44AE-8087-B9E2A3CB2D52}" type="datetimeFigureOut">
              <a:rPr lang="en-GB" smtClean="0"/>
              <a:t>10/05/2018</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932DCF13-3EA6-4BDD-8E8C-16AD6A1BA43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86" r:id="rId5"/>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PPT_fondslide.png"/>
          <p:cNvPicPr>
            <a:picLocks noChangeAspect="1"/>
          </p:cNvPicPr>
          <p:nvPr/>
        </p:nvPicPr>
        <p:blipFill>
          <a:blip r:embed="rId14" cstate="print"/>
          <a:srcRect/>
          <a:stretch>
            <a:fillRect/>
          </a:stretch>
        </p:blipFill>
        <p:spPr bwMode="auto">
          <a:xfrm>
            <a:off x="0" y="0"/>
            <a:ext cx="9144000" cy="762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588"/>
            <a:ext cx="8218487" cy="766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9300" name="Rectangle 4"/>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727272"/>
                </a:solidFill>
                <a:latin typeface="Caecilia Roman" pitchFamily="18" charset="0"/>
                <a:cs typeface="+mn-cs"/>
              </a:defRPr>
            </a:lvl1pPr>
          </a:lstStyle>
          <a:p>
            <a:pPr>
              <a:defRPr/>
            </a:pPr>
            <a:fld id="{7214FE95-E6D9-4FA2-88EF-AE8DE9823DE2}" type="datetimeFigureOut">
              <a:rPr lang="en-US"/>
              <a:pPr>
                <a:defRPr/>
              </a:pPr>
              <a:t>10-May-2018</a:t>
            </a:fld>
            <a:endParaRPr lang="en-US" dirty="0"/>
          </a:p>
        </p:txBody>
      </p:sp>
      <p:sp>
        <p:nvSpPr>
          <p:cNvPr id="439301" name="Rectangle 5"/>
          <p:cNvSpPr>
            <a:spLocks noGrp="1" noChangeArrowheads="1"/>
          </p:cNvSpPr>
          <p:nvPr>
            <p:ph type="ftr" sz="quarter" idx="3"/>
          </p:nvPr>
        </p:nvSpPr>
        <p:spPr bwMode="auto">
          <a:xfrm>
            <a:off x="2843213"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727272"/>
                </a:solidFill>
                <a:latin typeface="Caecilia Roman" pitchFamily="18" charset="0"/>
                <a:cs typeface="+mn-cs"/>
              </a:defRPr>
            </a:lvl1pPr>
          </a:lstStyle>
          <a:p>
            <a:pPr>
              <a:defRPr/>
            </a:pPr>
            <a:endParaRPr lang="en-US"/>
          </a:p>
        </p:txBody>
      </p:sp>
      <p:sp>
        <p:nvSpPr>
          <p:cNvPr id="439302" name="Rectangle 6"/>
          <p:cNvSpPr>
            <a:spLocks noGrp="1" noChangeArrowheads="1"/>
          </p:cNvSpPr>
          <p:nvPr>
            <p:ph type="sldNum" sz="quarter" idx="4"/>
          </p:nvPr>
        </p:nvSpPr>
        <p:spPr bwMode="auto">
          <a:xfrm>
            <a:off x="5883275"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727272"/>
                </a:solidFill>
                <a:latin typeface="Caecilia Roman" pitchFamily="18" charset="0"/>
                <a:cs typeface="+mn-cs"/>
              </a:defRPr>
            </a:lvl1pPr>
          </a:lstStyle>
          <a:p>
            <a:pPr>
              <a:defRPr/>
            </a:pPr>
            <a:fld id="{8AA7A7B0-0ABA-4916-BDBB-357C50C7C422}" type="slidenum">
              <a:rPr lang="en-US"/>
              <a:pPr>
                <a:defRPr/>
              </a:pPr>
              <a:t>‹#›</a:t>
            </a:fld>
            <a:endParaRPr lang="en-US" dirty="0"/>
          </a:p>
        </p:txBody>
      </p:sp>
      <p:pic>
        <p:nvPicPr>
          <p:cNvPr id="1032" name="Picture 10" descr="OECD_10cm.png"/>
          <p:cNvPicPr>
            <a:picLocks noChangeAspect="1"/>
          </p:cNvPicPr>
          <p:nvPr/>
        </p:nvPicPr>
        <p:blipFill>
          <a:blip r:embed="rId15" cstate="print"/>
          <a:srcRect/>
          <a:stretch>
            <a:fillRect/>
          </a:stretch>
        </p:blipFill>
        <p:spPr bwMode="auto">
          <a:xfrm>
            <a:off x="7451725" y="6227763"/>
            <a:ext cx="1260475" cy="514350"/>
          </a:xfrm>
          <a:prstGeom prst="rect">
            <a:avLst/>
          </a:prstGeom>
          <a:noFill/>
          <a:ln w="9525">
            <a:noFill/>
            <a:miter lim="800000"/>
            <a:headEnd/>
            <a:tailEnd/>
          </a:ln>
        </p:spPr>
      </p:pic>
    </p:spTree>
    <p:extLst>
      <p:ext uri="{BB962C8B-B14F-4D97-AF65-F5344CB8AC3E}">
        <p14:creationId xmlns:p14="http://schemas.microsoft.com/office/powerpoint/2010/main" val="254979286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rtl="0" eaLnBrk="0" fontAlgn="base" hangingPunct="0">
        <a:spcBef>
          <a:spcPct val="0"/>
        </a:spcBef>
        <a:spcAft>
          <a:spcPct val="0"/>
        </a:spcAft>
        <a:defRPr sz="2800" b="1">
          <a:solidFill>
            <a:schemeClr val="bg1"/>
          </a:solidFill>
          <a:latin typeface="Caecilia Roman" pitchFamily="18" charset="0"/>
          <a:ea typeface="+mj-ea"/>
          <a:cs typeface="+mj-cs"/>
        </a:defRPr>
      </a:lvl1pPr>
      <a:lvl2pPr algn="l" rtl="0" eaLnBrk="0" fontAlgn="base" hangingPunct="0">
        <a:spcBef>
          <a:spcPct val="0"/>
        </a:spcBef>
        <a:spcAft>
          <a:spcPct val="0"/>
        </a:spcAft>
        <a:defRPr sz="2800" b="1">
          <a:solidFill>
            <a:schemeClr val="bg1"/>
          </a:solidFill>
          <a:latin typeface="Caecilia Roman" pitchFamily="18" charset="0"/>
          <a:cs typeface="Arial" charset="0"/>
        </a:defRPr>
      </a:lvl2pPr>
      <a:lvl3pPr algn="l" rtl="0" eaLnBrk="0" fontAlgn="base" hangingPunct="0">
        <a:spcBef>
          <a:spcPct val="0"/>
        </a:spcBef>
        <a:spcAft>
          <a:spcPct val="0"/>
        </a:spcAft>
        <a:defRPr sz="2800" b="1">
          <a:solidFill>
            <a:schemeClr val="bg1"/>
          </a:solidFill>
          <a:latin typeface="Caecilia Roman" pitchFamily="18" charset="0"/>
          <a:cs typeface="Arial" charset="0"/>
        </a:defRPr>
      </a:lvl3pPr>
      <a:lvl4pPr algn="l" rtl="0" eaLnBrk="0" fontAlgn="base" hangingPunct="0">
        <a:spcBef>
          <a:spcPct val="0"/>
        </a:spcBef>
        <a:spcAft>
          <a:spcPct val="0"/>
        </a:spcAft>
        <a:defRPr sz="2800" b="1">
          <a:solidFill>
            <a:schemeClr val="bg1"/>
          </a:solidFill>
          <a:latin typeface="Caecilia Roman" pitchFamily="18" charset="0"/>
          <a:cs typeface="Arial" charset="0"/>
        </a:defRPr>
      </a:lvl4pPr>
      <a:lvl5pPr algn="l" rtl="0" eaLnBrk="0" fontAlgn="base" hangingPunct="0">
        <a:spcBef>
          <a:spcPct val="0"/>
        </a:spcBef>
        <a:spcAft>
          <a:spcPct val="0"/>
        </a:spcAft>
        <a:defRPr sz="2800" b="1">
          <a:solidFill>
            <a:schemeClr val="bg1"/>
          </a:solidFill>
          <a:latin typeface="Caecilia Roman" pitchFamily="18"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Caecilia Roman" pitchFamily="18" charset="0"/>
          <a:ea typeface="+mn-ea"/>
          <a:cs typeface="+mn-cs"/>
        </a:defRPr>
      </a:lvl1pPr>
      <a:lvl2pPr marL="742950" indent="-285750" algn="l" rtl="0" eaLnBrk="0" fontAlgn="base" hangingPunct="0">
        <a:spcBef>
          <a:spcPct val="20000"/>
        </a:spcBef>
        <a:spcAft>
          <a:spcPct val="0"/>
        </a:spcAft>
        <a:buChar char="–"/>
        <a:defRPr sz="2800">
          <a:solidFill>
            <a:srgbClr val="004B78"/>
          </a:solidFill>
          <a:latin typeface="Caecilia Roman" pitchFamily="18" charset="0"/>
          <a:cs typeface="+mn-cs"/>
        </a:defRPr>
      </a:lvl2pPr>
      <a:lvl3pPr marL="1143000" indent="-228600" algn="l" rtl="0" eaLnBrk="0" fontAlgn="base" hangingPunct="0">
        <a:spcBef>
          <a:spcPct val="20000"/>
        </a:spcBef>
        <a:spcAft>
          <a:spcPct val="0"/>
        </a:spcAft>
        <a:buChar char="•"/>
        <a:defRPr sz="2400">
          <a:solidFill>
            <a:srgbClr val="004B78"/>
          </a:solidFill>
          <a:latin typeface="Caecilia Roman" pitchFamily="18" charset="0"/>
          <a:cs typeface="+mn-cs"/>
        </a:defRPr>
      </a:lvl3pPr>
      <a:lvl4pPr marL="1600200" indent="-228600" algn="l" rtl="0" eaLnBrk="0" fontAlgn="base" hangingPunct="0">
        <a:spcBef>
          <a:spcPct val="20000"/>
        </a:spcBef>
        <a:spcAft>
          <a:spcPct val="0"/>
        </a:spcAft>
        <a:buChar char="–"/>
        <a:defRPr sz="2000">
          <a:solidFill>
            <a:srgbClr val="004B78"/>
          </a:solidFill>
          <a:latin typeface="Caecilia Roman" pitchFamily="18" charset="0"/>
          <a:cs typeface="+mn-cs"/>
        </a:defRPr>
      </a:lvl4pPr>
      <a:lvl5pPr marL="2057400" indent="-228600" algn="l" rtl="0" eaLnBrk="0" fontAlgn="base" hangingPunct="0">
        <a:spcBef>
          <a:spcPct val="20000"/>
        </a:spcBef>
        <a:spcAft>
          <a:spcPct val="0"/>
        </a:spcAft>
        <a:buChar char="»"/>
        <a:defRPr sz="2000">
          <a:solidFill>
            <a:srgbClr val="004B78"/>
          </a:solidFill>
          <a:latin typeface="Caecilia Roman" pitchFamily="18" charset="0"/>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6.xml"/><Relationship Id="rId16"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bit.ly/countries-well-bei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oecd.org/howslif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bit.ly/countries-well-be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7.pn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307297"/>
            <a:ext cx="6912768" cy="4708981"/>
          </a:xfrm>
        </p:spPr>
        <p:txBody>
          <a:bodyPr/>
          <a:lstStyle/>
          <a:p>
            <a:pPr algn="ctr"/>
            <a:r>
              <a:rPr lang="en-US" sz="4000" b="1" dirty="0" smtClean="0">
                <a:solidFill>
                  <a:srgbClr val="92D050"/>
                </a:solidFill>
                <a:latin typeface="Calibri" panose="020F0502020204030204" pitchFamily="34" charset="0"/>
              </a:rPr>
              <a:t>OECD WORK ON </a:t>
            </a:r>
            <a:br>
              <a:rPr lang="en-US" sz="4000" b="1" dirty="0" smtClean="0">
                <a:solidFill>
                  <a:srgbClr val="92D050"/>
                </a:solidFill>
                <a:latin typeface="Calibri" panose="020F0502020204030204" pitchFamily="34" charset="0"/>
              </a:rPr>
            </a:br>
            <a:r>
              <a:rPr lang="en-US" sz="4000" b="1" dirty="0" smtClean="0">
                <a:solidFill>
                  <a:srgbClr val="92D050"/>
                </a:solidFill>
                <a:latin typeface="Calibri" panose="020F0502020204030204" pitchFamily="34" charset="0"/>
              </a:rPr>
              <a:t>WELL-BEING AND SDGS:</a:t>
            </a:r>
            <a:br>
              <a:rPr lang="en-US" sz="4000" b="1" dirty="0" smtClean="0">
                <a:solidFill>
                  <a:srgbClr val="92D050"/>
                </a:solidFill>
                <a:latin typeface="Calibri" panose="020F0502020204030204" pitchFamily="34" charset="0"/>
              </a:rPr>
            </a:br>
            <a:r>
              <a:rPr lang="en-GB" sz="3600" b="1" dirty="0" err="1" smtClean="0">
                <a:latin typeface="Calibri" panose="020F0502020204030204" pitchFamily="34" charset="0"/>
              </a:rPr>
              <a:t>ReflectionS</a:t>
            </a:r>
            <a:r>
              <a:rPr lang="en-GB" sz="3600" b="1" dirty="0" smtClean="0">
                <a:latin typeface="Calibri" panose="020F0502020204030204" pitchFamily="34" charset="0"/>
              </a:rPr>
              <a:t> in the context of project </a:t>
            </a:r>
            <a:r>
              <a:rPr lang="en-GB" sz="3600" b="1" dirty="0" err="1" smtClean="0">
                <a:latin typeface="Calibri" panose="020F0502020204030204" pitchFamily="34" charset="0"/>
              </a:rPr>
              <a:t>makswell</a:t>
            </a:r>
            <a:r>
              <a:rPr lang="en-GB" sz="3600" b="1" dirty="0" smtClean="0">
                <a:latin typeface="Calibri" panose="020F0502020204030204" pitchFamily="34" charset="0"/>
              </a:rPr>
              <a:t/>
            </a:r>
            <a:br>
              <a:rPr lang="en-GB" sz="3600" b="1" dirty="0" smtClean="0">
                <a:latin typeface="Calibri" panose="020F0502020204030204" pitchFamily="34" charset="0"/>
              </a:rPr>
            </a:br>
            <a:r>
              <a:rPr lang="en-GB" sz="2800" dirty="0" smtClean="0">
                <a:solidFill>
                  <a:srgbClr val="92D050"/>
                </a:solidFill>
                <a:latin typeface="Calibri" panose="020F0502020204030204" pitchFamily="34" charset="0"/>
              </a:rPr>
              <a:t/>
            </a:r>
            <a:br>
              <a:rPr lang="en-GB" sz="2800" dirty="0" smtClean="0">
                <a:solidFill>
                  <a:srgbClr val="92D050"/>
                </a:solidFill>
                <a:latin typeface="Calibri" panose="020F0502020204030204" pitchFamily="34" charset="0"/>
              </a:rPr>
            </a:br>
            <a:r>
              <a:rPr lang="en-GB" sz="2800" dirty="0" smtClean="0">
                <a:solidFill>
                  <a:srgbClr val="92D050"/>
                </a:solidFill>
                <a:latin typeface="Calibri" panose="020F0502020204030204" pitchFamily="34" charset="0"/>
              </a:rPr>
              <a:t>Pisa, 10 may 2018</a:t>
            </a:r>
            <a:r>
              <a:rPr lang="en-GB" sz="2800" dirty="0">
                <a:solidFill>
                  <a:srgbClr val="92D050"/>
                </a:solidFill>
                <a:latin typeface="Calibri" panose="020F0502020204030204" pitchFamily="34" charset="0"/>
              </a:rPr>
              <a:t/>
            </a:r>
            <a:br>
              <a:rPr lang="en-GB" sz="2800" dirty="0">
                <a:solidFill>
                  <a:srgbClr val="92D050"/>
                </a:solidFill>
                <a:latin typeface="Calibri" panose="020F0502020204030204" pitchFamily="34" charset="0"/>
              </a:rPr>
            </a:br>
            <a:r>
              <a:rPr lang="en-US" sz="5400" b="1" dirty="0">
                <a:latin typeface="Calibri" panose="020F0502020204030204" pitchFamily="34" charset="0"/>
              </a:rPr>
              <a:t/>
            </a:r>
            <a:br>
              <a:rPr lang="en-US" sz="5400" b="1" dirty="0">
                <a:latin typeface="Calibri" panose="020F0502020204030204" pitchFamily="34" charset="0"/>
              </a:rPr>
            </a:br>
            <a:endParaRPr lang="en-GB" sz="5400" dirty="0">
              <a:latin typeface="Calibri" panose="020F0502020204030204" pitchFamily="34" charset="0"/>
            </a:endParaRPr>
          </a:p>
        </p:txBody>
      </p:sp>
      <p:sp>
        <p:nvSpPr>
          <p:cNvPr id="3" name="Subtitle 2"/>
          <p:cNvSpPr>
            <a:spLocks noGrp="1"/>
          </p:cNvSpPr>
          <p:nvPr>
            <p:ph type="subTitle" idx="1"/>
          </p:nvPr>
        </p:nvSpPr>
        <p:spPr>
          <a:xfrm>
            <a:off x="179512" y="5244102"/>
            <a:ext cx="7020080" cy="1456809"/>
          </a:xfrm>
        </p:spPr>
        <p:txBody>
          <a:bodyPr/>
          <a:lstStyle/>
          <a:p>
            <a:pPr>
              <a:lnSpc>
                <a:spcPct val="100000"/>
              </a:lnSpc>
            </a:pPr>
            <a:r>
              <a:rPr lang="en-GB" sz="2400" b="1" dirty="0" smtClean="0">
                <a:latin typeface="Calibri" panose="020F0502020204030204" pitchFamily="34" charset="0"/>
              </a:rPr>
              <a:t>Carrie Exton</a:t>
            </a:r>
            <a:endParaRPr lang="en-GB" sz="2400" b="1" dirty="0">
              <a:latin typeface="Calibri" panose="020F0502020204030204" pitchFamily="34" charset="0"/>
            </a:endParaRPr>
          </a:p>
          <a:p>
            <a:pPr>
              <a:lnSpc>
                <a:spcPct val="100000"/>
              </a:lnSpc>
            </a:pPr>
            <a:r>
              <a:rPr lang="en-GB" sz="2400" dirty="0" smtClean="0">
                <a:latin typeface="Calibri" panose="020F0502020204030204" pitchFamily="34" charset="0"/>
              </a:rPr>
              <a:t>Head of Section, Measuring Well-Being and Progress</a:t>
            </a:r>
          </a:p>
          <a:p>
            <a:pPr>
              <a:lnSpc>
                <a:spcPct val="100000"/>
              </a:lnSpc>
            </a:pPr>
            <a:r>
              <a:rPr lang="en-GB" sz="2400" dirty="0" smtClean="0">
                <a:latin typeface="Calibri" panose="020F0502020204030204" pitchFamily="34" charset="0"/>
              </a:rPr>
              <a:t>OECD Statistics Directorate </a:t>
            </a:r>
            <a:endParaRPr lang="en-GB" sz="2400" b="1" dirty="0">
              <a:latin typeface="Calibri" panose="020F0502020204030204" pitchFamily="34" charset="0"/>
            </a:endParaRPr>
          </a:p>
          <a:p>
            <a:endParaRPr lang="en-GB" b="1" dirty="0">
              <a:latin typeface="Calibri" panose="020F0502020204030204" pitchFamily="34" charset="0"/>
            </a:endParaRPr>
          </a:p>
        </p:txBody>
      </p:sp>
    </p:spTree>
    <p:extLst>
      <p:ext uri="{BB962C8B-B14F-4D97-AF65-F5344CB8AC3E}">
        <p14:creationId xmlns:p14="http://schemas.microsoft.com/office/powerpoint/2010/main" val="3417991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13254" y="404664"/>
            <a:ext cx="7637572" cy="647700"/>
          </a:xfrm>
        </p:spPr>
        <p:txBody>
          <a:bodyPr/>
          <a:lstStyle/>
          <a:p>
            <a:r>
              <a:rPr lang="en-GB" b="1" dirty="0" smtClean="0">
                <a:solidFill>
                  <a:schemeClr val="tx1">
                    <a:lumMod val="50000"/>
                  </a:schemeClr>
                </a:solidFill>
                <a:latin typeface="Calibri" panose="020F0502020204030204" pitchFamily="34" charset="0"/>
                <a:cs typeface="Calibri" panose="020F0502020204030204" pitchFamily="34" charset="0"/>
              </a:rPr>
              <a:t>Well-being inequalities persist across all dimensions (not just income)</a:t>
            </a:r>
            <a:endParaRPr lang="en-GB" b="1" dirty="0">
              <a:solidFill>
                <a:schemeClr val="tx1">
                  <a:lumMod val="50000"/>
                </a:schemeClr>
              </a:solidFill>
              <a:latin typeface="Calibri" panose="020F0502020204030204" pitchFamily="34" charset="0"/>
              <a:cs typeface="Calibri" panose="020F0502020204030204" pitchFamily="34" charset="0"/>
            </a:endParaRPr>
          </a:p>
        </p:txBody>
      </p:sp>
      <p:sp>
        <p:nvSpPr>
          <p:cNvPr id="31" name="Rectangle 30"/>
          <p:cNvSpPr/>
          <p:nvPr/>
        </p:nvSpPr>
        <p:spPr>
          <a:xfrm>
            <a:off x="222193" y="3241356"/>
            <a:ext cx="9144000" cy="913070"/>
          </a:xfrm>
          <a:prstGeom prst="rect">
            <a:avLst/>
          </a:prstGeom>
        </p:spPr>
        <p:txBody>
          <a:bodyPr wrap="square">
            <a:spAutoFit/>
          </a:bodyPr>
          <a:lstStyle/>
          <a:p>
            <a:pPr marL="1591" indent="-1591" algn="ctr" fontAlgn="auto">
              <a:spcBef>
                <a:spcPts val="0"/>
              </a:spcBef>
              <a:spcAft>
                <a:spcPts val="1600"/>
              </a:spcAft>
              <a:defRPr sz="1800" b="0" i="0" u="none" strike="noStrike" kern="0" cap="none" spc="0" baseline="0">
                <a:solidFill>
                  <a:srgbClr val="000000"/>
                </a:solidFill>
                <a:uFillTx/>
              </a:defRPr>
            </a:pPr>
            <a:r>
              <a:rPr lang="en-US" sz="2000" b="1" dirty="0">
                <a:solidFill>
                  <a:srgbClr val="0617BA"/>
                </a:solidFill>
                <a:latin typeface="Calibri" panose="020F0502020204030204" pitchFamily="34" charset="0"/>
                <a:cs typeface="+mn-cs"/>
              </a:rPr>
              <a:t> </a:t>
            </a:r>
            <a:endParaRPr lang="en-US" sz="2000" b="1" dirty="0" smtClean="0">
              <a:solidFill>
                <a:srgbClr val="0617BA"/>
              </a:solidFill>
              <a:latin typeface="Calibri" panose="020F0502020204030204" pitchFamily="34" charset="0"/>
              <a:cs typeface="+mn-cs"/>
            </a:endParaRPr>
          </a:p>
          <a:p>
            <a:pPr marL="1591" indent="-1591" algn="ctr" fontAlgn="auto">
              <a:spcBef>
                <a:spcPts val="0"/>
              </a:spcBef>
              <a:spcAft>
                <a:spcPts val="1600"/>
              </a:spcAft>
              <a:defRPr sz="1800" b="0" i="0" u="none" strike="noStrike" kern="0" cap="none" spc="0" baseline="0">
                <a:solidFill>
                  <a:srgbClr val="000000"/>
                </a:solidFill>
                <a:uFillTx/>
              </a:defRPr>
            </a:pPr>
            <a:endParaRPr lang="en-US" sz="2000" b="1" dirty="0" smtClean="0">
              <a:solidFill>
                <a:srgbClr val="0617BA"/>
              </a:solidFill>
              <a:latin typeface="Calibri" panose="020F0502020204030204" pitchFamily="34" charset="0"/>
              <a:cs typeface="+mn-cs"/>
            </a:endParaRPr>
          </a:p>
        </p:txBody>
      </p:sp>
      <p:sp>
        <p:nvSpPr>
          <p:cNvPr id="6" name="TextBox 5"/>
          <p:cNvSpPr txBox="1"/>
          <p:nvPr/>
        </p:nvSpPr>
        <p:spPr>
          <a:xfrm>
            <a:off x="108538" y="1338270"/>
            <a:ext cx="8855950" cy="5632311"/>
          </a:xfrm>
          <a:prstGeom prst="rect">
            <a:avLst/>
          </a:prstGeom>
          <a:noFill/>
        </p:spPr>
        <p:txBody>
          <a:bodyPr wrap="square" rtlCol="0">
            <a:spAutoFit/>
          </a:bodyPr>
          <a:lstStyle/>
          <a:p>
            <a:r>
              <a:rPr lang="en-GB" sz="2400" dirty="0" smtClean="0">
                <a:solidFill>
                  <a:schemeClr val="tx1">
                    <a:lumMod val="50000"/>
                  </a:schemeClr>
                </a:solidFill>
                <a:latin typeface="Calibri" panose="020F0502020204030204" pitchFamily="34" charset="0"/>
              </a:rPr>
              <a:t>          How’s Life? 2017 examines divisions among individuals </a:t>
            </a:r>
          </a:p>
          <a:p>
            <a:r>
              <a:rPr lang="en-GB" sz="2400" dirty="0" smtClean="0">
                <a:solidFill>
                  <a:schemeClr val="tx1">
                    <a:lumMod val="50000"/>
                  </a:schemeClr>
                </a:solidFill>
                <a:latin typeface="Calibri" panose="020F0502020204030204" pitchFamily="34" charset="0"/>
              </a:rPr>
              <a:t>                                                                   (“</a:t>
            </a:r>
            <a:r>
              <a:rPr lang="en-GB" sz="2400" b="1" dirty="0" smtClean="0">
                <a:solidFill>
                  <a:schemeClr val="accent1"/>
                </a:solidFill>
                <a:latin typeface="Calibri" panose="020F0502020204030204" pitchFamily="34" charset="0"/>
              </a:rPr>
              <a:t>vertical inequalities</a:t>
            </a:r>
            <a:r>
              <a:rPr lang="en-GB" sz="2400" dirty="0" smtClean="0">
                <a:solidFill>
                  <a:schemeClr val="tx1">
                    <a:lumMod val="50000"/>
                  </a:schemeClr>
                </a:solidFill>
                <a:latin typeface="Calibri" panose="020F0502020204030204" pitchFamily="34" charset="0"/>
              </a:rPr>
              <a:t>”)</a:t>
            </a:r>
          </a:p>
          <a:p>
            <a:endParaRPr lang="en-GB" sz="2400" b="1" dirty="0" smtClean="0">
              <a:solidFill>
                <a:schemeClr val="accent1"/>
              </a:solidFill>
              <a:latin typeface="Calibri" panose="020F0502020204030204" pitchFamily="34" charset="0"/>
            </a:endParaRPr>
          </a:p>
          <a:p>
            <a:r>
              <a:rPr lang="en-GB" sz="2400" dirty="0" smtClean="0">
                <a:solidFill>
                  <a:schemeClr val="tx1">
                    <a:lumMod val="50000"/>
                  </a:schemeClr>
                </a:solidFill>
                <a:latin typeface="Calibri" panose="020F0502020204030204" pitchFamily="34" charset="0"/>
              </a:rPr>
              <a:t>divisions among population groups (“</a:t>
            </a:r>
            <a:r>
              <a:rPr lang="en-GB" sz="2400" b="1" dirty="0" smtClean="0">
                <a:solidFill>
                  <a:schemeClr val="accent1"/>
                </a:solidFill>
                <a:latin typeface="Calibri" panose="020F0502020204030204" pitchFamily="34" charset="0"/>
              </a:rPr>
              <a:t>horizontal  inequalities”)</a:t>
            </a:r>
          </a:p>
          <a:p>
            <a:pPr marL="2686050" lvl="5" indent="-342900">
              <a:buFont typeface="Arial" panose="020B0604020202020204" pitchFamily="34" charset="0"/>
              <a:buChar char="•"/>
            </a:pPr>
            <a:r>
              <a:rPr lang="en-GB" sz="2400" dirty="0" smtClean="0">
                <a:latin typeface="Calibri" panose="020F0502020204030204" pitchFamily="34" charset="0"/>
              </a:rPr>
              <a:t>gender </a:t>
            </a:r>
            <a:endParaRPr lang="en-GB" sz="2400" dirty="0">
              <a:latin typeface="Calibri" panose="020F0502020204030204" pitchFamily="34" charset="0"/>
            </a:endParaRPr>
          </a:p>
          <a:p>
            <a:pPr marL="2628900" lvl="5" indent="-285750">
              <a:buFont typeface="Arial" charset="0"/>
              <a:buChar char="•"/>
            </a:pPr>
            <a:r>
              <a:rPr lang="en-GB" sz="2400" dirty="0">
                <a:latin typeface="Calibri" panose="020F0502020204030204" pitchFamily="34" charset="0"/>
              </a:rPr>
              <a:t>age</a:t>
            </a:r>
          </a:p>
          <a:p>
            <a:pPr marL="2686050" lvl="5" indent="-342900">
              <a:buFont typeface="Arial" panose="020B0604020202020204" pitchFamily="34" charset="0"/>
              <a:buChar char="•"/>
            </a:pPr>
            <a:r>
              <a:rPr lang="en-GB" sz="2400" dirty="0">
                <a:latin typeface="Calibri" panose="020F0502020204030204" pitchFamily="34" charset="0"/>
              </a:rPr>
              <a:t>education</a:t>
            </a:r>
          </a:p>
          <a:p>
            <a:pPr marL="2686050" lvl="5" indent="-342900">
              <a:buFont typeface="Arial" panose="020B0604020202020204" pitchFamily="34" charset="0"/>
              <a:buChar char="•"/>
            </a:pPr>
            <a:r>
              <a:rPr lang="en-GB" sz="2400" dirty="0" smtClean="0">
                <a:latin typeface="Calibri" panose="020F0502020204030204" pitchFamily="34" charset="0"/>
              </a:rPr>
              <a:t>migrant </a:t>
            </a:r>
            <a:r>
              <a:rPr lang="en-GB" sz="2400" dirty="0">
                <a:latin typeface="Calibri" panose="020F0502020204030204" pitchFamily="34" charset="0"/>
              </a:rPr>
              <a:t>status </a:t>
            </a:r>
          </a:p>
          <a:p>
            <a:pPr lvl="2"/>
            <a:endParaRPr lang="en-GB" sz="2400" dirty="0">
              <a:solidFill>
                <a:schemeClr val="accent6">
                  <a:lumMod val="50000"/>
                </a:schemeClr>
              </a:solidFill>
              <a:latin typeface="Calibri" panose="020F0502020204030204" pitchFamily="34" charset="0"/>
            </a:endParaRPr>
          </a:p>
          <a:p>
            <a:pPr algn="r"/>
            <a:r>
              <a:rPr lang="en-GB" sz="2400" dirty="0" smtClean="0">
                <a:latin typeface="Calibri" panose="020F0502020204030204" pitchFamily="34" charset="0"/>
              </a:rPr>
              <a:t>					</a:t>
            </a:r>
          </a:p>
          <a:p>
            <a:pPr lvl="8"/>
            <a:endParaRPr lang="en-GB" sz="2400" dirty="0" smtClean="0">
              <a:latin typeface="Calibri" panose="020F0502020204030204" pitchFamily="34" charset="0"/>
            </a:endParaRPr>
          </a:p>
          <a:p>
            <a:pPr lvl="8"/>
            <a:endParaRPr lang="en-GB" sz="2400" dirty="0">
              <a:latin typeface="Calibri" panose="020F0502020204030204" pitchFamily="34" charset="0"/>
            </a:endParaRPr>
          </a:p>
          <a:p>
            <a:pPr lvl="8"/>
            <a:r>
              <a:rPr lang="en-GB" sz="2400" dirty="0" smtClean="0">
                <a:solidFill>
                  <a:schemeClr val="tx1">
                    <a:lumMod val="50000"/>
                  </a:schemeClr>
                </a:solidFill>
                <a:latin typeface="Calibri" panose="020F0502020204030204" pitchFamily="34" charset="0"/>
              </a:rPr>
              <a:t>…and </a:t>
            </a:r>
            <a:r>
              <a:rPr lang="en-GB" sz="2400" b="1" dirty="0" smtClean="0">
                <a:solidFill>
                  <a:schemeClr val="accent1"/>
                </a:solidFill>
                <a:latin typeface="Calibri" panose="020F0502020204030204" pitchFamily="34" charset="0"/>
              </a:rPr>
              <a:t>between people and </a:t>
            </a:r>
            <a:r>
              <a:rPr lang="en-GB" sz="2400" dirty="0" smtClean="0">
                <a:solidFill>
                  <a:schemeClr val="tx1">
                    <a:lumMod val="50000"/>
                  </a:schemeClr>
                </a:solidFill>
                <a:latin typeface="Calibri" panose="020F0502020204030204" pitchFamily="34" charset="0"/>
              </a:rPr>
              <a:t>the</a:t>
            </a:r>
            <a:r>
              <a:rPr lang="en-GB" sz="2400" dirty="0" smtClean="0">
                <a:latin typeface="Calibri" panose="020F0502020204030204" pitchFamily="34" charset="0"/>
              </a:rPr>
              <a:t> </a:t>
            </a:r>
            <a:r>
              <a:rPr lang="en-GB" sz="2400" b="1" dirty="0" smtClean="0">
                <a:solidFill>
                  <a:schemeClr val="accent1"/>
                </a:solidFill>
                <a:latin typeface="Calibri" panose="020F0502020204030204" pitchFamily="34" charset="0"/>
              </a:rPr>
              <a:t>public institutions</a:t>
            </a:r>
            <a:r>
              <a:rPr lang="en-GB" sz="2400" dirty="0" smtClean="0">
                <a:latin typeface="Calibri" panose="020F0502020204030204" pitchFamily="34" charset="0"/>
              </a:rPr>
              <a:t> </a:t>
            </a:r>
            <a:r>
              <a:rPr lang="en-GB" sz="2400" dirty="0">
                <a:solidFill>
                  <a:schemeClr val="tx1">
                    <a:lumMod val="50000"/>
                  </a:schemeClr>
                </a:solidFill>
                <a:latin typeface="Calibri" panose="020F0502020204030204" pitchFamily="34" charset="0"/>
              </a:rPr>
              <a:t>that serve them</a:t>
            </a:r>
          </a:p>
          <a:p>
            <a:pPr marL="285750" indent="-285750">
              <a:buFont typeface="Arial" charset="0"/>
              <a:buChar char="•"/>
            </a:pPr>
            <a:endParaRPr lang="en-GB" sz="2400" dirty="0">
              <a:solidFill>
                <a:schemeClr val="accent6">
                  <a:lumMod val="50000"/>
                </a:schemeClr>
              </a:solidFill>
              <a:latin typeface="Calibri" panose="020F050202020403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536" y="2927051"/>
            <a:ext cx="1944216" cy="159498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50" y="4105341"/>
            <a:ext cx="1434824" cy="121974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9552" y="5013177"/>
            <a:ext cx="3321608" cy="1800200"/>
          </a:xfrm>
          <a:prstGeom prst="rect">
            <a:avLst/>
          </a:prstGeom>
        </p:spPr>
      </p:pic>
      <p:sp>
        <p:nvSpPr>
          <p:cNvPr id="7" name="TextBox 6"/>
          <p:cNvSpPr txBox="1"/>
          <p:nvPr/>
        </p:nvSpPr>
        <p:spPr>
          <a:xfrm>
            <a:off x="4932040" y="6567155"/>
            <a:ext cx="4686689" cy="246221"/>
          </a:xfrm>
          <a:prstGeom prst="rect">
            <a:avLst/>
          </a:prstGeom>
          <a:noFill/>
        </p:spPr>
        <p:txBody>
          <a:bodyPr wrap="square" rtlCol="0">
            <a:spAutoFit/>
          </a:bodyPr>
          <a:lstStyle/>
          <a:p>
            <a:r>
              <a:rPr lang="en-GB" sz="1000" dirty="0" smtClean="0"/>
              <a:t>All illustrations © </a:t>
            </a:r>
            <a:r>
              <a:rPr lang="en-GB" sz="1000" dirty="0" err="1" smtClean="0"/>
              <a:t>Guilia</a:t>
            </a:r>
            <a:r>
              <a:rPr lang="en-GB" sz="1000" dirty="0" smtClean="0"/>
              <a:t> </a:t>
            </a:r>
            <a:r>
              <a:rPr lang="en-GB" sz="1000" dirty="0" err="1" smtClean="0"/>
              <a:t>Sagramola</a:t>
            </a:r>
            <a:endParaRPr lang="en-GB" sz="1000" dirty="0"/>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991872" y="449456"/>
            <a:ext cx="1152128" cy="4819406"/>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11829" y="2978556"/>
            <a:ext cx="1440161" cy="1003112"/>
          </a:xfrm>
          <a:prstGeom prst="rect">
            <a:avLst/>
          </a:prstGeom>
        </p:spPr>
      </p:pic>
      <p:grpSp>
        <p:nvGrpSpPr>
          <p:cNvPr id="13" name="Group 12"/>
          <p:cNvGrpSpPr/>
          <p:nvPr/>
        </p:nvGrpSpPr>
        <p:grpSpPr>
          <a:xfrm>
            <a:off x="6183844" y="2859159"/>
            <a:ext cx="1584177" cy="1463148"/>
            <a:chOff x="2339752" y="1760941"/>
            <a:chExt cx="2455899" cy="2381061"/>
          </a:xfrm>
        </p:grpSpPr>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773997" y="1760941"/>
              <a:ext cx="2021654" cy="2381061"/>
            </a:xfrm>
            <a:prstGeom prst="rect">
              <a:avLst/>
            </a:prstGeom>
          </p:spPr>
        </p:pic>
        <p:sp>
          <p:nvSpPr>
            <p:cNvPr id="15" name="Oval 14"/>
            <p:cNvSpPr/>
            <p:nvPr/>
          </p:nvSpPr>
          <p:spPr>
            <a:xfrm>
              <a:off x="2339752" y="3212976"/>
              <a:ext cx="576064"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9221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13254" y="404664"/>
            <a:ext cx="7637572" cy="647700"/>
          </a:xfrm>
        </p:spPr>
        <p:txBody>
          <a:bodyPr/>
          <a:lstStyle/>
          <a:p>
            <a:r>
              <a:rPr lang="en-GB" b="1" dirty="0" smtClean="0">
                <a:solidFill>
                  <a:schemeClr val="tx1">
                    <a:lumMod val="50000"/>
                  </a:schemeClr>
                </a:solidFill>
                <a:latin typeface="Calibri" panose="020F0502020204030204" pitchFamily="34" charset="0"/>
                <a:cs typeface="Calibri" panose="020F0502020204030204" pitchFamily="34" charset="0"/>
              </a:rPr>
              <a:t>Well-being inequalities </a:t>
            </a:r>
            <a:r>
              <a:rPr lang="en-GB" b="1" dirty="0" smtClean="0">
                <a:solidFill>
                  <a:schemeClr val="tx1">
                    <a:lumMod val="50000"/>
                  </a:schemeClr>
                </a:solidFill>
                <a:latin typeface="Calibri" panose="020F0502020204030204" pitchFamily="34" charset="0"/>
                <a:cs typeface="Calibri" panose="020F0502020204030204" pitchFamily="34" charset="0"/>
              </a:rPr>
              <a:t>across 362 OECD regions</a:t>
            </a:r>
            <a:endParaRPr lang="en-GB" b="1" dirty="0">
              <a:solidFill>
                <a:schemeClr val="tx1">
                  <a:lumMod val="50000"/>
                </a:schemeClr>
              </a:solidFill>
              <a:latin typeface="Calibri" panose="020F0502020204030204" pitchFamily="34" charset="0"/>
              <a:cs typeface="Calibri" panose="020F0502020204030204" pitchFamily="34" charset="0"/>
            </a:endParaRPr>
          </a:p>
        </p:txBody>
      </p:sp>
      <p:sp>
        <p:nvSpPr>
          <p:cNvPr id="31" name="Rectangle 30"/>
          <p:cNvSpPr/>
          <p:nvPr/>
        </p:nvSpPr>
        <p:spPr>
          <a:xfrm>
            <a:off x="222193" y="3241356"/>
            <a:ext cx="9144000" cy="913070"/>
          </a:xfrm>
          <a:prstGeom prst="rect">
            <a:avLst/>
          </a:prstGeom>
        </p:spPr>
        <p:txBody>
          <a:bodyPr wrap="square">
            <a:spAutoFit/>
          </a:bodyPr>
          <a:lstStyle/>
          <a:p>
            <a:pPr marL="1591" indent="-1591" algn="ctr" fontAlgn="auto">
              <a:spcBef>
                <a:spcPts val="0"/>
              </a:spcBef>
              <a:spcAft>
                <a:spcPts val="1600"/>
              </a:spcAft>
              <a:defRPr sz="1800" b="0" i="0" u="none" strike="noStrike" kern="0" cap="none" spc="0" baseline="0">
                <a:solidFill>
                  <a:srgbClr val="000000"/>
                </a:solidFill>
                <a:uFillTx/>
              </a:defRPr>
            </a:pPr>
            <a:r>
              <a:rPr lang="en-US" sz="2000" b="1" dirty="0">
                <a:solidFill>
                  <a:srgbClr val="0617BA"/>
                </a:solidFill>
                <a:latin typeface="Calibri" panose="020F0502020204030204" pitchFamily="34" charset="0"/>
                <a:cs typeface="+mn-cs"/>
              </a:rPr>
              <a:t> </a:t>
            </a:r>
            <a:endParaRPr lang="en-US" sz="2000" b="1" dirty="0" smtClean="0">
              <a:solidFill>
                <a:srgbClr val="0617BA"/>
              </a:solidFill>
              <a:latin typeface="Calibri" panose="020F0502020204030204" pitchFamily="34" charset="0"/>
              <a:cs typeface="+mn-cs"/>
            </a:endParaRPr>
          </a:p>
          <a:p>
            <a:pPr marL="1591" indent="-1591" algn="ctr" fontAlgn="auto">
              <a:spcBef>
                <a:spcPts val="0"/>
              </a:spcBef>
              <a:spcAft>
                <a:spcPts val="1600"/>
              </a:spcAft>
              <a:defRPr sz="1800" b="0" i="0" u="none" strike="noStrike" kern="0" cap="none" spc="0" baseline="0">
                <a:solidFill>
                  <a:srgbClr val="000000"/>
                </a:solidFill>
                <a:uFillTx/>
              </a:defRPr>
            </a:pPr>
            <a:endParaRPr lang="en-US" sz="2000" b="1" dirty="0" smtClean="0">
              <a:solidFill>
                <a:srgbClr val="0617BA"/>
              </a:solidFill>
              <a:latin typeface="Calibri" panose="020F0502020204030204" pitchFamily="34" charset="0"/>
              <a:cs typeface="+mn-cs"/>
            </a:endParaRPr>
          </a:p>
        </p:txBody>
      </p:sp>
      <p:sp>
        <p:nvSpPr>
          <p:cNvPr id="2" name="Rectangle 1"/>
          <p:cNvSpPr/>
          <p:nvPr/>
        </p:nvSpPr>
        <p:spPr>
          <a:xfrm>
            <a:off x="427291" y="6193209"/>
            <a:ext cx="4143122" cy="369332"/>
          </a:xfrm>
          <a:prstGeom prst="rect">
            <a:avLst/>
          </a:prstGeom>
        </p:spPr>
        <p:txBody>
          <a:bodyPr wrap="none">
            <a:spAutoFit/>
          </a:bodyPr>
          <a:lstStyle/>
          <a:p>
            <a:r>
              <a:rPr lang="en-GB" b="1" dirty="0">
                <a:solidFill>
                  <a:schemeClr val="tx1">
                    <a:lumMod val="50000"/>
                  </a:schemeClr>
                </a:solidFill>
                <a:latin typeface="Calibri" panose="020F0502020204030204" pitchFamily="34" charset="0"/>
              </a:rPr>
              <a:t>https://www.oecdregionalwellbeing.org/</a:t>
            </a:r>
          </a:p>
        </p:txBody>
      </p:sp>
      <p:pic>
        <p:nvPicPr>
          <p:cNvPr id="9" name="Picture 8" descr="9789264217416-31-en.pdf - Google Chrome"/>
          <p:cNvPicPr>
            <a:picLocks noChangeAspect="1"/>
          </p:cNvPicPr>
          <p:nvPr/>
        </p:nvPicPr>
        <p:blipFill rotWithShape="1">
          <a:blip r:embed="rId3">
            <a:extLst>
              <a:ext uri="{28A0092B-C50C-407E-A947-70E740481C1C}">
                <a14:useLocalDpi xmlns:a14="http://schemas.microsoft.com/office/drawing/2010/main" val="0"/>
              </a:ext>
            </a:extLst>
          </a:blip>
          <a:srcRect l="15563" t="26088" r="13299" b="10146"/>
          <a:stretch/>
        </p:blipFill>
        <p:spPr>
          <a:xfrm>
            <a:off x="0" y="1491596"/>
            <a:ext cx="9144000" cy="4412590"/>
          </a:xfrm>
          <a:prstGeom prst="rect">
            <a:avLst/>
          </a:prstGeom>
        </p:spPr>
      </p:pic>
    </p:spTree>
    <p:extLst>
      <p:ext uri="{BB962C8B-B14F-4D97-AF65-F5344CB8AC3E}">
        <p14:creationId xmlns:p14="http://schemas.microsoft.com/office/powerpoint/2010/main" val="1033776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22193" y="3241356"/>
            <a:ext cx="9144000" cy="913070"/>
          </a:xfrm>
          <a:prstGeom prst="rect">
            <a:avLst/>
          </a:prstGeom>
        </p:spPr>
        <p:txBody>
          <a:bodyPr wrap="square">
            <a:spAutoFit/>
          </a:bodyPr>
          <a:lstStyle/>
          <a:p>
            <a:pPr marL="1591" indent="-1591" algn="ctr" fontAlgn="auto">
              <a:spcBef>
                <a:spcPts val="0"/>
              </a:spcBef>
              <a:spcAft>
                <a:spcPts val="1600"/>
              </a:spcAft>
              <a:defRPr sz="1800" b="0" i="0" u="none" strike="noStrike" kern="0" cap="none" spc="0" baseline="0">
                <a:solidFill>
                  <a:srgbClr val="000000"/>
                </a:solidFill>
                <a:uFillTx/>
              </a:defRPr>
            </a:pPr>
            <a:r>
              <a:rPr lang="en-US" sz="2000" b="1" dirty="0">
                <a:solidFill>
                  <a:srgbClr val="0617BA"/>
                </a:solidFill>
                <a:latin typeface="Calibri" panose="020F0502020204030204" pitchFamily="34" charset="0"/>
                <a:cs typeface="+mn-cs"/>
              </a:rPr>
              <a:t> </a:t>
            </a:r>
            <a:endParaRPr lang="en-US" sz="2000" b="1" dirty="0" smtClean="0">
              <a:solidFill>
                <a:srgbClr val="0617BA"/>
              </a:solidFill>
              <a:latin typeface="Calibri" panose="020F0502020204030204" pitchFamily="34" charset="0"/>
              <a:cs typeface="+mn-cs"/>
            </a:endParaRPr>
          </a:p>
          <a:p>
            <a:pPr marL="1591" indent="-1591" algn="ctr" fontAlgn="auto">
              <a:spcBef>
                <a:spcPts val="0"/>
              </a:spcBef>
              <a:spcAft>
                <a:spcPts val="1600"/>
              </a:spcAft>
              <a:defRPr sz="1800" b="0" i="0" u="none" strike="noStrike" kern="0" cap="none" spc="0" baseline="0">
                <a:solidFill>
                  <a:srgbClr val="000000"/>
                </a:solidFill>
                <a:uFillTx/>
              </a:defRPr>
            </a:pPr>
            <a:endParaRPr lang="en-US" sz="2000" b="1" dirty="0" smtClean="0">
              <a:solidFill>
                <a:srgbClr val="0617BA"/>
              </a:solidFill>
              <a:latin typeface="Calibri" panose="020F0502020204030204" pitchFamily="34" charset="0"/>
              <a:cs typeface="+mn-cs"/>
            </a:endParaRPr>
          </a:p>
        </p:txBody>
      </p:sp>
      <p:sp>
        <p:nvSpPr>
          <p:cNvPr id="2" name="Rectangle 1"/>
          <p:cNvSpPr/>
          <p:nvPr/>
        </p:nvSpPr>
        <p:spPr>
          <a:xfrm>
            <a:off x="1331640" y="332656"/>
            <a:ext cx="7200800" cy="646331"/>
          </a:xfrm>
          <a:prstGeom prst="rect">
            <a:avLst/>
          </a:prstGeom>
        </p:spPr>
        <p:txBody>
          <a:bodyPr wrap="square">
            <a:spAutoFit/>
          </a:bodyPr>
          <a:lstStyle/>
          <a:p>
            <a:r>
              <a:rPr lang="en-GB" sz="3600" b="1" dirty="0" smtClean="0">
                <a:solidFill>
                  <a:schemeClr val="tx1">
                    <a:lumMod val="50000"/>
                  </a:schemeClr>
                </a:solidFill>
                <a:latin typeface="Calibri" panose="020F0502020204030204" pitchFamily="34" charset="0"/>
              </a:rPr>
              <a:t>www.oecdregionalwellbeing.org</a:t>
            </a:r>
            <a:endParaRPr lang="en-GB" sz="3600" b="1" dirty="0">
              <a:solidFill>
                <a:schemeClr val="tx1">
                  <a:lumMod val="50000"/>
                </a:schemeClr>
              </a:solidFill>
              <a:latin typeface="Calibri" panose="020F0502020204030204" pitchFamily="34" charset="0"/>
            </a:endParaRPr>
          </a:p>
        </p:txBody>
      </p:sp>
      <p:pic>
        <p:nvPicPr>
          <p:cNvPr id="8" name="Picture 7" descr="Tuscany | OECD Regional Well-Being - Google Chrome"/>
          <p:cNvPicPr>
            <a:picLocks noChangeAspect="1"/>
          </p:cNvPicPr>
          <p:nvPr/>
        </p:nvPicPr>
        <p:blipFill rotWithShape="1">
          <a:blip r:embed="rId3">
            <a:extLst>
              <a:ext uri="{28A0092B-C50C-407E-A947-70E740481C1C}">
                <a14:useLocalDpi xmlns:a14="http://schemas.microsoft.com/office/drawing/2010/main" val="0"/>
              </a:ext>
            </a:extLst>
          </a:blip>
          <a:srcRect l="10447" t="14721" r="20298" b="18396"/>
          <a:stretch/>
        </p:blipFill>
        <p:spPr>
          <a:xfrm>
            <a:off x="107504" y="1196752"/>
            <a:ext cx="8917614" cy="4636417"/>
          </a:xfrm>
          <a:prstGeom prst="rect">
            <a:avLst/>
          </a:prstGeom>
        </p:spPr>
      </p:pic>
    </p:spTree>
    <p:extLst>
      <p:ext uri="{BB962C8B-B14F-4D97-AF65-F5344CB8AC3E}">
        <p14:creationId xmlns:p14="http://schemas.microsoft.com/office/powerpoint/2010/main" val="2828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107504" y="1523720"/>
            <a:ext cx="5760640" cy="5505680"/>
          </a:xfrm>
        </p:spPr>
        <p:txBody>
          <a:bodyPr>
            <a:noAutofit/>
          </a:bodyPr>
          <a:lstStyle/>
          <a:p>
            <a:pPr>
              <a:spcBef>
                <a:spcPts val="800"/>
              </a:spcBef>
              <a:spcAft>
                <a:spcPts val="800"/>
              </a:spcAft>
              <a:buFont typeface="Wingdings" panose="05000000000000000000" pitchFamily="2" charset="2"/>
              <a:buChar char="ü"/>
            </a:pPr>
            <a:r>
              <a:rPr lang="en-GB" sz="2200" dirty="0" smtClean="0">
                <a:solidFill>
                  <a:schemeClr val="tx1">
                    <a:lumMod val="50000"/>
                  </a:schemeClr>
                </a:solidFill>
                <a:latin typeface="Calibri" panose="020F0502020204030204" pitchFamily="34" charset="0"/>
              </a:rPr>
              <a:t>Tool to help </a:t>
            </a:r>
            <a:r>
              <a:rPr lang="en-GB" sz="2200" dirty="0">
                <a:solidFill>
                  <a:schemeClr val="tx1">
                    <a:lumMod val="50000"/>
                  </a:schemeClr>
                </a:solidFill>
                <a:latin typeface="Calibri" panose="020F0502020204030204" pitchFamily="34" charset="0"/>
              </a:rPr>
              <a:t>identify priorities for </a:t>
            </a:r>
            <a:r>
              <a:rPr lang="en-GB" sz="2200" dirty="0" smtClean="0">
                <a:solidFill>
                  <a:schemeClr val="tx1">
                    <a:lumMod val="50000"/>
                  </a:schemeClr>
                </a:solidFill>
                <a:latin typeface="Calibri" panose="020F0502020204030204" pitchFamily="34" charset="0"/>
              </a:rPr>
              <a:t>action and communicate on challenge of SDGs </a:t>
            </a:r>
          </a:p>
          <a:p>
            <a:pPr>
              <a:spcBef>
                <a:spcPts val="800"/>
              </a:spcBef>
              <a:spcAft>
                <a:spcPts val="800"/>
              </a:spcAft>
              <a:buFont typeface="Wingdings" panose="05000000000000000000" pitchFamily="2" charset="2"/>
              <a:buChar char="ü"/>
            </a:pPr>
            <a:r>
              <a:rPr lang="en-GB" sz="2200" dirty="0" smtClean="0">
                <a:solidFill>
                  <a:schemeClr val="tx1">
                    <a:lumMod val="50000"/>
                  </a:schemeClr>
                </a:solidFill>
                <a:latin typeface="Calibri" panose="020F0502020204030204" pitchFamily="34" charset="0"/>
              </a:rPr>
              <a:t>Assesses countries’ distance from the SDG targets. </a:t>
            </a:r>
            <a:r>
              <a:rPr lang="en-GB" sz="2200" dirty="0">
                <a:solidFill>
                  <a:schemeClr val="tx1">
                    <a:lumMod val="50000"/>
                  </a:schemeClr>
                </a:solidFill>
                <a:latin typeface="Calibri" panose="020F0502020204030204" pitchFamily="34" charset="0"/>
              </a:rPr>
              <a:t>H</a:t>
            </a:r>
            <a:r>
              <a:rPr lang="en-GB" sz="2200" dirty="0" smtClean="0">
                <a:solidFill>
                  <a:schemeClr val="tx1">
                    <a:lumMod val="50000"/>
                  </a:schemeClr>
                </a:solidFill>
                <a:latin typeface="Calibri" panose="020F0502020204030204" pitchFamily="34" charset="0"/>
              </a:rPr>
              <a:t>igh-level overview of strengths, weaknesses and  </a:t>
            </a:r>
            <a:r>
              <a:rPr lang="en-GB" sz="2200" b="1" dirty="0" smtClean="0">
                <a:solidFill>
                  <a:schemeClr val="tx1">
                    <a:lumMod val="50000"/>
                  </a:schemeClr>
                </a:solidFill>
                <a:latin typeface="Calibri" panose="020F0502020204030204" pitchFamily="34" charset="0"/>
              </a:rPr>
              <a:t>measurement gaps</a:t>
            </a:r>
            <a:endParaRPr lang="en-GB" sz="2200" b="1" dirty="0">
              <a:solidFill>
                <a:schemeClr val="tx1">
                  <a:lumMod val="50000"/>
                </a:schemeClr>
              </a:solidFill>
              <a:latin typeface="Calibri" panose="020F0502020204030204" pitchFamily="34" charset="0"/>
            </a:endParaRPr>
          </a:p>
          <a:p>
            <a:pPr>
              <a:spcBef>
                <a:spcPts val="800"/>
              </a:spcBef>
              <a:spcAft>
                <a:spcPts val="800"/>
              </a:spcAft>
              <a:buFont typeface="Wingdings" panose="05000000000000000000" pitchFamily="2" charset="2"/>
              <a:buChar char="ü"/>
            </a:pPr>
            <a:r>
              <a:rPr lang="en-GB" sz="2200" dirty="0" smtClean="0">
                <a:solidFill>
                  <a:schemeClr val="tx1">
                    <a:lumMod val="50000"/>
                  </a:schemeClr>
                </a:solidFill>
                <a:latin typeface="Calibri" panose="020F0502020204030204" pitchFamily="34" charset="0"/>
              </a:rPr>
              <a:t>Piloted in 2016; updated in June 2017</a:t>
            </a:r>
            <a:endParaRPr lang="en-GB" sz="2200" dirty="0">
              <a:solidFill>
                <a:schemeClr val="tx1">
                  <a:lumMod val="50000"/>
                </a:schemeClr>
              </a:solidFill>
              <a:latin typeface="Calibri" panose="020F0502020204030204" pitchFamily="34" charset="0"/>
            </a:endParaRPr>
          </a:p>
          <a:p>
            <a:pPr>
              <a:spcBef>
                <a:spcPts val="800"/>
              </a:spcBef>
              <a:spcAft>
                <a:spcPts val="800"/>
              </a:spcAft>
              <a:buFont typeface="Wingdings" panose="05000000000000000000" pitchFamily="2" charset="2"/>
              <a:buChar char="ü"/>
            </a:pPr>
            <a:r>
              <a:rPr lang="en-GB" sz="2200" dirty="0" smtClean="0">
                <a:solidFill>
                  <a:schemeClr val="tx1">
                    <a:lumMod val="50000"/>
                  </a:schemeClr>
                </a:solidFill>
                <a:latin typeface="Calibri" panose="020F0502020204030204" pitchFamily="34" charset="0"/>
              </a:rPr>
              <a:t>Participation is voluntary: </a:t>
            </a:r>
            <a:r>
              <a:rPr lang="en-GB" sz="2200" b="1" dirty="0" smtClean="0">
                <a:solidFill>
                  <a:schemeClr val="tx1">
                    <a:lumMod val="50000"/>
                  </a:schemeClr>
                </a:solidFill>
                <a:latin typeface="Calibri" panose="020F0502020204030204" pitchFamily="34" charset="0"/>
              </a:rPr>
              <a:t>6 </a:t>
            </a:r>
            <a:r>
              <a:rPr lang="en-GB" sz="2200" dirty="0" smtClean="0">
                <a:solidFill>
                  <a:schemeClr val="tx1">
                    <a:lumMod val="50000"/>
                  </a:schemeClr>
                </a:solidFill>
                <a:latin typeface="Calibri" panose="020F0502020204030204" pitchFamily="34" charset="0"/>
              </a:rPr>
              <a:t>countries participated in pilot phase; </a:t>
            </a:r>
            <a:r>
              <a:rPr lang="en-GB" sz="2200" b="1" dirty="0">
                <a:solidFill>
                  <a:schemeClr val="tx1">
                    <a:lumMod val="50000"/>
                  </a:schemeClr>
                </a:solidFill>
                <a:latin typeface="Calibri" panose="020F0502020204030204" pitchFamily="34" charset="0"/>
              </a:rPr>
              <a:t>7</a:t>
            </a:r>
            <a:r>
              <a:rPr lang="en-GB" sz="2200" dirty="0" smtClean="0">
                <a:solidFill>
                  <a:schemeClr val="tx1">
                    <a:lumMod val="50000"/>
                  </a:schemeClr>
                </a:solidFill>
                <a:latin typeface="Calibri" panose="020F0502020204030204" pitchFamily="34" charset="0"/>
              </a:rPr>
              <a:t> additional countries have since joined; ongoing discussion with </a:t>
            </a:r>
            <a:r>
              <a:rPr lang="en-GB" sz="2200" b="1" dirty="0" smtClean="0">
                <a:solidFill>
                  <a:schemeClr val="tx1">
                    <a:lumMod val="50000"/>
                  </a:schemeClr>
                </a:solidFill>
                <a:latin typeface="Calibri" panose="020F0502020204030204" pitchFamily="34" charset="0"/>
              </a:rPr>
              <a:t>10</a:t>
            </a:r>
            <a:r>
              <a:rPr lang="en-GB" sz="2200" dirty="0" smtClean="0">
                <a:solidFill>
                  <a:schemeClr val="tx1">
                    <a:lumMod val="50000"/>
                  </a:schemeClr>
                </a:solidFill>
                <a:latin typeface="Calibri" panose="020F0502020204030204" pitchFamily="34" charset="0"/>
              </a:rPr>
              <a:t> more</a:t>
            </a:r>
            <a:endParaRPr lang="en-GB" sz="2200" dirty="0">
              <a:solidFill>
                <a:schemeClr val="tx1">
                  <a:lumMod val="50000"/>
                </a:schemeClr>
              </a:solidFill>
              <a:latin typeface="Calibri" panose="020F0502020204030204" pitchFamily="34" charset="0"/>
            </a:endParaRPr>
          </a:p>
          <a:p>
            <a:pPr marL="0" indent="0">
              <a:spcBef>
                <a:spcPts val="800"/>
              </a:spcBef>
              <a:spcAft>
                <a:spcPts val="800"/>
              </a:spcAft>
              <a:buNone/>
            </a:pPr>
            <a:r>
              <a:rPr lang="en-GB" sz="1800" i="1" dirty="0" smtClean="0">
                <a:solidFill>
                  <a:schemeClr val="tx1">
                    <a:lumMod val="50000"/>
                  </a:schemeClr>
                </a:solidFill>
                <a:latin typeface="Calibri" panose="020F0502020204030204" pitchFamily="34" charset="0"/>
              </a:rPr>
              <a:t>Participated in 2017: Belgium</a:t>
            </a:r>
            <a:r>
              <a:rPr lang="en-GB" sz="1800" i="1" dirty="0">
                <a:solidFill>
                  <a:schemeClr val="tx1">
                    <a:lumMod val="50000"/>
                  </a:schemeClr>
                </a:solidFill>
                <a:latin typeface="Calibri" panose="020F0502020204030204" pitchFamily="34" charset="0"/>
              </a:rPr>
              <a:t>, the Czech Republic, Denmark, Finland, Italy, Korea, Luxembourg, Latvia, the Netherlands, Norway, Slovenia, the Slovak Republic and Sweden.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908720"/>
            <a:ext cx="3244827" cy="4587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43608" y="188640"/>
            <a:ext cx="7655832" cy="1077218"/>
          </a:xfrm>
          <a:prstGeom prst="rect">
            <a:avLst/>
          </a:prstGeom>
        </p:spPr>
        <p:txBody>
          <a:bodyPr wrap="square">
            <a:spAutoFit/>
          </a:bodyPr>
          <a:lstStyle/>
          <a:p>
            <a:r>
              <a:rPr lang="en-GB" sz="3200" b="1" dirty="0">
                <a:solidFill>
                  <a:schemeClr val="tx1">
                    <a:lumMod val="50000"/>
                  </a:schemeClr>
                </a:solidFill>
                <a:latin typeface="Calibri" panose="020F0502020204030204" pitchFamily="34" charset="0"/>
              </a:rPr>
              <a:t>OECD </a:t>
            </a:r>
            <a:r>
              <a:rPr lang="en-GB" sz="3200" b="1" dirty="0" smtClean="0">
                <a:solidFill>
                  <a:schemeClr val="tx1">
                    <a:lumMod val="50000"/>
                  </a:schemeClr>
                </a:solidFill>
                <a:latin typeface="Calibri" panose="020F0502020204030204" pitchFamily="34" charset="0"/>
              </a:rPr>
              <a:t>study on Measuring </a:t>
            </a:r>
            <a:r>
              <a:rPr lang="en-GB" sz="3200" b="1" dirty="0">
                <a:solidFill>
                  <a:schemeClr val="tx1">
                    <a:lumMod val="50000"/>
                  </a:schemeClr>
                </a:solidFill>
                <a:latin typeface="Calibri" panose="020F0502020204030204" pitchFamily="34" charset="0"/>
              </a:rPr>
              <a:t>Distance to </a:t>
            </a:r>
            <a:r>
              <a:rPr lang="en-GB" sz="3200" b="1" dirty="0" smtClean="0">
                <a:solidFill>
                  <a:schemeClr val="tx1">
                    <a:lumMod val="50000"/>
                  </a:schemeClr>
                </a:solidFill>
                <a:latin typeface="Calibri" panose="020F0502020204030204" pitchFamily="34" charset="0"/>
              </a:rPr>
              <a:t>the SDG </a:t>
            </a:r>
            <a:r>
              <a:rPr lang="en-GB" sz="3200" b="1" dirty="0">
                <a:solidFill>
                  <a:schemeClr val="tx1">
                    <a:lumMod val="50000"/>
                  </a:schemeClr>
                </a:solidFill>
                <a:latin typeface="Calibri" panose="020F0502020204030204" pitchFamily="34" charset="0"/>
              </a:rPr>
              <a:t>targets</a:t>
            </a:r>
            <a:endParaRPr lang="en-GB" sz="3200" b="1" dirty="0">
              <a:solidFill>
                <a:schemeClr val="tx1">
                  <a:lumMod val="50000"/>
                </a:schemeClr>
              </a:solidFill>
            </a:endParaRPr>
          </a:p>
        </p:txBody>
      </p:sp>
    </p:spTree>
    <p:extLst>
      <p:ext uri="{BB962C8B-B14F-4D97-AF65-F5344CB8AC3E}">
        <p14:creationId xmlns:p14="http://schemas.microsoft.com/office/powerpoint/2010/main" val="368548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1520" y="1293728"/>
            <a:ext cx="878497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r>
              <a:rPr kumimoji="0" lang="en-GB" altLang="zh-CN" sz="2000" b="0"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Based on the 128 available indicators allowing coverage of </a:t>
            </a:r>
            <a:r>
              <a:rPr kumimoji="0" lang="en-GB" altLang="zh-CN" sz="2000" b="1"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96 of the 169 SDG targets</a:t>
            </a:r>
            <a:r>
              <a:rPr kumimoji="0" lang="en-GB" altLang="zh-CN" sz="2000" b="0"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 Italy has currently achieved 11 of the 2030 targets. </a:t>
            </a:r>
            <a:endParaRPr lang="en-GB" altLang="zh-CN" sz="2000" dirty="0" smtClean="0">
              <a:solidFill>
                <a:schemeClr val="tx1">
                  <a:lumMod val="50000"/>
                </a:schemeClr>
              </a:solidFill>
              <a:latin typeface="Calibri" panose="020F0502020204030204"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endParaRPr kumimoji="0" lang="en-GB" altLang="zh-CN" sz="2000" b="1" i="0" u="none" strike="noStrike" cap="none" normalizeH="0" baseline="0" dirty="0">
              <a:ln>
                <a:noFill/>
              </a:ln>
              <a:solidFill>
                <a:schemeClr val="tx1"/>
              </a:solidFill>
              <a:effectLst/>
              <a:latin typeface="Calibri" panose="020F0502020204030204"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endParaRPr lang="en-GB" altLang="zh-CN" sz="2000" b="1" dirty="0" smtClean="0">
              <a:latin typeface="Calibri" panose="020F0502020204030204"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 pos="755650" algn="l"/>
                <a:tab pos="971550" algn="l"/>
              </a:tabLst>
            </a:pPr>
            <a:endParaRPr kumimoji="0" lang="en-GB" altLang="zh-CN" sz="2000" b="0" i="0" u="none" strike="noStrike" cap="none" normalizeH="0" baseline="0" dirty="0" smtClean="0">
              <a:ln>
                <a:noFill/>
              </a:ln>
              <a:solidFill>
                <a:schemeClr val="tx1"/>
              </a:solidFill>
              <a:effectLst/>
              <a:latin typeface="Calibri" panose="020F0502020204030204" pitchFamily="34" charset="0"/>
            </a:endParaRPr>
          </a:p>
        </p:txBody>
      </p:sp>
      <p:pic>
        <p:nvPicPr>
          <p:cNvPr id="9217" name="Picture 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8840"/>
            <a:ext cx="5551570" cy="42302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44016" y="6279703"/>
            <a:ext cx="8604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755650" algn="l"/>
                <a:tab pos="971550" algn="l"/>
              </a:tabLst>
            </a:pPr>
            <a:r>
              <a:rPr kumimoji="0" lang="en-GB" altLang="zh-CN" sz="1200" b="0" i="1"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Note</a:t>
            </a:r>
            <a:r>
              <a:rPr kumimoji="0" lang="en-GB" altLang="zh-CN" sz="1200" b="0"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 The chart shows how far Italy has already progressed towards each available target. The longer the bars the shorter the distance is to be travelled by 2030. Targets are clustered by goal, and goals are clustered by the “5Ps” of the 2030 Agenda (outer circle).</a:t>
            </a:r>
            <a:endParaRPr kumimoji="0" lang="en-GB" altLang="zh-CN" sz="1200" b="0" i="0" u="none" strike="noStrike" cap="none" normalizeH="0" baseline="0" dirty="0" smtClean="0">
              <a:ln>
                <a:noFill/>
              </a:ln>
              <a:solidFill>
                <a:schemeClr val="tx1">
                  <a:lumMod val="50000"/>
                </a:schemeClr>
              </a:solidFill>
              <a:effectLst/>
              <a:latin typeface="Calibri" panose="020F0502020204030204" pitchFamily="34" charset="0"/>
            </a:endParaRPr>
          </a:p>
        </p:txBody>
      </p:sp>
      <p:sp>
        <p:nvSpPr>
          <p:cNvPr id="8" name="Rectangle 7"/>
          <p:cNvSpPr/>
          <p:nvPr/>
        </p:nvSpPr>
        <p:spPr>
          <a:xfrm>
            <a:off x="1043608" y="116632"/>
            <a:ext cx="7848872" cy="1077218"/>
          </a:xfrm>
          <a:prstGeom prst="rect">
            <a:avLst/>
          </a:prstGeom>
        </p:spPr>
        <p:txBody>
          <a:bodyPr wrap="square">
            <a:spAutoFit/>
          </a:bodyPr>
          <a:lstStyle/>
          <a:p>
            <a:pPr lvl="0" fontAlgn="base">
              <a:spcBef>
                <a:spcPct val="0"/>
              </a:spcBef>
              <a:spcAft>
                <a:spcPct val="0"/>
              </a:spcAft>
              <a:tabLst>
                <a:tab pos="539750" algn="l"/>
                <a:tab pos="755650" algn="l"/>
                <a:tab pos="971550" algn="l"/>
              </a:tabLst>
            </a:pPr>
            <a:r>
              <a:rPr lang="en-GB" altLang="zh-CN" sz="3200" b="1" dirty="0">
                <a:solidFill>
                  <a:schemeClr val="tx1">
                    <a:lumMod val="50000"/>
                  </a:schemeClr>
                </a:solidFill>
                <a:latin typeface="Calibri" panose="020F0502020204030204" pitchFamily="34" charset="0"/>
                <a:ea typeface="Times New Roman" pitchFamily="18" charset="0"/>
              </a:rPr>
              <a:t>Italy’s current distance from achieving </a:t>
            </a:r>
            <a:r>
              <a:rPr lang="en-GB" altLang="zh-CN" sz="3200" b="1" dirty="0" smtClean="0">
                <a:solidFill>
                  <a:schemeClr val="tx1">
                    <a:lumMod val="50000"/>
                  </a:schemeClr>
                </a:solidFill>
                <a:latin typeface="Calibri" panose="020F0502020204030204" pitchFamily="34" charset="0"/>
                <a:ea typeface="Times New Roman" pitchFamily="18" charset="0"/>
              </a:rPr>
              <a:t>the SDGs</a:t>
            </a:r>
            <a:r>
              <a:rPr lang="en-GB" altLang="zh-CN" sz="3200" b="1" dirty="0">
                <a:solidFill>
                  <a:schemeClr val="tx1">
                    <a:lumMod val="50000"/>
                  </a:schemeClr>
                </a:solidFill>
                <a:latin typeface="Calibri" panose="020F0502020204030204" pitchFamily="34" charset="0"/>
                <a:ea typeface="Times New Roman" pitchFamily="18" charset="0"/>
              </a:rPr>
              <a:t>’ 2030 targets </a:t>
            </a:r>
            <a:endParaRPr lang="en-GB" altLang="zh-CN" sz="32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336357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1520" y="1601504"/>
            <a:ext cx="87849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r>
              <a:rPr kumimoji="0" lang="en-GB" altLang="zh-CN" sz="2000" b="0"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Based on the 128 available indicators allowing coverage of </a:t>
            </a:r>
            <a:r>
              <a:rPr kumimoji="0" lang="en-GB" altLang="zh-CN" sz="2000" b="1" i="0" u="none" strike="noStrike" cap="none" normalizeH="0" baseline="0" dirty="0" smtClean="0">
                <a:ln>
                  <a:noFill/>
                </a:ln>
                <a:solidFill>
                  <a:schemeClr val="tx1">
                    <a:lumMod val="50000"/>
                  </a:schemeClr>
                </a:solidFill>
                <a:effectLst/>
                <a:latin typeface="Calibri" panose="020F0502020204030204" pitchFamily="34" charset="0"/>
                <a:ea typeface="Times New Roman" pitchFamily="18" charset="0"/>
              </a:rPr>
              <a:t>96 of the 169 targets…</a:t>
            </a:r>
            <a:endParaRPr kumimoji="0" lang="en-GB" altLang="zh-CN" sz="2000" b="1" i="0" u="none" strike="noStrike" cap="none" normalizeH="0" baseline="0" dirty="0">
              <a:ln>
                <a:noFill/>
              </a:ln>
              <a:solidFill>
                <a:schemeClr val="tx1"/>
              </a:solidFill>
              <a:effectLst/>
              <a:latin typeface="Calibri" panose="020F0502020204030204"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 pos="755650" algn="l"/>
                <a:tab pos="971550" algn="l"/>
              </a:tabLst>
            </a:pPr>
            <a:endParaRPr lang="en-GB" altLang="zh-CN" sz="2000" b="1" dirty="0" smtClean="0">
              <a:latin typeface="Calibri" panose="020F0502020204030204"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 pos="755650" algn="l"/>
                <a:tab pos="971550" algn="l"/>
              </a:tabLst>
            </a:pPr>
            <a:endParaRPr kumimoji="0" lang="en-GB" altLang="zh-CN" sz="2000" b="0" i="0" u="none" strike="noStrike" cap="none" normalizeH="0" baseline="0" dirty="0" smtClean="0">
              <a:ln>
                <a:noFill/>
              </a:ln>
              <a:solidFill>
                <a:schemeClr val="tx1"/>
              </a:solidFill>
              <a:effectLst/>
              <a:latin typeface="Calibri" panose="020F0502020204030204" pitchFamily="34" charset="0"/>
            </a:endParaRPr>
          </a:p>
        </p:txBody>
      </p:sp>
      <p:sp>
        <p:nvSpPr>
          <p:cNvPr id="8" name="Rectangle 7"/>
          <p:cNvSpPr/>
          <p:nvPr/>
        </p:nvSpPr>
        <p:spPr>
          <a:xfrm>
            <a:off x="1093710" y="119534"/>
            <a:ext cx="7848872" cy="1077218"/>
          </a:xfrm>
          <a:prstGeom prst="rect">
            <a:avLst/>
          </a:prstGeom>
        </p:spPr>
        <p:txBody>
          <a:bodyPr wrap="square">
            <a:spAutoFit/>
          </a:bodyPr>
          <a:lstStyle/>
          <a:p>
            <a:pPr lvl="0" fontAlgn="base">
              <a:spcBef>
                <a:spcPct val="0"/>
              </a:spcBef>
              <a:spcAft>
                <a:spcPct val="0"/>
              </a:spcAft>
              <a:tabLst>
                <a:tab pos="539750" algn="l"/>
                <a:tab pos="755650" algn="l"/>
                <a:tab pos="971550" algn="l"/>
              </a:tabLst>
            </a:pPr>
            <a:r>
              <a:rPr lang="en-GB" altLang="zh-CN" sz="3200" b="1" dirty="0">
                <a:solidFill>
                  <a:schemeClr val="tx1">
                    <a:lumMod val="50000"/>
                  </a:schemeClr>
                </a:solidFill>
                <a:latin typeface="Calibri" panose="020F0502020204030204" pitchFamily="34" charset="0"/>
                <a:ea typeface="Times New Roman" pitchFamily="18" charset="0"/>
              </a:rPr>
              <a:t>Italy’s current distance </a:t>
            </a:r>
            <a:r>
              <a:rPr lang="en-GB" altLang="zh-CN" sz="3200" b="1" dirty="0" smtClean="0">
                <a:solidFill>
                  <a:schemeClr val="tx1">
                    <a:lumMod val="50000"/>
                  </a:schemeClr>
                </a:solidFill>
                <a:latin typeface="Calibri" panose="020F0502020204030204" pitchFamily="34" charset="0"/>
                <a:ea typeface="Times New Roman" pitchFamily="18" charset="0"/>
              </a:rPr>
              <a:t>from each of the Goals and “5Ps” of the 2030 Agenda</a:t>
            </a:r>
            <a:endParaRPr lang="en-GB" altLang="zh-CN" sz="3200" dirty="0">
              <a:solidFill>
                <a:schemeClr val="tx1">
                  <a:lumMod val="50000"/>
                </a:schemeClr>
              </a:solidFill>
              <a:latin typeface="Calibri" panose="020F0502020204030204" pitchFamily="34" charset="0"/>
            </a:endParaRPr>
          </a:p>
        </p:txBody>
      </p:sp>
      <p:pic>
        <p:nvPicPr>
          <p:cNvPr id="11265" name="Picture 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3" y="2031114"/>
            <a:ext cx="7969383" cy="36497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5805264"/>
            <a:ext cx="87484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755650" algn="l"/>
                <a:tab pos="97155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755650" algn="l"/>
                <a:tab pos="971550" algn="l"/>
              </a:tabLst>
            </a:pPr>
            <a:r>
              <a:rPr kumimoji="0" lang="en-GB" altLang="zh-CN" sz="1000" b="0" i="1" u="none" strike="noStrike" cap="none" normalizeH="0" baseline="0" dirty="0" smtClean="0">
                <a:ln>
                  <a:noFill/>
                </a:ln>
                <a:solidFill>
                  <a:srgbClr val="000000"/>
                </a:solidFill>
                <a:effectLst/>
                <a:latin typeface="Calibri" panose="020F0502020204030204" pitchFamily="34" charset="0"/>
                <a:ea typeface="Times New Roman" pitchFamily="18" charset="0"/>
              </a:rPr>
              <a:t>Note</a:t>
            </a:r>
            <a:r>
              <a:rPr kumimoji="0" lang="en-GB" altLang="zh-CN" sz="1000" b="0" i="0" u="none" strike="noStrike" cap="none" normalizeH="0" baseline="0" dirty="0" smtClean="0">
                <a:ln>
                  <a:noFill/>
                </a:ln>
                <a:solidFill>
                  <a:srgbClr val="000000"/>
                </a:solidFill>
                <a:effectLst/>
                <a:latin typeface="Calibri" panose="020F0502020204030204" pitchFamily="34" charset="0"/>
                <a:ea typeface="Times New Roman" pitchFamily="18" charset="0"/>
              </a:rPr>
              <a:t>: This figure shows Italy’s distance to travel towards each of the 17 Goals of the 2030 Agenda. Bars show Italy’s performance, while diamonds show the OECD average. White bars indicate missing data. The y-axis indicates the distance from reaching the target in standardised units. 0 indicates that the level for 2030 has already been attained, and the axis starts at 3 as most OECD countries have already attained this level. Distances to target are aggregated at the goal level (all targets weighted equally). To make the level of achievement within the country more distinct, in this figure, data on Official Development Assistance (ODA) are excluded in Goals 1 to 16. Nonetheless, total ODA, ODA focusing on capacity building and national planning as well as ODA commitments to statistical capacity building are included in Goal 17 “implementation” and under Partnership.</a:t>
            </a:r>
            <a:endParaRPr kumimoji="0" lang="en-GB" altLang="zh-CN" sz="1000" b="0"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680546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5499438"/>
              </p:ext>
            </p:extLst>
          </p:nvPr>
        </p:nvGraphicFramePr>
        <p:xfrm>
          <a:off x="73188" y="-72378"/>
          <a:ext cx="9091772" cy="6741738"/>
        </p:xfrm>
        <a:graphic>
          <a:graphicData uri="http://schemas.openxmlformats.org/drawingml/2006/table">
            <a:tbl>
              <a:tblPr>
                <a:tableStyleId>{5C22544A-7EE6-4342-B048-85BDC9FD1C3A}</a:tableStyleId>
              </a:tblPr>
              <a:tblGrid>
                <a:gridCol w="1474476"/>
                <a:gridCol w="792088"/>
                <a:gridCol w="2088232"/>
                <a:gridCol w="4736976"/>
              </a:tblGrid>
              <a:tr h="619671">
                <a:tc gridSpan="3">
                  <a:txBody>
                    <a:bodyPr/>
                    <a:lstStyle/>
                    <a:p>
                      <a:pPr algn="ctr" fontAlgn="ctr"/>
                      <a:r>
                        <a:rPr lang="en-GB" sz="2000" b="1" u="none" strike="noStrike" dirty="0">
                          <a:solidFill>
                            <a:schemeClr val="bg1"/>
                          </a:solidFill>
                          <a:effectLst/>
                          <a:latin typeface="Calibri" panose="020F0502020204030204" pitchFamily="34" charset="0"/>
                        </a:rPr>
                        <a:t>OECD well-being framework</a:t>
                      </a:r>
                      <a:endParaRPr lang="en-GB" sz="2000" b="1" i="0" u="none" strike="noStrike" dirty="0">
                        <a:solidFill>
                          <a:schemeClr val="bg1"/>
                        </a:solidFill>
                        <a:effectLst/>
                        <a:latin typeface="Calibri" panose="020F0502020204030204" pitchFamily="34" charset="0"/>
                      </a:endParaRPr>
                    </a:p>
                  </a:txBody>
                  <a:tcPr marL="0" marR="0" marT="0" marB="0" anchor="ctr">
                    <a:solidFill>
                      <a:schemeClr val="tx2">
                        <a:lumMod val="50000"/>
                      </a:schemeClr>
                    </a:solidFill>
                  </a:tcPr>
                </a:tc>
                <a:tc hMerge="1">
                  <a:txBody>
                    <a:bodyPr/>
                    <a:lstStyle/>
                    <a:p>
                      <a:endParaRPr lang="en-GB"/>
                    </a:p>
                  </a:txBody>
                  <a:tcPr/>
                </a:tc>
                <a:tc hMerge="1">
                  <a:txBody>
                    <a:bodyPr/>
                    <a:lstStyle/>
                    <a:p>
                      <a:endParaRPr lang="en-GB"/>
                    </a:p>
                  </a:txBody>
                  <a:tcPr/>
                </a:tc>
                <a:tc>
                  <a:txBody>
                    <a:bodyPr/>
                    <a:lstStyle/>
                    <a:p>
                      <a:pPr algn="ctr" fontAlgn="ctr"/>
                      <a:r>
                        <a:rPr lang="en-GB" sz="2000" b="1" u="none" strike="noStrike" dirty="0">
                          <a:solidFill>
                            <a:schemeClr val="bg1"/>
                          </a:solidFill>
                          <a:effectLst/>
                          <a:latin typeface="Calibri" panose="020F0502020204030204" pitchFamily="34" charset="0"/>
                        </a:rPr>
                        <a:t>Sustainable Development Goals </a:t>
                      </a:r>
                      <a:endParaRPr lang="en-GB" sz="2000" b="1" i="0" u="none" strike="noStrike" dirty="0">
                        <a:solidFill>
                          <a:schemeClr val="bg1"/>
                        </a:solidFill>
                        <a:effectLst/>
                        <a:latin typeface="Calibri" panose="020F0502020204030204" pitchFamily="34" charset="0"/>
                      </a:endParaRPr>
                    </a:p>
                  </a:txBody>
                  <a:tcPr marL="0" marR="0" marT="0" marB="0" anchor="ctr">
                    <a:solidFill>
                      <a:schemeClr val="tx2">
                        <a:lumMod val="50000"/>
                      </a:schemeClr>
                    </a:solidFill>
                  </a:tcPr>
                </a:tc>
              </a:tr>
              <a:tr h="306778">
                <a:tc rowSpan="9">
                  <a:txBody>
                    <a:bodyPr/>
                    <a:lstStyle/>
                    <a:p>
                      <a:pPr algn="ctr" fontAlgn="ctr"/>
                      <a:r>
                        <a:rPr lang="en-GB" sz="2000" b="1" u="none" strike="noStrike" dirty="0">
                          <a:solidFill>
                            <a:schemeClr val="tx1">
                              <a:lumMod val="50000"/>
                            </a:schemeClr>
                          </a:solidFill>
                          <a:effectLst/>
                          <a:latin typeface="Calibri" panose="020F0502020204030204" pitchFamily="34" charset="0"/>
                        </a:rPr>
                        <a:t>Current well-being</a:t>
                      </a:r>
                      <a:endParaRPr lang="en-GB" sz="2000" b="1"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tc>
                <a:tc>
                  <a:txBody>
                    <a:bodyPr/>
                    <a:lstStyle/>
                    <a:p>
                      <a:pPr algn="ctr" fontAlgn="ctr"/>
                      <a:r>
                        <a:rPr lang="en-GB" sz="1600" u="none" strike="noStrike" dirty="0">
                          <a:solidFill>
                            <a:schemeClr val="tx1">
                              <a:lumMod val="50000"/>
                            </a:schemeClr>
                          </a:solidFill>
                          <a:effectLst/>
                          <a:latin typeface="Calibri" panose="020F0502020204030204" pitchFamily="34" charset="0"/>
                        </a:rPr>
                        <a:t>Income &amp; wealth</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a:solidFill>
                            <a:schemeClr val="tx1">
                              <a:lumMod val="50000"/>
                            </a:schemeClr>
                          </a:solidFill>
                          <a:effectLst/>
                          <a:latin typeface="Calibri" panose="020F0502020204030204" pitchFamily="34" charset="0"/>
                        </a:rPr>
                        <a:t>SDG 1 (poverty);  SDG 2 (food)</a:t>
                      </a:r>
                      <a:endParaRPr lang="en-US" sz="1600" b="0" i="0" u="none" strike="noStrike">
                        <a:solidFill>
                          <a:schemeClr val="tx1">
                            <a:lumMod val="50000"/>
                          </a:schemeClr>
                        </a:solidFill>
                        <a:effectLst/>
                        <a:latin typeface="Calibri" panose="020F0502020204030204" pitchFamily="34" charset="0"/>
                      </a:endParaRPr>
                    </a:p>
                  </a:txBody>
                  <a:tcPr marL="0" marR="0" marT="0" marB="0" anchor="ctr"/>
                </a:tc>
              </a:tr>
              <a:tr h="306778">
                <a:tc vMerge="1">
                  <a:txBody>
                    <a:bodyPr/>
                    <a:lstStyle/>
                    <a:p>
                      <a:endParaRPr lang="en-GB"/>
                    </a:p>
                  </a:txBody>
                  <a:tcPr/>
                </a:tc>
                <a:tc>
                  <a:txBody>
                    <a:bodyPr/>
                    <a:lstStyle/>
                    <a:p>
                      <a:pPr algn="l" fontAlgn="b"/>
                      <a:endParaRPr lang="en-GB" sz="1800" b="0" i="0" u="none" strike="noStrike" dirty="0">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Jobs and earnings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a:solidFill>
                            <a:schemeClr val="tx1">
                              <a:lumMod val="50000"/>
                            </a:schemeClr>
                          </a:solidFill>
                          <a:effectLst/>
                          <a:latin typeface="Calibri" panose="020F0502020204030204" pitchFamily="34" charset="0"/>
                        </a:rPr>
                        <a:t>SDG 8 (decent work &amp; economy)</a:t>
                      </a:r>
                      <a:endParaRPr lang="en-US" sz="1600" b="0" i="0" u="none" strike="noStrike">
                        <a:solidFill>
                          <a:schemeClr val="tx1">
                            <a:lumMod val="50000"/>
                          </a:schemeClr>
                        </a:solidFill>
                        <a:effectLst/>
                        <a:latin typeface="Calibri" panose="020F0502020204030204" pitchFamily="34" charset="0"/>
                      </a:endParaRPr>
                    </a:p>
                  </a:txBody>
                  <a:tcPr marL="0" marR="0" marT="0" marB="0" anchor="ctr"/>
                </a:tc>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Housing</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a:solidFill>
                            <a:schemeClr val="tx1">
                              <a:lumMod val="50000"/>
                            </a:schemeClr>
                          </a:solidFill>
                          <a:effectLst/>
                          <a:latin typeface="Calibri" panose="020F0502020204030204" pitchFamily="34" charset="0"/>
                        </a:rPr>
                        <a:t>SDG 11 (cities)</a:t>
                      </a:r>
                      <a:endParaRPr lang="en-GB" sz="1600" b="0" i="0" u="none" strike="noStrike">
                        <a:solidFill>
                          <a:schemeClr val="tx1">
                            <a:lumMod val="50000"/>
                          </a:schemeClr>
                        </a:solidFill>
                        <a:effectLst/>
                        <a:latin typeface="Calibri" panose="020F0502020204030204" pitchFamily="34" charset="0"/>
                      </a:endParaRPr>
                    </a:p>
                  </a:txBody>
                  <a:tcPr marL="0" marR="0" marT="0" marB="0" anchor="ctr"/>
                </a:tc>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Health status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a:solidFill>
                            <a:schemeClr val="tx1">
                              <a:lumMod val="50000"/>
                            </a:schemeClr>
                          </a:solidFill>
                          <a:effectLst/>
                          <a:latin typeface="Calibri" panose="020F0502020204030204" pitchFamily="34" charset="0"/>
                        </a:rPr>
                        <a:t>SDG 3 (health)</a:t>
                      </a:r>
                      <a:endParaRPr lang="en-GB" sz="1600" b="0" i="0" u="none" strike="noStrike">
                        <a:solidFill>
                          <a:schemeClr val="tx1">
                            <a:lumMod val="50000"/>
                          </a:schemeClr>
                        </a:solidFill>
                        <a:effectLst/>
                        <a:latin typeface="Calibri" panose="020F0502020204030204" pitchFamily="34" charset="0"/>
                      </a:endParaRPr>
                    </a:p>
                  </a:txBody>
                  <a:tcPr marL="0" marR="0" marT="0" marB="0" anchor="ctr"/>
                </a:tc>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Work-life balance</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a:solidFill>
                            <a:schemeClr val="tx1">
                              <a:lumMod val="50000"/>
                            </a:schemeClr>
                          </a:solidFill>
                          <a:effectLst/>
                          <a:latin typeface="Calibri" panose="020F0502020204030204" pitchFamily="34" charset="0"/>
                        </a:rPr>
                        <a:t>SDG 8 (decent work &amp; economy)</a:t>
                      </a:r>
                      <a:endParaRPr lang="en-US" sz="1600" b="0" i="0" u="none" strike="noStrike">
                        <a:solidFill>
                          <a:schemeClr val="tx1">
                            <a:lumMod val="50000"/>
                          </a:schemeClr>
                        </a:solidFill>
                        <a:effectLst/>
                        <a:latin typeface="Calibri" panose="020F0502020204030204" pitchFamily="34" charset="0"/>
                      </a:endParaRPr>
                    </a:p>
                  </a:txBody>
                  <a:tcPr marL="0" marR="0" marT="0" marB="0" anchor="ctr"/>
                </a:tc>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Education &amp; skills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4 (education)</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r>
              <a:tr h="613554">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Civic engagement &amp; governance</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16 (institutions)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r>
              <a:tr h="306778">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Environmental quality</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dirty="0">
                          <a:solidFill>
                            <a:schemeClr val="tx1">
                              <a:lumMod val="50000"/>
                            </a:schemeClr>
                          </a:solidFill>
                          <a:effectLst/>
                          <a:latin typeface="Calibri" panose="020F0502020204030204" pitchFamily="34" charset="0"/>
                        </a:rPr>
                        <a:t>SDG 6 (water);  SDG 11 (cities)</a:t>
                      </a:r>
                      <a:endParaRPr lang="en-US" sz="1600" b="0" i="0" u="none" strike="noStrike" dirty="0">
                        <a:solidFill>
                          <a:schemeClr val="tx1">
                            <a:lumMod val="50000"/>
                          </a:schemeClr>
                        </a:solidFill>
                        <a:effectLst/>
                        <a:latin typeface="Calibri" panose="020F0502020204030204" pitchFamily="34" charset="0"/>
                      </a:endParaRPr>
                    </a:p>
                  </a:txBody>
                  <a:tcPr marL="0" marR="0" marT="0" marB="0" anchor="ctr"/>
                </a:tc>
              </a:tr>
              <a:tr h="306778">
                <a:tc vMerge="1">
                  <a:txBody>
                    <a:bodyPr/>
                    <a:lstStyle/>
                    <a:p>
                      <a:endParaRPr lang="en-GB"/>
                    </a:p>
                  </a:txBody>
                  <a:tcPr/>
                </a:tc>
                <a:tc>
                  <a:txBody>
                    <a:bodyPr/>
                    <a:lstStyle/>
                    <a:p>
                      <a:pPr algn="l" fontAlgn="b"/>
                      <a:r>
                        <a:rPr lang="en-GB" sz="1800" u="none" strike="noStrike">
                          <a:solidFill>
                            <a:schemeClr val="tx1">
                              <a:lumMod val="50000"/>
                            </a:schemeClr>
                          </a:solidFill>
                          <a:effectLst/>
                          <a:latin typeface="Calibri" panose="020F0502020204030204" pitchFamily="34" charset="0"/>
                        </a:rPr>
                        <a:t> </a:t>
                      </a:r>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Personal security</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16 (institutions)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r>
              <a:tr h="580179">
                <a:tc>
                  <a:txBody>
                    <a:bodyPr/>
                    <a:lstStyle/>
                    <a:p>
                      <a:pPr algn="ctr" fontAlgn="ctr"/>
                      <a:r>
                        <a:rPr lang="en-GB" sz="2000" b="1" u="none" strike="noStrike" dirty="0" smtClean="0">
                          <a:solidFill>
                            <a:schemeClr val="tx1">
                              <a:lumMod val="50000"/>
                            </a:schemeClr>
                          </a:solidFill>
                          <a:effectLst/>
                          <a:latin typeface="Calibri" panose="020F0502020204030204" pitchFamily="34" charset="0"/>
                        </a:rPr>
                        <a:t>Inequalities</a:t>
                      </a:r>
                      <a:endParaRPr lang="en-GB" sz="2000" b="1"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l" fontAlgn="b"/>
                      <a:r>
                        <a:rPr lang="en-GB" sz="1800" u="none" strike="noStrike" dirty="0">
                          <a:solidFill>
                            <a:schemeClr val="tx1">
                              <a:lumMod val="50000"/>
                            </a:schemeClr>
                          </a:solidFill>
                          <a:effectLst/>
                          <a:latin typeface="Calibri" panose="020F0502020204030204" pitchFamily="34" charset="0"/>
                        </a:rPr>
                        <a:t> </a:t>
                      </a:r>
                      <a:endParaRPr lang="en-GB" sz="1800" b="0" i="0" u="none" strike="noStrike" dirty="0">
                        <a:solidFill>
                          <a:schemeClr val="tx1">
                            <a:lumMod val="50000"/>
                          </a:schemeClr>
                        </a:solidFill>
                        <a:effectLst/>
                        <a:latin typeface="Calibri" panose="020F0502020204030204" pitchFamily="34" charset="0"/>
                      </a:endParaRPr>
                    </a:p>
                  </a:txBody>
                  <a:tcPr marL="0" marR="0" marT="0" marB="0" anchor="b"/>
                </a:tc>
                <a:tc>
                  <a:txBody>
                    <a:bodyPr/>
                    <a:lstStyle/>
                    <a:p>
                      <a:pPr algn="ctr" fontAlgn="b"/>
                      <a:r>
                        <a:rPr lang="en-GB" sz="1600" u="none" strike="noStrike" dirty="0" smtClean="0">
                          <a:solidFill>
                            <a:schemeClr val="tx1">
                              <a:lumMod val="50000"/>
                            </a:schemeClr>
                          </a:solidFill>
                          <a:effectLst/>
                          <a:latin typeface="Calibri" panose="020F0502020204030204" pitchFamily="34" charset="0"/>
                        </a:rPr>
                        <a:t>[</a:t>
                      </a:r>
                      <a:r>
                        <a:rPr lang="en-GB" sz="1600" b="1" u="none" strike="noStrike" dirty="0" smtClean="0">
                          <a:solidFill>
                            <a:schemeClr val="tx1">
                              <a:lumMod val="50000"/>
                            </a:schemeClr>
                          </a:solidFill>
                          <a:effectLst/>
                          <a:latin typeface="Calibri" panose="020F0502020204030204" pitchFamily="34" charset="0"/>
                        </a:rPr>
                        <a:t>captured throughout all dimensions</a:t>
                      </a:r>
                      <a:r>
                        <a:rPr lang="en-GB" sz="1600" u="none" strike="noStrike" dirty="0" smtClean="0">
                          <a:solidFill>
                            <a:schemeClr val="tx1">
                              <a:lumMod val="50000"/>
                            </a:schemeClr>
                          </a:solidFill>
                          <a:effectLst/>
                          <a:latin typeface="Calibri" panose="020F0502020204030204" pitchFamily="34" charset="0"/>
                        </a:rPr>
                        <a:t>]</a:t>
                      </a:r>
                      <a:r>
                        <a:rPr lang="en-GB" sz="1600" u="none" strike="noStrike" dirty="0">
                          <a:solidFill>
                            <a:schemeClr val="tx1">
                              <a:lumMod val="50000"/>
                            </a:schemeClr>
                          </a:solidFill>
                          <a:effectLst/>
                          <a:latin typeface="Calibri" panose="020F0502020204030204" pitchFamily="34" charset="0"/>
                        </a:rPr>
                        <a:t> </a:t>
                      </a:r>
                      <a:endParaRPr lang="en-GB" sz="1600" b="0" i="0" u="none" strike="noStrike" dirty="0">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US" sz="1600" u="none" strike="noStrike" dirty="0">
                          <a:solidFill>
                            <a:schemeClr val="tx1">
                              <a:lumMod val="50000"/>
                            </a:schemeClr>
                          </a:solidFill>
                          <a:effectLst/>
                          <a:latin typeface="Calibri" panose="020F0502020204030204" pitchFamily="34" charset="0"/>
                        </a:rPr>
                        <a:t>SDG 1 (poverty); SDG 5 (women); SDG 10 (inequality)</a:t>
                      </a:r>
                      <a:endParaRPr lang="en-US" sz="1600" b="0" i="0" u="none" strike="noStrike" dirty="0">
                        <a:solidFill>
                          <a:schemeClr val="tx1">
                            <a:lumMod val="50000"/>
                          </a:schemeClr>
                        </a:solidFill>
                        <a:effectLst/>
                        <a:latin typeface="Calibri" panose="020F0502020204030204" pitchFamily="34" charset="0"/>
                      </a:endParaRPr>
                    </a:p>
                  </a:txBody>
                  <a:tcPr marL="0" marR="0" marT="0" marB="0" anchor="ctr"/>
                </a:tc>
              </a:tr>
              <a:tr h="672504">
                <a:tc rowSpan="4">
                  <a:txBody>
                    <a:bodyPr/>
                    <a:lstStyle/>
                    <a:p>
                      <a:pPr algn="ctr" fontAlgn="ctr"/>
                      <a:r>
                        <a:rPr lang="en-GB" sz="2000" b="1" u="none" strike="noStrike" dirty="0">
                          <a:solidFill>
                            <a:schemeClr val="tx1">
                              <a:lumMod val="50000"/>
                            </a:schemeClr>
                          </a:solidFill>
                          <a:effectLst/>
                          <a:latin typeface="Calibri" panose="020F0502020204030204" pitchFamily="34" charset="0"/>
                        </a:rPr>
                        <a:t>Resources for future well-being</a:t>
                      </a:r>
                      <a:endParaRPr lang="en-GB" sz="2000" b="1"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Natural capital</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13 (climate);  SDG 14 (oceans);  SDG 15 (biodiversity);  SDG 12 (sustainable production)</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r>
              <a:tr h="649478">
                <a:tc vMerge="1">
                  <a:txBody>
                    <a:bodyPr/>
                    <a:lstStyle/>
                    <a:p>
                      <a:endParaRPr lang="en-GB"/>
                    </a:p>
                  </a:txBody>
                  <a:tcPr/>
                </a:tc>
                <a:tc>
                  <a:txBody>
                    <a:bodyPr/>
                    <a:lstStyle/>
                    <a:p>
                      <a:pPr algn="l" fontAlgn="b"/>
                      <a:endParaRPr lang="en-GB" sz="1800" b="0" i="0" u="none" strike="noStrike" dirty="0">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Economic capital </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dirty="0">
                          <a:solidFill>
                            <a:schemeClr val="tx1">
                              <a:lumMod val="50000"/>
                            </a:schemeClr>
                          </a:solidFill>
                          <a:effectLst/>
                          <a:latin typeface="Calibri" panose="020F0502020204030204" pitchFamily="34" charset="0"/>
                        </a:rPr>
                        <a:t>SDG 7 (energy);  SDG 8 </a:t>
                      </a:r>
                      <a:r>
                        <a:rPr lang="en-US" sz="1600" u="none" strike="noStrike" dirty="0" smtClean="0">
                          <a:solidFill>
                            <a:schemeClr val="tx1">
                              <a:lumMod val="50000"/>
                            </a:schemeClr>
                          </a:solidFill>
                          <a:effectLst/>
                          <a:latin typeface="Calibri" panose="020F0502020204030204" pitchFamily="34" charset="0"/>
                        </a:rPr>
                        <a:t>(work </a:t>
                      </a:r>
                      <a:r>
                        <a:rPr lang="en-US" sz="1600" u="none" strike="noStrike" dirty="0">
                          <a:solidFill>
                            <a:schemeClr val="tx1">
                              <a:lumMod val="50000"/>
                            </a:schemeClr>
                          </a:solidFill>
                          <a:effectLst/>
                          <a:latin typeface="Calibri" panose="020F0502020204030204" pitchFamily="34" charset="0"/>
                        </a:rPr>
                        <a:t>&amp; economy);  SDG 9 (infrastructure); SDG 12 (sustainable production)</a:t>
                      </a:r>
                      <a:endParaRPr lang="en-US" sz="1600" b="0" i="0" u="none" strike="noStrike" dirty="0">
                        <a:solidFill>
                          <a:schemeClr val="tx1">
                            <a:lumMod val="50000"/>
                          </a:schemeClr>
                        </a:solidFill>
                        <a:effectLst/>
                        <a:latin typeface="Calibri" panose="020F0502020204030204" pitchFamily="34" charset="0"/>
                      </a:endParaRPr>
                    </a:p>
                  </a:txBody>
                  <a:tcPr marL="0" marR="0" marT="0" marB="0" anchor="ctr"/>
                </a:tc>
              </a:tr>
              <a:tr h="576064">
                <a:tc vMerge="1">
                  <a:txBody>
                    <a:bodyPr/>
                    <a:lstStyle/>
                    <a:p>
                      <a:endParaRPr lang="en-GB"/>
                    </a:p>
                  </a:txBody>
                  <a:tcPr/>
                </a:tc>
                <a:tc>
                  <a:txBody>
                    <a:bodyPr/>
                    <a:lstStyle/>
                    <a:p>
                      <a:pPr algn="l" fontAlgn="b"/>
                      <a:endParaRPr lang="en-GB" sz="1800" b="0" i="0" u="none" strike="noStrike">
                        <a:solidFill>
                          <a:schemeClr val="tx1">
                            <a:lumMod val="50000"/>
                          </a:schemeClr>
                        </a:solidFill>
                        <a:effectLst/>
                        <a:latin typeface="Calibri" panose="020F0502020204030204" pitchFamily="34" charset="0"/>
                      </a:endParaRPr>
                    </a:p>
                  </a:txBody>
                  <a:tcPr marL="0" marR="0" marT="0" marB="0"/>
                </a:tc>
                <a:tc>
                  <a:txBody>
                    <a:bodyPr/>
                    <a:lstStyle/>
                    <a:p>
                      <a:pPr algn="ctr" fontAlgn="ctr"/>
                      <a:r>
                        <a:rPr lang="en-GB" sz="1600" u="none" strike="noStrike" dirty="0">
                          <a:solidFill>
                            <a:schemeClr val="tx1">
                              <a:lumMod val="50000"/>
                            </a:schemeClr>
                          </a:solidFill>
                          <a:effectLst/>
                          <a:latin typeface="Calibri" panose="020F0502020204030204" pitchFamily="34" charset="0"/>
                        </a:rPr>
                        <a:t>Human </a:t>
                      </a:r>
                      <a:r>
                        <a:rPr lang="en-GB" sz="1600" u="none" strike="noStrike" dirty="0" smtClean="0">
                          <a:solidFill>
                            <a:schemeClr val="tx1">
                              <a:lumMod val="50000"/>
                            </a:schemeClr>
                          </a:solidFill>
                          <a:effectLst/>
                          <a:latin typeface="Calibri" panose="020F0502020204030204" pitchFamily="34" charset="0"/>
                        </a:rPr>
                        <a:t>capital</a:t>
                      </a:r>
                    </a:p>
                    <a:p>
                      <a:pPr algn="ctr" fontAlgn="ct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US" sz="1600" u="none" strike="noStrike" dirty="0">
                          <a:solidFill>
                            <a:schemeClr val="tx1">
                              <a:lumMod val="50000"/>
                            </a:schemeClr>
                          </a:solidFill>
                          <a:effectLst/>
                          <a:latin typeface="Calibri" panose="020F0502020204030204" pitchFamily="34" charset="0"/>
                        </a:rPr>
                        <a:t>SDG 3 (health);  SDG 4 (education)</a:t>
                      </a:r>
                      <a:endParaRPr lang="en-US" sz="1600" b="0" i="0" u="none" strike="noStrike" dirty="0">
                        <a:solidFill>
                          <a:schemeClr val="tx1">
                            <a:lumMod val="50000"/>
                          </a:schemeClr>
                        </a:solidFill>
                        <a:effectLst/>
                        <a:latin typeface="Calibri" panose="020F0502020204030204" pitchFamily="34" charset="0"/>
                      </a:endParaRPr>
                    </a:p>
                  </a:txBody>
                  <a:tcPr marL="0" marR="0" marT="0" marB="0" anchor="ctr"/>
                </a:tc>
              </a:tr>
              <a:tr h="576064">
                <a:tc vMerge="1">
                  <a:txBody>
                    <a:bodyPr/>
                    <a:lstStyle/>
                    <a:p>
                      <a:endParaRPr lang="en-GB"/>
                    </a:p>
                  </a:txBody>
                  <a:tcPr/>
                </a:tc>
                <a:tc>
                  <a:txBody>
                    <a:bodyPr/>
                    <a:lstStyle/>
                    <a:p>
                      <a:pPr algn="l" fontAlgn="b"/>
                      <a:r>
                        <a:rPr lang="en-GB" sz="1800" u="none" strike="noStrike">
                          <a:solidFill>
                            <a:schemeClr val="tx1">
                              <a:lumMod val="50000"/>
                            </a:schemeClr>
                          </a:solidFill>
                          <a:effectLst/>
                          <a:latin typeface="Calibri" panose="020F0502020204030204" pitchFamily="34" charset="0"/>
                        </a:rPr>
                        <a:t> </a:t>
                      </a:r>
                      <a:endParaRPr lang="en-GB" sz="1800" b="0" i="0" u="none" strike="noStrike">
                        <a:solidFill>
                          <a:schemeClr val="tx1">
                            <a:lumMod val="50000"/>
                          </a:schemeClr>
                        </a:solidFill>
                        <a:effectLst/>
                        <a:latin typeface="Calibri" panose="020F0502020204030204" pitchFamily="34" charset="0"/>
                      </a:endParaRPr>
                    </a:p>
                  </a:txBody>
                  <a:tcPr marL="0" marR="0" marT="0" marB="0" anchor="b"/>
                </a:tc>
                <a:tc>
                  <a:txBody>
                    <a:bodyPr/>
                    <a:lstStyle/>
                    <a:p>
                      <a:pPr algn="ctr" fontAlgn="ctr"/>
                      <a:r>
                        <a:rPr lang="en-GB" sz="1600" u="none" strike="noStrike" dirty="0">
                          <a:solidFill>
                            <a:schemeClr val="tx1">
                              <a:lumMod val="50000"/>
                            </a:schemeClr>
                          </a:solidFill>
                          <a:effectLst/>
                          <a:latin typeface="Calibri" panose="020F0502020204030204" pitchFamily="34" charset="0"/>
                        </a:rPr>
                        <a:t>Social capital </a:t>
                      </a:r>
                      <a:endParaRPr lang="en-GB" sz="1600" u="none" strike="noStrike" dirty="0" smtClean="0">
                        <a:solidFill>
                          <a:schemeClr val="tx1">
                            <a:lumMod val="50000"/>
                          </a:schemeClr>
                        </a:solidFill>
                        <a:effectLst/>
                        <a:latin typeface="Calibri" panose="020F0502020204030204" pitchFamily="34" charset="0"/>
                      </a:endParaRPr>
                    </a:p>
                    <a:p>
                      <a:pPr algn="ctr" fontAlgn="ct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c>
                  <a:txBody>
                    <a:bodyPr/>
                    <a:lstStyle/>
                    <a:p>
                      <a:pPr algn="ctr" fontAlgn="ctr"/>
                      <a:r>
                        <a:rPr lang="en-GB" sz="1600" u="none" strike="noStrike" dirty="0">
                          <a:solidFill>
                            <a:schemeClr val="tx1">
                              <a:lumMod val="50000"/>
                            </a:schemeClr>
                          </a:solidFill>
                          <a:effectLst/>
                          <a:latin typeface="Calibri" panose="020F0502020204030204" pitchFamily="34" charset="0"/>
                        </a:rPr>
                        <a:t>SDG 16 (institutions)</a:t>
                      </a:r>
                      <a:endParaRPr lang="en-GB" sz="1600" b="0" i="0" u="none" strike="noStrike" dirty="0">
                        <a:solidFill>
                          <a:schemeClr val="tx1">
                            <a:lumMod val="50000"/>
                          </a:schemeClr>
                        </a:solidFill>
                        <a:effectLst/>
                        <a:latin typeface="Calibri" panose="020F0502020204030204" pitchFamily="34" charset="0"/>
                      </a:endParaRPr>
                    </a:p>
                  </a:txBody>
                  <a:tcPr marL="0" marR="0" marT="0" marB="0" anchor="ct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819" y="433511"/>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341" y="764704"/>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1081" y="1105767"/>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7598" y="1377230"/>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4804" y="1711473"/>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9594" y="2107158"/>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3531" y="2492896"/>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98296" y="2814067"/>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2106" y="3212976"/>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48061" y="429309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38536" y="4981922"/>
            <a:ext cx="457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48061" y="5573613"/>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38536" y="6149677"/>
            <a:ext cx="457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38650" y="9440863"/>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48175" y="995521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419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241317469"/>
              </p:ext>
            </p:extLst>
          </p:nvPr>
        </p:nvGraphicFramePr>
        <p:xfrm>
          <a:off x="251520" y="188640"/>
          <a:ext cx="8712969" cy="6486440"/>
        </p:xfrm>
        <a:graphic>
          <a:graphicData uri="http://schemas.openxmlformats.org/drawingml/2006/table">
            <a:tbl>
              <a:tblPr>
                <a:tableStyleId>{5C22544A-7EE6-4342-B048-85BDC9FD1C3A}</a:tableStyleId>
              </a:tblPr>
              <a:tblGrid>
                <a:gridCol w="3024337"/>
                <a:gridCol w="995960"/>
                <a:gridCol w="4692672"/>
              </a:tblGrid>
              <a:tr h="954028">
                <a:tc rowSpan="3">
                  <a:txBody>
                    <a:bodyPr/>
                    <a:lstStyle/>
                    <a:p>
                      <a:pPr algn="ctr" fontAlgn="ctr"/>
                      <a:r>
                        <a:rPr lang="en-US" sz="2400" b="1" u="none" strike="noStrike" dirty="0" smtClean="0">
                          <a:solidFill>
                            <a:schemeClr val="bg2">
                              <a:lumMod val="10000"/>
                            </a:schemeClr>
                          </a:solidFill>
                          <a:effectLst/>
                          <a:latin typeface="Calibri" panose="020F0502020204030204" pitchFamily="34" charset="0"/>
                        </a:rPr>
                        <a:t>Elements of OECD well-being framework not well-covered </a:t>
                      </a:r>
                      <a:r>
                        <a:rPr lang="en-US" sz="2400" b="1" u="none" strike="noStrike" dirty="0">
                          <a:solidFill>
                            <a:schemeClr val="bg2">
                              <a:lumMod val="10000"/>
                            </a:schemeClr>
                          </a:solidFill>
                          <a:effectLst/>
                          <a:latin typeface="Calibri" panose="020F0502020204030204" pitchFamily="34" charset="0"/>
                        </a:rPr>
                        <a:t>by SDGs</a:t>
                      </a:r>
                      <a:endParaRPr lang="en-US" sz="2400" b="1" i="0" u="none" strike="noStrike" dirty="0">
                        <a:solidFill>
                          <a:schemeClr val="bg2">
                            <a:lumMod val="10000"/>
                          </a:schemeClr>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u="none" strike="noStrike" dirty="0">
                          <a:solidFill>
                            <a:schemeClr val="bg2">
                              <a:lumMod val="10000"/>
                            </a:schemeClr>
                          </a:solidFill>
                          <a:effectLst/>
                          <a:latin typeface="Calibri" panose="020F0502020204030204" pitchFamily="34" charset="0"/>
                        </a:rPr>
                        <a:t> </a:t>
                      </a:r>
                      <a:endParaRPr lang="en-GB" sz="2400" b="0" i="0" u="none" strike="noStrike" dirty="0">
                        <a:solidFill>
                          <a:schemeClr val="bg2">
                            <a:lumMod val="10000"/>
                          </a:schemeClr>
                        </a:solidFill>
                        <a:effectLst/>
                        <a:latin typeface="Calibri" panose="020F0502020204030204" pitchFamily="34"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fontAlgn="ctr"/>
                      <a:r>
                        <a:rPr lang="en-GB" sz="2400" u="none" strike="noStrike" dirty="0" smtClean="0">
                          <a:solidFill>
                            <a:schemeClr val="bg2">
                              <a:lumMod val="10000"/>
                            </a:schemeClr>
                          </a:solidFill>
                          <a:effectLst/>
                          <a:latin typeface="Calibri" panose="020F0502020204030204" pitchFamily="34" charset="0"/>
                        </a:rPr>
                        <a:t>Subjective well-being</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12644">
                <a:tc vMerge="1">
                  <a:txBody>
                    <a:bodyPr/>
                    <a:lstStyle/>
                    <a:p>
                      <a:endParaRPr lang="en-GB"/>
                    </a:p>
                  </a:txBody>
                  <a:tcPr/>
                </a:tc>
                <a:tc>
                  <a:txBody>
                    <a:bodyPr/>
                    <a:lstStyle/>
                    <a:p>
                      <a:pPr algn="ctr" fontAlgn="b"/>
                      <a:r>
                        <a:rPr lang="en-GB" sz="2400" u="none" strike="noStrike" dirty="0">
                          <a:solidFill>
                            <a:schemeClr val="bg2">
                              <a:lumMod val="10000"/>
                            </a:schemeClr>
                          </a:solidFill>
                          <a:effectLst/>
                          <a:latin typeface="Calibri" panose="020F0502020204030204" pitchFamily="34" charset="0"/>
                        </a:rPr>
                        <a:t> </a:t>
                      </a:r>
                      <a:endParaRPr lang="en-GB" sz="2400" b="0" i="0" u="none" strike="noStrike" dirty="0">
                        <a:solidFill>
                          <a:schemeClr val="bg2">
                            <a:lumMod val="10000"/>
                          </a:schemeClr>
                        </a:solidFill>
                        <a:effectLst/>
                        <a:latin typeface="Calibri" panose="020F0502020204030204" pitchFamily="34" charset="0"/>
                      </a:endParaRPr>
                    </a:p>
                  </a:txBody>
                  <a:tcPr marL="0" marR="0" marT="0" marB="0" anchor="b"/>
                </a:tc>
                <a:tc>
                  <a:txBody>
                    <a:bodyPr/>
                    <a:lstStyle/>
                    <a:p>
                      <a:pPr algn="ctr" fontAlgn="ctr"/>
                      <a:r>
                        <a:rPr lang="en-GB" sz="2400" u="none" strike="noStrike" dirty="0">
                          <a:solidFill>
                            <a:schemeClr val="bg2">
                              <a:lumMod val="10000"/>
                            </a:schemeClr>
                          </a:solidFill>
                          <a:effectLst/>
                          <a:latin typeface="Calibri" panose="020F0502020204030204" pitchFamily="34" charset="0"/>
                        </a:rPr>
                        <a:t>Social connections</a:t>
                      </a:r>
                      <a:endParaRPr lang="en-GB" sz="2400" b="0" i="0" u="none" strike="noStrike" dirty="0">
                        <a:solidFill>
                          <a:schemeClr val="bg2">
                            <a:lumMod val="10000"/>
                          </a:schemeClr>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r>
              <a:tr h="757326">
                <a:tc vMerge="1">
                  <a:txBody>
                    <a:bodyPr/>
                    <a:lstStyle/>
                    <a:p>
                      <a:pPr algn="ctr" fontAlgn="ctr"/>
                      <a:endParaRPr lang="en-US" sz="2400" b="1" i="0" u="none" strike="noStrike" dirty="0">
                        <a:solidFill>
                          <a:schemeClr val="bg2">
                            <a:lumMod val="10000"/>
                          </a:schemeClr>
                        </a:solidFill>
                        <a:effectLst/>
                        <a:latin typeface="Calibri" panose="020F0502020204030204" pitchFamily="34" charset="0"/>
                      </a:endParaRPr>
                    </a:p>
                  </a:txBody>
                  <a:tcPr marL="0" marR="0" marT="0" marB="0" anchor="ctr"/>
                </a:tc>
                <a:tc>
                  <a:txBody>
                    <a:bodyPr/>
                    <a:lstStyle/>
                    <a:p>
                      <a:pPr algn="ctr" fontAlgn="b"/>
                      <a:endParaRPr lang="en-GB" sz="2400" b="0" i="0" u="none" strike="noStrike" dirty="0">
                        <a:solidFill>
                          <a:schemeClr val="bg2">
                            <a:lumMod val="10000"/>
                          </a:schemeClr>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endParaRPr lang="en-GB" sz="2400" b="0" i="0" u="none" strike="noStrike" dirty="0" smtClean="0">
                        <a:solidFill>
                          <a:schemeClr val="bg2">
                            <a:lumMod val="10000"/>
                          </a:schemeClr>
                        </a:solidFill>
                        <a:effectLst/>
                        <a:latin typeface="Calibri" panose="020F0502020204030204" pitchFamily="34" charset="0"/>
                      </a:endParaRPr>
                    </a:p>
                    <a:p>
                      <a:pPr algn="ctr" fontAlgn="b"/>
                      <a:r>
                        <a:rPr lang="en-GB" sz="2400" b="0" i="0" u="none" strike="noStrike" dirty="0" smtClean="0">
                          <a:solidFill>
                            <a:schemeClr val="bg2">
                              <a:lumMod val="10000"/>
                            </a:schemeClr>
                          </a:solidFill>
                          <a:effectLst/>
                          <a:latin typeface="Calibri" panose="020F0502020204030204" pitchFamily="34" charset="0"/>
                        </a:rPr>
                        <a:t>Social capital (trust elements, volunteering,</a:t>
                      </a:r>
                      <a:r>
                        <a:rPr lang="en-GB" sz="2400" b="0" i="0" u="none" strike="noStrike" baseline="0" dirty="0" smtClean="0">
                          <a:solidFill>
                            <a:schemeClr val="bg2">
                              <a:lumMod val="10000"/>
                            </a:schemeClr>
                          </a:solidFill>
                          <a:effectLst/>
                          <a:latin typeface="Calibri" panose="020F0502020204030204" pitchFamily="34" charset="0"/>
                        </a:rPr>
                        <a:t> voting etc.</a:t>
                      </a:r>
                      <a:r>
                        <a:rPr lang="en-GB" sz="2400" b="0" i="0" u="none" strike="noStrike" dirty="0" smtClean="0">
                          <a:solidFill>
                            <a:schemeClr val="bg2">
                              <a:lumMod val="10000"/>
                            </a:schemeClr>
                          </a:solidFill>
                          <a:effectLst/>
                          <a:latin typeface="Calibri" panose="020F0502020204030204" pitchFamily="34" charset="0"/>
                        </a:rPr>
                        <a:t>)</a:t>
                      </a:r>
                    </a:p>
                    <a:p>
                      <a:pPr algn="ctr" fontAlgn="b"/>
                      <a:endParaRPr lang="en-GB" sz="2400" b="0" i="0" u="none" strike="noStrike" dirty="0" smtClean="0">
                        <a:solidFill>
                          <a:schemeClr val="bg2">
                            <a:lumMod val="10000"/>
                          </a:schemeClr>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907164">
                <a:tc rowSpan="2">
                  <a:txBody>
                    <a:bodyPr/>
                    <a:lstStyle/>
                    <a:p>
                      <a:pPr algn="ctr" fontAlgn="ctr"/>
                      <a:r>
                        <a:rPr lang="en-US" sz="2400" b="1" u="none" strike="noStrike" dirty="0">
                          <a:solidFill>
                            <a:schemeClr val="bg2">
                              <a:lumMod val="10000"/>
                            </a:schemeClr>
                          </a:solidFill>
                          <a:effectLst/>
                          <a:latin typeface="Calibri" panose="020F0502020204030204" pitchFamily="34" charset="0"/>
                        </a:rPr>
                        <a:t>Elements of SDGs </a:t>
                      </a:r>
                      <a:r>
                        <a:rPr lang="en-US" sz="2400" b="1" u="none" strike="noStrike" dirty="0" smtClean="0">
                          <a:solidFill>
                            <a:schemeClr val="bg2">
                              <a:lumMod val="10000"/>
                            </a:schemeClr>
                          </a:solidFill>
                          <a:effectLst/>
                          <a:latin typeface="Calibri" panose="020F0502020204030204" pitchFamily="34" charset="0"/>
                        </a:rPr>
                        <a:t>not well-covered </a:t>
                      </a:r>
                      <a:r>
                        <a:rPr lang="en-US" sz="2400" b="1" u="none" strike="noStrike" dirty="0">
                          <a:solidFill>
                            <a:schemeClr val="bg2">
                              <a:lumMod val="10000"/>
                            </a:schemeClr>
                          </a:solidFill>
                          <a:effectLst/>
                          <a:latin typeface="Calibri" panose="020F0502020204030204" pitchFamily="34" charset="0"/>
                        </a:rPr>
                        <a:t>by </a:t>
                      </a:r>
                      <a:r>
                        <a:rPr lang="en-US" sz="2400" b="1" u="none" strike="noStrike" dirty="0" smtClean="0">
                          <a:solidFill>
                            <a:schemeClr val="bg2">
                              <a:lumMod val="10000"/>
                            </a:schemeClr>
                          </a:solidFill>
                          <a:effectLst/>
                          <a:latin typeface="Calibri" panose="020F0502020204030204" pitchFamily="34" charset="0"/>
                        </a:rPr>
                        <a:t>OECD </a:t>
                      </a:r>
                      <a:r>
                        <a:rPr lang="en-US" sz="2400" b="1" u="none" strike="noStrike" dirty="0">
                          <a:solidFill>
                            <a:schemeClr val="bg2">
                              <a:lumMod val="10000"/>
                            </a:schemeClr>
                          </a:solidFill>
                          <a:effectLst/>
                          <a:latin typeface="Calibri" panose="020F0502020204030204" pitchFamily="34" charset="0"/>
                        </a:rPr>
                        <a:t>well-being framework</a:t>
                      </a:r>
                      <a:endParaRPr lang="en-US" sz="2400" b="1" i="0" u="none" strike="noStrike" dirty="0">
                        <a:solidFill>
                          <a:schemeClr val="bg2">
                            <a:lumMod val="10000"/>
                          </a:schemeClr>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u="none" strike="noStrike" dirty="0">
                          <a:solidFill>
                            <a:schemeClr val="bg2">
                              <a:lumMod val="10000"/>
                            </a:schemeClr>
                          </a:solidFill>
                          <a:effectLst/>
                          <a:latin typeface="Calibri" panose="020F0502020204030204" pitchFamily="34" charset="0"/>
                        </a:rPr>
                        <a:t> </a:t>
                      </a:r>
                      <a:endParaRPr lang="en-GB" sz="2400" b="0" i="0" u="none" strike="noStrike" dirty="0">
                        <a:solidFill>
                          <a:schemeClr val="bg2">
                            <a:lumMod val="10000"/>
                          </a:schemeClr>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ctr"/>
                      <a:endParaRPr lang="en-GB" sz="2400" u="none" strike="noStrike" dirty="0" smtClean="0">
                        <a:solidFill>
                          <a:schemeClr val="bg2">
                            <a:lumMod val="10000"/>
                          </a:schemeClr>
                        </a:solidFill>
                        <a:effectLst/>
                        <a:latin typeface="Calibri" panose="020F0502020204030204" pitchFamily="34" charset="0"/>
                      </a:endParaRPr>
                    </a:p>
                    <a:p>
                      <a:pPr algn="ctr" fontAlgn="ctr"/>
                      <a:r>
                        <a:rPr lang="en-GB" sz="2400" u="none" strike="noStrike" dirty="0" smtClean="0">
                          <a:solidFill>
                            <a:schemeClr val="bg2">
                              <a:lumMod val="10000"/>
                            </a:schemeClr>
                          </a:solidFill>
                          <a:effectLst/>
                          <a:latin typeface="Calibri" panose="020F0502020204030204" pitchFamily="34" charset="0"/>
                        </a:rPr>
                        <a:t>SDG </a:t>
                      </a:r>
                      <a:r>
                        <a:rPr lang="en-GB" sz="2400" u="none" strike="noStrike" dirty="0">
                          <a:solidFill>
                            <a:schemeClr val="bg2">
                              <a:lumMod val="10000"/>
                            </a:schemeClr>
                          </a:solidFill>
                          <a:effectLst/>
                          <a:latin typeface="Calibri" panose="020F0502020204030204" pitchFamily="34" charset="0"/>
                        </a:rPr>
                        <a:t>17 (implementation) </a:t>
                      </a:r>
                      <a:endParaRPr lang="en-GB" sz="2400" b="0" i="0" u="none" strike="noStrike" dirty="0">
                        <a:solidFill>
                          <a:schemeClr val="bg2">
                            <a:lumMod val="10000"/>
                          </a:schemeClr>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149564">
                <a:tc vMerge="1">
                  <a:txBody>
                    <a:bodyPr/>
                    <a:lstStyle/>
                    <a:p>
                      <a:endParaRPr lang="en-GB"/>
                    </a:p>
                  </a:txBody>
                  <a:tcPr/>
                </a:tc>
                <a:tc>
                  <a:txBody>
                    <a:bodyPr/>
                    <a:lstStyle/>
                    <a:p>
                      <a:pPr algn="ctr" fontAlgn="b"/>
                      <a:r>
                        <a:rPr lang="en-GB" sz="2400" u="none" strike="noStrike" dirty="0">
                          <a:solidFill>
                            <a:schemeClr val="bg2">
                              <a:lumMod val="10000"/>
                            </a:schemeClr>
                          </a:solidFill>
                          <a:effectLst/>
                          <a:latin typeface="Calibri" panose="020F0502020204030204" pitchFamily="34" charset="0"/>
                        </a:rPr>
                        <a:t> </a:t>
                      </a:r>
                      <a:endParaRPr lang="en-GB" sz="2400" b="0" i="0" u="none" strike="noStrike" dirty="0">
                        <a:solidFill>
                          <a:schemeClr val="bg2">
                            <a:lumMod val="10000"/>
                          </a:schemeClr>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ctr"/>
                      <a:r>
                        <a:rPr lang="en-GB" sz="2400" u="none" strike="noStrike" dirty="0">
                          <a:solidFill>
                            <a:schemeClr val="bg2">
                              <a:lumMod val="10000"/>
                            </a:schemeClr>
                          </a:solidFill>
                          <a:effectLst/>
                          <a:latin typeface="Calibri" panose="020F0502020204030204" pitchFamily="34" charset="0"/>
                        </a:rPr>
                        <a:t>"Global contributions, </a:t>
                      </a:r>
                      <a:endParaRPr lang="en-GB" sz="2400" u="none" strike="noStrike" dirty="0" smtClean="0">
                        <a:solidFill>
                          <a:schemeClr val="bg2">
                            <a:lumMod val="10000"/>
                          </a:schemeClr>
                        </a:solidFill>
                        <a:effectLst/>
                        <a:latin typeface="Calibri" panose="020F0502020204030204" pitchFamily="34" charset="0"/>
                      </a:endParaRPr>
                    </a:p>
                    <a:p>
                      <a:pPr algn="ctr" fontAlgn="ctr"/>
                      <a:r>
                        <a:rPr lang="en-GB" sz="2400" u="none" strike="noStrike" dirty="0" smtClean="0">
                          <a:solidFill>
                            <a:schemeClr val="bg2">
                              <a:lumMod val="10000"/>
                            </a:schemeClr>
                          </a:solidFill>
                          <a:effectLst/>
                          <a:latin typeface="Calibri" panose="020F0502020204030204" pitchFamily="34" charset="0"/>
                        </a:rPr>
                        <a:t>trans-boundary </a:t>
                      </a:r>
                      <a:r>
                        <a:rPr lang="en-GB" sz="2400" u="none" strike="noStrike" dirty="0">
                          <a:solidFill>
                            <a:schemeClr val="bg2">
                              <a:lumMod val="10000"/>
                            </a:schemeClr>
                          </a:solidFill>
                          <a:effectLst/>
                          <a:latin typeface="Calibri" panose="020F0502020204030204" pitchFamily="34" charset="0"/>
                        </a:rPr>
                        <a:t>effects, </a:t>
                      </a:r>
                      <a:endParaRPr lang="en-GB" sz="2400" u="none" strike="noStrike" dirty="0" smtClean="0">
                        <a:solidFill>
                          <a:schemeClr val="bg2">
                            <a:lumMod val="10000"/>
                          </a:schemeClr>
                        </a:solidFill>
                        <a:effectLst/>
                        <a:latin typeface="Calibri" panose="020F0502020204030204" pitchFamily="34" charset="0"/>
                      </a:endParaRPr>
                    </a:p>
                    <a:p>
                      <a:pPr algn="ctr" fontAlgn="ctr"/>
                      <a:r>
                        <a:rPr lang="en-GB" sz="2400" u="none" strike="noStrike" dirty="0" smtClean="0">
                          <a:solidFill>
                            <a:schemeClr val="bg2">
                              <a:lumMod val="10000"/>
                            </a:schemeClr>
                          </a:solidFill>
                          <a:effectLst/>
                          <a:latin typeface="Calibri" panose="020F0502020204030204" pitchFamily="34" charset="0"/>
                        </a:rPr>
                        <a:t>international </a:t>
                      </a:r>
                      <a:r>
                        <a:rPr lang="en-GB" sz="2400" u="none" strike="noStrike" dirty="0">
                          <a:solidFill>
                            <a:schemeClr val="bg2">
                              <a:lumMod val="10000"/>
                            </a:schemeClr>
                          </a:solidFill>
                          <a:effectLst/>
                          <a:latin typeface="Calibri" panose="020F0502020204030204" pitchFamily="34" charset="0"/>
                        </a:rPr>
                        <a:t>efforts"</a:t>
                      </a:r>
                      <a:endParaRPr lang="en-GB" sz="2400" b="0" i="0" u="none" strike="noStrike" dirty="0">
                        <a:solidFill>
                          <a:schemeClr val="bg2">
                            <a:lumMod val="10000"/>
                          </a:schemeClr>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8067" y="548680"/>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167" y="1484784"/>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3792" y="2564904"/>
            <a:ext cx="457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699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r>
              <a:rPr lang="en-GB" b="1" dirty="0" smtClean="0">
                <a:solidFill>
                  <a:schemeClr val="tx1">
                    <a:lumMod val="50000"/>
                  </a:schemeClr>
                </a:solidFill>
                <a:latin typeface="Calibri" panose="020F0502020204030204" pitchFamily="34" charset="0"/>
              </a:rPr>
              <a:t>Well-being data </a:t>
            </a:r>
            <a:r>
              <a:rPr lang="en-GB" b="1" dirty="0" smtClean="0">
                <a:solidFill>
                  <a:schemeClr val="tx1">
                    <a:lumMod val="50000"/>
                  </a:schemeClr>
                </a:solidFill>
                <a:latin typeface="Calibri" panose="020F0502020204030204" pitchFamily="34" charset="0"/>
              </a:rPr>
              <a:t>gaps </a:t>
            </a:r>
            <a:br>
              <a:rPr lang="en-GB" b="1" dirty="0" smtClean="0">
                <a:solidFill>
                  <a:schemeClr val="tx1">
                    <a:lumMod val="50000"/>
                  </a:schemeClr>
                </a:solidFill>
                <a:latin typeface="Calibri" panose="020F0502020204030204" pitchFamily="34" charset="0"/>
              </a:rPr>
            </a:br>
            <a:r>
              <a:rPr lang="en-GB" sz="2800" dirty="0" smtClean="0">
                <a:solidFill>
                  <a:schemeClr val="tx1">
                    <a:lumMod val="50000"/>
                  </a:schemeClr>
                </a:solidFill>
                <a:latin typeface="Calibri" panose="020F0502020204030204" pitchFamily="34" charset="0"/>
              </a:rPr>
              <a:t>(as assessed against the How’s Life? framework)</a:t>
            </a:r>
            <a:endParaRPr lang="en-GB" sz="2800" dirty="0">
              <a:solidFill>
                <a:schemeClr val="tx1">
                  <a:lumMod val="50000"/>
                </a:schemeClr>
              </a:solidFill>
              <a:latin typeface="Calibri" panose="020F0502020204030204" pitchFamily="34" charset="0"/>
            </a:endParaRPr>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88"/>
          <a:stretch/>
        </p:blipFill>
        <p:spPr bwMode="auto">
          <a:xfrm>
            <a:off x="1331640" y="1412774"/>
            <a:ext cx="6439073" cy="532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922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48872" cy="1022400"/>
          </a:xfrm>
        </p:spPr>
        <p:txBody>
          <a:bodyPr/>
          <a:lstStyle/>
          <a:p>
            <a:r>
              <a:rPr lang="en-GB" b="1" dirty="0" smtClean="0">
                <a:solidFill>
                  <a:schemeClr val="tx1">
                    <a:lumMod val="50000"/>
                  </a:schemeClr>
                </a:solidFill>
                <a:latin typeface="Calibri" panose="020F0502020204030204" pitchFamily="34" charset="0"/>
              </a:rPr>
              <a:t>Statistical agenda ahead on well-being</a:t>
            </a:r>
            <a:br>
              <a:rPr lang="en-GB" b="1" dirty="0" smtClean="0">
                <a:solidFill>
                  <a:schemeClr val="tx1">
                    <a:lumMod val="50000"/>
                  </a:schemeClr>
                </a:solidFill>
                <a:latin typeface="Calibri" panose="020F0502020204030204" pitchFamily="34" charset="0"/>
              </a:rPr>
            </a:br>
            <a:r>
              <a:rPr lang="en-GB" sz="2800" dirty="0" smtClean="0">
                <a:solidFill>
                  <a:schemeClr val="tx1">
                    <a:lumMod val="50000"/>
                  </a:schemeClr>
                </a:solidFill>
                <a:latin typeface="Calibri" panose="020F0502020204030204" pitchFamily="34" charset="0"/>
              </a:rPr>
              <a:t>(see How’s Life? 2017 for details)</a:t>
            </a:r>
            <a:endParaRPr lang="en-GB" sz="2800" dirty="0">
              <a:solidFill>
                <a:schemeClr val="tx1">
                  <a:lumMod val="50000"/>
                </a:schemeClr>
              </a:solidFill>
              <a:latin typeface="Calibri" panose="020F0502020204030204" pitchFamily="34" charset="0"/>
            </a:endParaRPr>
          </a:p>
        </p:txBody>
      </p:sp>
      <p:sp>
        <p:nvSpPr>
          <p:cNvPr id="4" name="Rectangle 3"/>
          <p:cNvSpPr/>
          <p:nvPr/>
        </p:nvSpPr>
        <p:spPr>
          <a:xfrm>
            <a:off x="178091" y="1511708"/>
            <a:ext cx="8712968" cy="5509200"/>
          </a:xfrm>
          <a:prstGeom prst="rect">
            <a:avLst/>
          </a:prstGeom>
        </p:spPr>
        <p:txBody>
          <a:bodyPr wrap="square">
            <a:spAutoFit/>
          </a:bodyPr>
          <a:lstStyle/>
          <a:p>
            <a:pPr marL="342900" indent="-342900">
              <a:buFont typeface="Arial" panose="020B0604020202020204" pitchFamily="34" charset="0"/>
              <a:buChar char="•"/>
            </a:pPr>
            <a:r>
              <a:rPr lang="en-GB" sz="2200" b="1" dirty="0" smtClean="0">
                <a:solidFill>
                  <a:srgbClr val="0070C0"/>
                </a:solidFill>
                <a:latin typeface="Calibri" panose="020F0502020204030204" pitchFamily="34" charset="0"/>
              </a:rPr>
              <a:t>Incomplete country coverage: </a:t>
            </a:r>
            <a:r>
              <a:rPr lang="en-GB" sz="2200" dirty="0" smtClean="0">
                <a:solidFill>
                  <a:schemeClr val="tx1">
                    <a:lumMod val="50000"/>
                  </a:schemeClr>
                </a:solidFill>
                <a:latin typeface="Calibri" panose="020F0502020204030204" pitchFamily="34" charset="0"/>
              </a:rPr>
              <a:t>sometimes due to lack of harmonised approach, sometimes due to absent data  (e.g. Time Use Surveys) </a:t>
            </a:r>
          </a:p>
          <a:p>
            <a:pPr marL="342900" indent="-342900">
              <a:buFont typeface="Arial" panose="020B0604020202020204" pitchFamily="34" charset="0"/>
              <a:buChar char="•"/>
            </a:pPr>
            <a:endParaRPr lang="en-GB" sz="22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200" b="1" dirty="0" smtClean="0">
                <a:solidFill>
                  <a:srgbClr val="0070C0"/>
                </a:solidFill>
                <a:latin typeface="Calibri" panose="020F0502020204030204" pitchFamily="34" charset="0"/>
              </a:rPr>
              <a:t>Incomplete time series</a:t>
            </a:r>
            <a:r>
              <a:rPr lang="en-GB" sz="2200" dirty="0" smtClean="0">
                <a:solidFill>
                  <a:srgbClr val="0070C0"/>
                </a:solidFill>
                <a:latin typeface="Calibri" panose="020F0502020204030204" pitchFamily="34" charset="0"/>
              </a:rPr>
              <a:t>: </a:t>
            </a:r>
            <a:r>
              <a:rPr lang="en-GB" sz="2200" dirty="0" smtClean="0">
                <a:solidFill>
                  <a:schemeClr val="tx1">
                    <a:lumMod val="50000"/>
                  </a:schemeClr>
                </a:solidFill>
                <a:latin typeface="Calibri" panose="020F0502020204030204" pitchFamily="34" charset="0"/>
              </a:rPr>
              <a:t>several indicators are not collected on a regular basis and/or methodological breaks hamper interpretation</a:t>
            </a:r>
          </a:p>
          <a:p>
            <a:pPr marL="342900" indent="-342900">
              <a:buFont typeface="Wingdings" pitchFamily="2" charset="2"/>
              <a:buChar char="Ø"/>
            </a:pPr>
            <a:r>
              <a:rPr lang="en-GB" sz="2200" dirty="0" smtClean="0">
                <a:solidFill>
                  <a:schemeClr val="tx1">
                    <a:lumMod val="50000"/>
                  </a:schemeClr>
                </a:solidFill>
                <a:latin typeface="Calibri" panose="020F0502020204030204" pitchFamily="34" charset="0"/>
              </a:rPr>
              <a:t>e.g. no time series for trust; threatened species; time devoted to leisure and personal care; adult skills; having a say in government; volunteering</a:t>
            </a:r>
          </a:p>
          <a:p>
            <a:endParaRPr lang="en-GB" sz="2200" dirty="0" smtClean="0">
              <a:solidFill>
                <a:schemeClr val="tx1">
                  <a:lumMod val="50000"/>
                </a:schemeClr>
              </a:solidFill>
              <a:latin typeface="Calibri" panose="020F0502020204030204" pitchFamily="34" charset="0"/>
            </a:endParaRPr>
          </a:p>
          <a:p>
            <a:pPr marL="342900" indent="-342900">
              <a:buFont typeface="Arial" pitchFamily="34" charset="0"/>
              <a:buChar char="•"/>
            </a:pPr>
            <a:r>
              <a:rPr lang="en-GB" sz="2200" dirty="0" smtClean="0">
                <a:solidFill>
                  <a:schemeClr val="tx1">
                    <a:lumMod val="50000"/>
                  </a:schemeClr>
                </a:solidFill>
                <a:latin typeface="Calibri" panose="020F0502020204030204" pitchFamily="34" charset="0"/>
              </a:rPr>
              <a:t>Challenges to </a:t>
            </a:r>
            <a:r>
              <a:rPr lang="en-GB" sz="2200" b="1" dirty="0" smtClean="0">
                <a:solidFill>
                  <a:schemeClr val="tx1">
                    <a:lumMod val="50000"/>
                  </a:schemeClr>
                </a:solidFill>
                <a:latin typeface="Calibri" panose="020F0502020204030204" pitchFamily="34" charset="0"/>
              </a:rPr>
              <a:t>disaggregate across </a:t>
            </a:r>
            <a:r>
              <a:rPr lang="en-GB" sz="2200" b="1" dirty="0" smtClean="0">
                <a:solidFill>
                  <a:schemeClr val="tx1">
                    <a:lumMod val="50000"/>
                  </a:schemeClr>
                </a:solidFill>
                <a:latin typeface="Calibri" panose="020F0502020204030204" pitchFamily="34" charset="0"/>
              </a:rPr>
              <a:t>groups to study </a:t>
            </a:r>
            <a:r>
              <a:rPr lang="en-GB" sz="2200" b="1" dirty="0" smtClean="0">
                <a:solidFill>
                  <a:srgbClr val="0070C0"/>
                </a:solidFill>
                <a:latin typeface="Calibri" panose="020F0502020204030204" pitchFamily="34" charset="0"/>
              </a:rPr>
              <a:t>inequalities </a:t>
            </a:r>
            <a:r>
              <a:rPr lang="en-GB" sz="2200" b="1" dirty="0" smtClean="0">
                <a:solidFill>
                  <a:schemeClr val="tx1">
                    <a:lumMod val="50000"/>
                  </a:schemeClr>
                </a:solidFill>
                <a:latin typeface="Calibri" panose="020F0502020204030204" pitchFamily="34" charset="0"/>
              </a:rPr>
              <a:t>: </a:t>
            </a:r>
            <a:r>
              <a:rPr lang="en-GB" sz="2200" dirty="0" smtClean="0">
                <a:solidFill>
                  <a:schemeClr val="tx1">
                    <a:lumMod val="50000"/>
                  </a:schemeClr>
                </a:solidFill>
                <a:latin typeface="Calibri" panose="020F0502020204030204" pitchFamily="34" charset="0"/>
              </a:rPr>
              <a:t>Many indicators submitted to OECD as national averages; often lack access to micro data for breakdowns/inequality estimation</a:t>
            </a:r>
          </a:p>
          <a:p>
            <a:pPr marL="342900" indent="-342900">
              <a:buFont typeface="Wingdings" pitchFamily="2" charset="2"/>
              <a:buChar char="Ø"/>
            </a:pPr>
            <a:endParaRPr lang="en-GB" sz="2200" dirty="0">
              <a:solidFill>
                <a:schemeClr val="tx1">
                  <a:lumMod val="50000"/>
                </a:schemeClr>
              </a:solidFill>
              <a:latin typeface="Calibri" panose="020F0502020204030204" pitchFamily="34" charset="0"/>
            </a:endParaRPr>
          </a:p>
          <a:p>
            <a:pPr marL="342900" indent="-342900">
              <a:buFont typeface="Arial" pitchFamily="34" charset="0"/>
              <a:buChar char="•"/>
            </a:pPr>
            <a:r>
              <a:rPr lang="en-GB" sz="2200" b="1" dirty="0" smtClean="0">
                <a:solidFill>
                  <a:schemeClr val="tx1">
                    <a:lumMod val="50000"/>
                  </a:schemeClr>
                </a:solidFill>
                <a:latin typeface="Calibri" panose="020F0502020204030204" pitchFamily="34" charset="0"/>
              </a:rPr>
              <a:t>Unofficial sources still being used as </a:t>
            </a:r>
            <a:r>
              <a:rPr lang="en-GB" sz="2200" b="1" dirty="0" smtClean="0">
                <a:solidFill>
                  <a:srgbClr val="0070C0"/>
                </a:solidFill>
                <a:latin typeface="Calibri" panose="020F0502020204030204" pitchFamily="34" charset="0"/>
              </a:rPr>
              <a:t>placeholders</a:t>
            </a:r>
            <a:r>
              <a:rPr lang="en-GB" sz="2200" dirty="0" smtClean="0">
                <a:solidFill>
                  <a:schemeClr val="tx1">
                    <a:lumMod val="50000"/>
                  </a:schemeClr>
                </a:solidFill>
                <a:latin typeface="Calibri" panose="020F0502020204030204" pitchFamily="34" charset="0"/>
              </a:rPr>
              <a:t>, 7 years later…</a:t>
            </a:r>
          </a:p>
          <a:p>
            <a:pPr marL="342900" indent="-342900">
              <a:buFont typeface="Wingdings" pitchFamily="2" charset="2"/>
              <a:buChar char="Ø"/>
            </a:pPr>
            <a:r>
              <a:rPr lang="en-GB" sz="2200" dirty="0" smtClean="0">
                <a:solidFill>
                  <a:schemeClr val="tx1">
                    <a:lumMod val="50000"/>
                  </a:schemeClr>
                </a:solidFill>
                <a:latin typeface="Calibri" panose="020F0502020204030204" pitchFamily="34" charset="0"/>
              </a:rPr>
              <a:t>Some progress (e.g. life satisfaction) but little movement on social connections, feelings of safety, perceived water quality…</a:t>
            </a:r>
          </a:p>
          <a:p>
            <a:endParaRPr lang="en-GB" sz="2200" dirty="0" smtClean="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43366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484783"/>
            <a:ext cx="8352928" cy="7109639"/>
          </a:xfrm>
          <a:prstGeom prst="rect">
            <a:avLst/>
          </a:prstGeom>
          <a:noFill/>
        </p:spPr>
        <p:txBody>
          <a:bodyPr wrap="square" rtlCol="0">
            <a:spAutoFit/>
          </a:bodyPr>
          <a:lstStyle/>
          <a:p>
            <a:r>
              <a:rPr lang="en-US" sz="2400" b="1" dirty="0" err="1">
                <a:solidFill>
                  <a:schemeClr val="accent1"/>
                </a:solidFill>
                <a:latin typeface="Calibri" panose="020F0502020204030204" pitchFamily="34" charset="0"/>
              </a:rPr>
              <a:t>MAK</a:t>
            </a:r>
            <a:r>
              <a:rPr lang="en-US" sz="2400" b="1" dirty="0" err="1">
                <a:solidFill>
                  <a:schemeClr val="tx1">
                    <a:lumMod val="50000"/>
                  </a:schemeClr>
                </a:solidFill>
                <a:latin typeface="Calibri" panose="020F0502020204030204" pitchFamily="34" charset="0"/>
              </a:rPr>
              <a:t>ing</a:t>
            </a:r>
            <a:r>
              <a:rPr lang="en-US" sz="2400" b="1" dirty="0">
                <a:latin typeface="Calibri" panose="020F0502020204030204" pitchFamily="34" charset="0"/>
              </a:rPr>
              <a:t> </a:t>
            </a:r>
            <a:r>
              <a:rPr lang="en-US" sz="2400" b="1" dirty="0">
                <a:solidFill>
                  <a:schemeClr val="accent1"/>
                </a:solidFill>
                <a:latin typeface="Calibri" panose="020F0502020204030204" pitchFamily="34" charset="0"/>
              </a:rPr>
              <a:t>S</a:t>
            </a:r>
            <a:r>
              <a:rPr lang="en-US" sz="2400" b="1" dirty="0">
                <a:solidFill>
                  <a:schemeClr val="tx1">
                    <a:lumMod val="50000"/>
                  </a:schemeClr>
                </a:solidFill>
                <a:latin typeface="Calibri" panose="020F0502020204030204" pitchFamily="34" charset="0"/>
              </a:rPr>
              <a:t>ustainable development and </a:t>
            </a:r>
            <a:r>
              <a:rPr lang="en-US" sz="2400" b="1" dirty="0" err="1">
                <a:solidFill>
                  <a:schemeClr val="accent1"/>
                </a:solidFill>
                <a:latin typeface="Calibri" panose="020F0502020204030204" pitchFamily="34" charset="0"/>
              </a:rPr>
              <a:t>WELL</a:t>
            </a:r>
            <a:r>
              <a:rPr lang="en-US" sz="2400" b="1" dirty="0" err="1">
                <a:solidFill>
                  <a:schemeClr val="tx1">
                    <a:lumMod val="50000"/>
                  </a:schemeClr>
                </a:solidFill>
                <a:latin typeface="Calibri" panose="020F0502020204030204" pitchFamily="34" charset="0"/>
              </a:rPr>
              <a:t>-being</a:t>
            </a:r>
            <a:r>
              <a:rPr lang="en-US" sz="2400" b="1" dirty="0">
                <a:solidFill>
                  <a:schemeClr val="tx1">
                    <a:lumMod val="50000"/>
                  </a:schemeClr>
                </a:solidFill>
                <a:latin typeface="Calibri" panose="020F0502020204030204" pitchFamily="34" charset="0"/>
              </a:rPr>
              <a:t> frameworks work for policy </a:t>
            </a:r>
            <a:r>
              <a:rPr lang="en-US" sz="2400" b="1" dirty="0" smtClean="0">
                <a:solidFill>
                  <a:schemeClr val="tx1">
                    <a:lumMod val="50000"/>
                  </a:schemeClr>
                </a:solidFill>
                <a:latin typeface="Calibri" panose="020F0502020204030204" pitchFamily="34" charset="0"/>
              </a:rPr>
              <a:t>analysis</a:t>
            </a:r>
          </a:p>
          <a:p>
            <a:endParaRPr lang="en-GB" sz="2400" b="1" dirty="0" smtClean="0">
              <a:solidFill>
                <a:srgbClr val="0070C0"/>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0070C0"/>
                </a:solidFill>
                <a:latin typeface="Calibri" panose="020F0502020204030204" pitchFamily="34" charset="0"/>
              </a:rPr>
              <a:t>Framework </a:t>
            </a:r>
            <a:r>
              <a:rPr lang="en-GB" sz="2400" b="1" dirty="0" smtClean="0">
                <a:solidFill>
                  <a:srgbClr val="0070C0"/>
                </a:solidFill>
                <a:latin typeface="Calibri" panose="020F0502020204030204" pitchFamily="34" charset="0"/>
              </a:rPr>
              <a:t>development and database building</a:t>
            </a:r>
            <a:endParaRPr lang="en-GB" sz="2400" dirty="0" smtClean="0">
              <a:solidFill>
                <a:schemeClr val="tx1">
                  <a:lumMod val="50000"/>
                </a:schemeClr>
              </a:solidFill>
              <a:latin typeface="Calibri" panose="020F0502020204030204" pitchFamily="34" charset="0"/>
            </a:endParaRPr>
          </a:p>
          <a:p>
            <a:r>
              <a:rPr lang="en-GB" sz="2400" dirty="0" smtClean="0">
                <a:solidFill>
                  <a:schemeClr val="tx1">
                    <a:lumMod val="50000"/>
                  </a:schemeClr>
                </a:solidFill>
                <a:latin typeface="Calibri" panose="020F0502020204030204" pitchFamily="34" charset="0"/>
                <a:sym typeface="Wingdings" panose="05000000000000000000" pitchFamily="2" charset="2"/>
              </a:rPr>
              <a:t> </a:t>
            </a:r>
            <a:r>
              <a:rPr lang="en-GB" sz="2400" dirty="0" smtClean="0">
                <a:solidFill>
                  <a:schemeClr val="tx1">
                    <a:lumMod val="50000"/>
                  </a:schemeClr>
                </a:solidFill>
                <a:latin typeface="Calibri" panose="020F0502020204030204" pitchFamily="34" charset="0"/>
              </a:rPr>
              <a:t>OECD </a:t>
            </a:r>
            <a:r>
              <a:rPr lang="en-GB" sz="2400" dirty="0" smtClean="0">
                <a:solidFill>
                  <a:schemeClr val="tx1">
                    <a:lumMod val="50000"/>
                  </a:schemeClr>
                </a:solidFill>
                <a:latin typeface="Calibri" panose="020F0502020204030204" pitchFamily="34" charset="0"/>
              </a:rPr>
              <a:t>work on well-being (WB) and the Sustainable Development Goals (SDGs</a:t>
            </a:r>
            <a:r>
              <a:rPr lang="en-GB" sz="2400" dirty="0" smtClean="0">
                <a:solidFill>
                  <a:schemeClr val="tx1">
                    <a:lumMod val="50000"/>
                  </a:schemeClr>
                </a:solidFill>
                <a:latin typeface="Calibri" panose="020F0502020204030204" pitchFamily="34" charset="0"/>
              </a:rPr>
              <a:t>)</a:t>
            </a:r>
            <a:endParaRPr lang="en-GB" sz="2400" dirty="0">
              <a:solidFill>
                <a:schemeClr val="tx1">
                  <a:lumMod val="50000"/>
                </a:schemeClr>
              </a:solidFill>
              <a:latin typeface="Calibri" panose="020F0502020204030204" pitchFamily="34" charset="0"/>
            </a:endParaRPr>
          </a:p>
          <a:p>
            <a:endParaRPr lang="en-GB"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0070C0"/>
                </a:solidFill>
                <a:latin typeface="Calibri" panose="020F0502020204030204" pitchFamily="34" charset="0"/>
              </a:rPr>
              <a:t>Filling the d</a:t>
            </a:r>
            <a:r>
              <a:rPr lang="en-GB" sz="2400" b="1" dirty="0" smtClean="0">
                <a:solidFill>
                  <a:srgbClr val="0070C0"/>
                </a:solidFill>
                <a:latin typeface="Calibri" panose="020F0502020204030204" pitchFamily="34" charset="0"/>
              </a:rPr>
              <a:t>ata </a:t>
            </a:r>
            <a:r>
              <a:rPr lang="en-GB" sz="2400" b="1" dirty="0" smtClean="0">
                <a:solidFill>
                  <a:srgbClr val="0070C0"/>
                </a:solidFill>
                <a:latin typeface="Calibri" panose="020F0502020204030204" pitchFamily="34" charset="0"/>
              </a:rPr>
              <a:t>gaps </a:t>
            </a:r>
            <a:r>
              <a:rPr lang="en-GB" sz="2400" dirty="0" smtClean="0">
                <a:solidFill>
                  <a:schemeClr val="tx1">
                    <a:lumMod val="50000"/>
                  </a:schemeClr>
                </a:solidFill>
                <a:latin typeface="Calibri" panose="020F0502020204030204" pitchFamily="34" charset="0"/>
              </a:rPr>
              <a:t>  </a:t>
            </a:r>
          </a:p>
          <a:p>
            <a:r>
              <a:rPr lang="en-GB" sz="2400" dirty="0" smtClean="0">
                <a:solidFill>
                  <a:schemeClr val="tx1">
                    <a:lumMod val="50000"/>
                  </a:schemeClr>
                </a:solidFill>
                <a:latin typeface="Calibri" panose="020F0502020204030204" pitchFamily="34" charset="0"/>
                <a:sym typeface="Wingdings" panose="05000000000000000000" pitchFamily="2" charset="2"/>
              </a:rPr>
              <a:t> </a:t>
            </a:r>
            <a:r>
              <a:rPr lang="en-GB" sz="2400" dirty="0" smtClean="0">
                <a:solidFill>
                  <a:schemeClr val="tx1">
                    <a:lumMod val="50000"/>
                  </a:schemeClr>
                </a:solidFill>
                <a:latin typeface="Calibri" panose="020F0502020204030204" pitchFamily="34" charset="0"/>
              </a:rPr>
              <a:t>What </a:t>
            </a:r>
            <a:r>
              <a:rPr lang="en-GB" sz="2400" dirty="0" smtClean="0">
                <a:solidFill>
                  <a:schemeClr val="tx1">
                    <a:lumMod val="50000"/>
                  </a:schemeClr>
                </a:solidFill>
                <a:latin typeface="Calibri" panose="020F0502020204030204" pitchFamily="34" charset="0"/>
              </a:rPr>
              <a:t>is needed for a more complete picture on WB and SDGs?</a:t>
            </a:r>
          </a:p>
          <a:p>
            <a:pPr marL="342900" indent="-342900">
              <a:buFont typeface="Arial" panose="020B0604020202020204" pitchFamily="34" charset="0"/>
              <a:buChar char="•"/>
            </a:pPr>
            <a:endParaRPr lang="en-GB"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0070C0"/>
                </a:solidFill>
                <a:latin typeface="Calibri" panose="020F0502020204030204" pitchFamily="34" charset="0"/>
              </a:rPr>
              <a:t>Policy uses </a:t>
            </a:r>
            <a:endParaRPr lang="en-GB" sz="2400" b="1" dirty="0" smtClean="0">
              <a:solidFill>
                <a:srgbClr val="0070C0"/>
              </a:solidFill>
              <a:latin typeface="Calibri" panose="020F0502020204030204" pitchFamily="34" charset="0"/>
            </a:endParaRPr>
          </a:p>
          <a:p>
            <a:r>
              <a:rPr lang="en-GB" sz="2400" b="1" dirty="0" smtClean="0">
                <a:solidFill>
                  <a:srgbClr val="0070C0"/>
                </a:solidFill>
                <a:latin typeface="Calibri" panose="020F0502020204030204" pitchFamily="34" charset="0"/>
                <a:sym typeface="Wingdings" panose="05000000000000000000" pitchFamily="2" charset="2"/>
              </a:rPr>
              <a:t> </a:t>
            </a:r>
            <a:r>
              <a:rPr lang="en-GB" sz="2400" dirty="0">
                <a:solidFill>
                  <a:schemeClr val="tx1">
                    <a:lumMod val="50000"/>
                  </a:schemeClr>
                </a:solidFill>
                <a:latin typeface="Calibri" panose="020F0502020204030204" pitchFamily="34" charset="0"/>
                <a:sym typeface="Wingdings" panose="05000000000000000000" pitchFamily="2" charset="2"/>
              </a:rPr>
              <a:t>O</a:t>
            </a:r>
            <a:r>
              <a:rPr lang="en-GB" sz="2400" dirty="0" smtClean="0">
                <a:solidFill>
                  <a:schemeClr val="tx1">
                    <a:lumMod val="50000"/>
                  </a:schemeClr>
                </a:solidFill>
                <a:latin typeface="Calibri" panose="020F0502020204030204" pitchFamily="34" charset="0"/>
              </a:rPr>
              <a:t>f </a:t>
            </a:r>
            <a:r>
              <a:rPr lang="en-GB" sz="2400" dirty="0" smtClean="0">
                <a:solidFill>
                  <a:schemeClr val="tx1">
                    <a:lumMod val="50000"/>
                  </a:schemeClr>
                </a:solidFill>
                <a:latin typeface="Calibri" panose="020F0502020204030204" pitchFamily="34" charset="0"/>
              </a:rPr>
              <a:t>well-being and sustainable development </a:t>
            </a:r>
            <a:r>
              <a:rPr lang="en-GB" sz="2400" dirty="0" smtClean="0">
                <a:solidFill>
                  <a:schemeClr val="tx1">
                    <a:lumMod val="50000"/>
                  </a:schemeClr>
                </a:solidFill>
                <a:latin typeface="Calibri" panose="020F0502020204030204" pitchFamily="34" charset="0"/>
              </a:rPr>
              <a:t>metrics. What does current practice look like?  Where could it go next? </a:t>
            </a:r>
            <a:endParaRPr lang="en-GB" sz="2400" dirty="0" smtClean="0">
              <a:solidFill>
                <a:schemeClr val="tx1">
                  <a:lumMod val="50000"/>
                </a:schemeClr>
              </a:solidFill>
              <a:latin typeface="Calibri" panose="020F0502020204030204" pitchFamily="34" charset="0"/>
            </a:endParaRPr>
          </a:p>
          <a:p>
            <a:endParaRPr lang="en-GB" sz="2400" dirty="0">
              <a:solidFill>
                <a:schemeClr val="tx1">
                  <a:lumMod val="50000"/>
                </a:schemeClr>
              </a:solidFill>
              <a:latin typeface="Calibri" panose="020F0502020204030204" pitchFamily="34" charset="0"/>
            </a:endParaRPr>
          </a:p>
          <a:p>
            <a:endParaRPr lang="en-GB" sz="2400" dirty="0">
              <a:solidFill>
                <a:schemeClr val="tx1">
                  <a:lumMod val="50000"/>
                </a:schemeClr>
              </a:solidFill>
              <a:latin typeface="Calibri" panose="020F0502020204030204" pitchFamily="34" charset="0"/>
            </a:endParaRPr>
          </a:p>
          <a:p>
            <a:pPr marL="800100" lvl="1" indent="-34290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pPr lvl="1"/>
            <a:endParaRPr lang="en-GB" sz="2400" dirty="0">
              <a:solidFill>
                <a:schemeClr val="tx1">
                  <a:lumMod val="50000"/>
                </a:schemeClr>
              </a:solidFill>
              <a:latin typeface="Calibri" panose="020F0502020204030204" pitchFamily="34" charset="0"/>
            </a:endParaRPr>
          </a:p>
          <a:p>
            <a:endParaRPr lang="en-GB" sz="2400" dirty="0">
              <a:solidFill>
                <a:schemeClr val="tx1">
                  <a:lumMod val="50000"/>
                </a:schemeClr>
              </a:solidFill>
              <a:latin typeface="Calibri" panose="020F0502020204030204" pitchFamily="34" charset="0"/>
            </a:endParaRPr>
          </a:p>
          <a:p>
            <a:r>
              <a:rPr lang="en-GB" sz="2400" dirty="0">
                <a:solidFill>
                  <a:schemeClr val="tx1">
                    <a:lumMod val="50000"/>
                  </a:schemeClr>
                </a:solidFill>
                <a:latin typeface="Calibri" panose="020F0502020204030204" pitchFamily="34" charset="0"/>
              </a:rPr>
              <a:t> </a:t>
            </a:r>
          </a:p>
        </p:txBody>
      </p:sp>
      <p:sp>
        <p:nvSpPr>
          <p:cNvPr id="3" name="Title 2"/>
          <p:cNvSpPr>
            <a:spLocks noGrp="1"/>
          </p:cNvSpPr>
          <p:nvPr>
            <p:ph type="title"/>
          </p:nvPr>
        </p:nvSpPr>
        <p:spPr/>
        <p:txBody>
          <a:bodyPr/>
          <a:lstStyle/>
          <a:p>
            <a:r>
              <a:rPr lang="en-GB" b="1" dirty="0" smtClean="0">
                <a:latin typeface="Calibri" panose="020F0502020204030204" pitchFamily="34" charset="0"/>
              </a:rPr>
              <a:t>Outline: OECD work and some themes/ objectives from </a:t>
            </a:r>
            <a:r>
              <a:rPr lang="en-GB" b="1" dirty="0" smtClean="0">
                <a:latin typeface="Calibri" panose="020F0502020204030204" pitchFamily="34" charset="0"/>
              </a:rPr>
              <a:t>Project MAKSWELL</a:t>
            </a:r>
            <a:endParaRPr lang="en-GB" b="1" dirty="0">
              <a:latin typeface="Calibri" panose="020F0502020204030204" pitchFamily="34" charset="0"/>
            </a:endParaRPr>
          </a:p>
        </p:txBody>
      </p:sp>
    </p:spTree>
    <p:extLst>
      <p:ext uri="{BB962C8B-B14F-4D97-AF65-F5344CB8AC3E}">
        <p14:creationId xmlns:p14="http://schemas.microsoft.com/office/powerpoint/2010/main" val="1601811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04" y="260648"/>
            <a:ext cx="8172496" cy="1022400"/>
          </a:xfrm>
        </p:spPr>
        <p:txBody>
          <a:bodyPr/>
          <a:lstStyle/>
          <a:p>
            <a:r>
              <a:rPr lang="en-GB" b="1" dirty="0" smtClean="0">
                <a:solidFill>
                  <a:schemeClr val="tx1">
                    <a:lumMod val="50000"/>
                  </a:schemeClr>
                </a:solidFill>
                <a:latin typeface="Calibri" panose="020F0502020204030204" pitchFamily="34" charset="0"/>
              </a:rPr>
              <a:t>How’s Life? 2017 highlights data gaps </a:t>
            </a:r>
            <a:br>
              <a:rPr lang="en-GB" b="1" dirty="0" smtClean="0">
                <a:solidFill>
                  <a:schemeClr val="tx1">
                    <a:lumMod val="50000"/>
                  </a:schemeClr>
                </a:solidFill>
                <a:latin typeface="Calibri" panose="020F0502020204030204" pitchFamily="34" charset="0"/>
              </a:rPr>
            </a:br>
            <a:r>
              <a:rPr lang="en-GB" dirty="0" smtClean="0">
                <a:solidFill>
                  <a:schemeClr val="tx1">
                    <a:lumMod val="50000"/>
                  </a:schemeClr>
                </a:solidFill>
                <a:latin typeface="Calibri" panose="020F0502020204030204" pitchFamily="34" charset="0"/>
              </a:rPr>
              <a:t>e.g. Iceland’s average level of current well-being</a:t>
            </a:r>
            <a:endParaRPr lang="en-GB" dirty="0">
              <a:solidFill>
                <a:schemeClr val="tx1">
                  <a:lumMod val="50000"/>
                </a:schemeClr>
              </a:solidFill>
              <a:latin typeface="Calibri" panose="020F0502020204030204" pitchFamily="34" charset="0"/>
            </a:endParaRPr>
          </a:p>
        </p:txBody>
      </p:sp>
      <p:pic>
        <p:nvPicPr>
          <p:cNvPr id="13316"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84" y="1412775"/>
            <a:ext cx="6875852" cy="53870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80975" y="497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1pPr>
            <a:lvl2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2pPr>
            <a:lvl3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3pPr>
            <a:lvl4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4pPr>
            <a:lvl5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5pPr>
            <a:lvl6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6pPr>
            <a:lvl7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7pPr>
            <a:lvl8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8pPr>
            <a:lvl9pPr fontAlgn="base">
              <a:spcBef>
                <a:spcPct val="0"/>
              </a:spcBef>
              <a:spcAft>
                <a:spcPct val="0"/>
              </a:spcAft>
              <a:tabLst>
                <a:tab pos="180975" algn="l"/>
                <a:tab pos="539750" algn="l"/>
                <a:tab pos="755650" algn="l"/>
                <a:tab pos="9715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539750" algn="l"/>
                <a:tab pos="755650" algn="l"/>
                <a:tab pos="9715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09007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16000" cy="1022400"/>
          </a:xfrm>
        </p:spPr>
        <p:txBody>
          <a:bodyPr/>
          <a:lstStyle/>
          <a:p>
            <a:r>
              <a:rPr lang="en-GB" b="1" dirty="0" smtClean="0">
                <a:solidFill>
                  <a:schemeClr val="tx1">
                    <a:lumMod val="50000"/>
                  </a:schemeClr>
                </a:solidFill>
              </a:rPr>
              <a:t>Incomplete country coverage</a:t>
            </a:r>
            <a:endParaRPr lang="en-GB" b="1" dirty="0">
              <a:solidFill>
                <a:schemeClr val="tx1">
                  <a:lumMod val="50000"/>
                </a:schemeClr>
              </a:solidFill>
            </a:endParaRPr>
          </a:p>
        </p:txBody>
      </p:sp>
      <p:sp>
        <p:nvSpPr>
          <p:cNvPr id="4" name="Rectangle 3"/>
          <p:cNvSpPr/>
          <p:nvPr/>
        </p:nvSpPr>
        <p:spPr>
          <a:xfrm>
            <a:off x="251520" y="1412776"/>
            <a:ext cx="8892480" cy="5262979"/>
          </a:xfrm>
          <a:prstGeom prst="rect">
            <a:avLst/>
          </a:prstGeom>
        </p:spPr>
        <p:txBody>
          <a:bodyPr wrap="square">
            <a:spAutoFit/>
          </a:bodyPr>
          <a:lstStyle/>
          <a:p>
            <a:r>
              <a:rPr lang="en-GB" sz="2400" b="1" dirty="0" smtClean="0">
                <a:solidFill>
                  <a:schemeClr val="tx1">
                    <a:lumMod val="50000"/>
                  </a:schemeClr>
                </a:solidFill>
                <a:latin typeface="Calibri" panose="020F0502020204030204" pitchFamily="34" charset="0"/>
              </a:rPr>
              <a:t>Country coverage gaps for </a:t>
            </a:r>
            <a:r>
              <a:rPr lang="en-GB" sz="2400" b="1" dirty="0">
                <a:solidFill>
                  <a:srgbClr val="0070C0"/>
                </a:solidFill>
                <a:latin typeface="Calibri" panose="020F0502020204030204" pitchFamily="34" charset="0"/>
              </a:rPr>
              <a:t>current well-being </a:t>
            </a:r>
            <a:r>
              <a:rPr lang="en-GB" sz="2400" b="1" dirty="0" smtClean="0">
                <a:solidFill>
                  <a:schemeClr val="tx1">
                    <a:lumMod val="50000"/>
                  </a:schemeClr>
                </a:solidFill>
                <a:latin typeface="Calibri" panose="020F0502020204030204" pitchFamily="34" charset="0"/>
              </a:rPr>
              <a:t>include</a:t>
            </a:r>
            <a:r>
              <a:rPr lang="en-GB" sz="2400" dirty="0" smtClean="0">
                <a:solidFill>
                  <a:schemeClr val="tx1">
                    <a:lumMod val="50000"/>
                  </a:schemeClr>
                </a:solidFill>
                <a:latin typeface="Calibri" panose="020F0502020204030204" pitchFamily="34" charset="0"/>
              </a:rPr>
              <a:t>:</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time </a:t>
            </a:r>
            <a:r>
              <a:rPr lang="en-GB" sz="2400" dirty="0">
                <a:solidFill>
                  <a:schemeClr val="tx1">
                    <a:lumMod val="50000"/>
                  </a:schemeClr>
                </a:solidFill>
                <a:latin typeface="Calibri" panose="020F0502020204030204" pitchFamily="34" charset="0"/>
              </a:rPr>
              <a:t>devoted to leisure and personal care (missing for </a:t>
            </a:r>
            <a:r>
              <a:rPr lang="en-GB" sz="2400" dirty="0" smtClean="0">
                <a:solidFill>
                  <a:schemeClr val="tx1">
                    <a:lumMod val="50000"/>
                  </a:schemeClr>
                </a:solidFill>
                <a:latin typeface="Calibri" panose="020F0502020204030204" pitchFamily="34" charset="0"/>
              </a:rPr>
              <a:t>14 OECD countries) </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household </a:t>
            </a:r>
            <a:r>
              <a:rPr lang="en-GB" sz="2400" dirty="0">
                <a:solidFill>
                  <a:schemeClr val="tx1">
                    <a:lumMod val="50000"/>
                  </a:schemeClr>
                </a:solidFill>
                <a:latin typeface="Calibri" panose="020F0502020204030204" pitchFamily="34" charset="0"/>
              </a:rPr>
              <a:t>net wealth (missing for </a:t>
            </a:r>
            <a:r>
              <a:rPr lang="en-GB" sz="2400" dirty="0" smtClean="0">
                <a:solidFill>
                  <a:schemeClr val="tx1">
                    <a:lumMod val="50000"/>
                  </a:schemeClr>
                </a:solidFill>
                <a:latin typeface="Calibri" panose="020F0502020204030204" pitchFamily="34" charset="0"/>
              </a:rPr>
              <a:t>8) </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adult skills (7)</a:t>
            </a:r>
            <a:endParaRPr lang="en-GB" sz="2400" dirty="0">
              <a:solidFill>
                <a:schemeClr val="tx1">
                  <a:lumMod val="50000"/>
                </a:schemeClr>
              </a:solidFill>
              <a:latin typeface="Calibri" panose="020F0502020204030204" pitchFamily="34" charset="0"/>
            </a:endParaRP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having </a:t>
            </a:r>
            <a:r>
              <a:rPr lang="en-GB" sz="2400" dirty="0">
                <a:solidFill>
                  <a:schemeClr val="tx1">
                    <a:lumMod val="50000"/>
                  </a:schemeClr>
                </a:solidFill>
                <a:latin typeface="Calibri" panose="020F0502020204030204" pitchFamily="34" charset="0"/>
              </a:rPr>
              <a:t>a say in government </a:t>
            </a:r>
            <a:r>
              <a:rPr lang="en-GB" sz="2400" dirty="0" smtClean="0">
                <a:solidFill>
                  <a:schemeClr val="tx1">
                    <a:lumMod val="50000"/>
                  </a:schemeClr>
                </a:solidFill>
                <a:latin typeface="Calibri" panose="020F0502020204030204" pitchFamily="34" charset="0"/>
              </a:rPr>
              <a:t>(7)</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life </a:t>
            </a:r>
            <a:r>
              <a:rPr lang="en-GB" sz="2400" dirty="0">
                <a:solidFill>
                  <a:schemeClr val="tx1">
                    <a:lumMod val="50000"/>
                  </a:schemeClr>
                </a:solidFill>
                <a:latin typeface="Calibri" panose="020F0502020204030204" pitchFamily="34" charset="0"/>
              </a:rPr>
              <a:t>satisfaction (missing for 5</a:t>
            </a:r>
            <a:r>
              <a:rPr lang="en-GB" sz="2400" dirty="0" smtClean="0">
                <a:solidFill>
                  <a:schemeClr val="tx1">
                    <a:lumMod val="50000"/>
                  </a:schemeClr>
                </a:solidFill>
                <a:latin typeface="Calibri" panose="020F0502020204030204" pitchFamily="34" charset="0"/>
              </a:rPr>
              <a:t>) </a:t>
            </a:r>
          </a:p>
          <a:p>
            <a:pPr marL="285750" indent="-28575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r>
              <a:rPr lang="en-GB" sz="2400" b="1" dirty="0" smtClean="0">
                <a:solidFill>
                  <a:schemeClr val="tx1">
                    <a:lumMod val="50000"/>
                  </a:schemeClr>
                </a:solidFill>
                <a:latin typeface="Calibri" panose="020F0502020204030204" pitchFamily="34" charset="0"/>
              </a:rPr>
              <a:t>On </a:t>
            </a:r>
            <a:r>
              <a:rPr lang="en-GB" sz="2400" b="1" dirty="0">
                <a:solidFill>
                  <a:srgbClr val="0070C0"/>
                </a:solidFill>
                <a:latin typeface="Calibri" panose="020F0502020204030204" pitchFamily="34" charset="0"/>
              </a:rPr>
              <a:t>resources for future well-being</a:t>
            </a:r>
            <a:r>
              <a:rPr lang="en-GB" sz="2400" b="1" dirty="0">
                <a:solidFill>
                  <a:schemeClr val="tx1">
                    <a:lumMod val="50000"/>
                  </a:schemeClr>
                </a:solidFill>
                <a:latin typeface="Calibri" panose="020F0502020204030204" pitchFamily="34" charset="0"/>
              </a:rPr>
              <a:t>, there are sizeable gaps </a:t>
            </a:r>
            <a:r>
              <a:rPr lang="en-GB" sz="2400" b="1" dirty="0" smtClean="0">
                <a:solidFill>
                  <a:schemeClr val="tx1">
                    <a:lumMod val="50000"/>
                  </a:schemeClr>
                </a:solidFill>
                <a:latin typeface="Calibri" panose="020F0502020204030204" pitchFamily="34" charset="0"/>
              </a:rPr>
              <a:t>on:</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produced </a:t>
            </a:r>
            <a:r>
              <a:rPr lang="en-GB" sz="2400" dirty="0">
                <a:solidFill>
                  <a:schemeClr val="tx1">
                    <a:lumMod val="50000"/>
                  </a:schemeClr>
                </a:solidFill>
                <a:latin typeface="Calibri" panose="020F0502020204030204" pitchFamily="34" charset="0"/>
              </a:rPr>
              <a:t>fixed assets and intellectual property assets </a:t>
            </a:r>
            <a:r>
              <a:rPr lang="en-GB" sz="2400" dirty="0" smtClean="0">
                <a:solidFill>
                  <a:schemeClr val="tx1">
                    <a:lumMod val="50000"/>
                  </a:schemeClr>
                </a:solidFill>
                <a:latin typeface="Calibri" panose="020F0502020204030204" pitchFamily="34" charset="0"/>
              </a:rPr>
              <a:t>(9)</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trust </a:t>
            </a:r>
            <a:r>
              <a:rPr lang="en-GB" sz="2400" dirty="0">
                <a:solidFill>
                  <a:schemeClr val="tx1">
                    <a:lumMod val="50000"/>
                  </a:schemeClr>
                </a:solidFill>
                <a:latin typeface="Calibri" panose="020F0502020204030204" pitchFamily="34" charset="0"/>
              </a:rPr>
              <a:t>in others and trust in the police </a:t>
            </a:r>
            <a:r>
              <a:rPr lang="en-GB" sz="2400" dirty="0" smtClean="0">
                <a:solidFill>
                  <a:schemeClr val="tx1">
                    <a:lumMod val="50000"/>
                  </a:schemeClr>
                </a:solidFill>
                <a:latin typeface="Calibri" panose="020F0502020204030204" pitchFamily="34" charset="0"/>
              </a:rPr>
              <a:t>(8)</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volunteering (7)</a:t>
            </a: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household </a:t>
            </a:r>
            <a:r>
              <a:rPr lang="en-GB" sz="2400" dirty="0">
                <a:solidFill>
                  <a:schemeClr val="tx1">
                    <a:lumMod val="50000"/>
                  </a:schemeClr>
                </a:solidFill>
                <a:latin typeface="Calibri" panose="020F0502020204030204" pitchFamily="34" charset="0"/>
              </a:rPr>
              <a:t>debt </a:t>
            </a:r>
            <a:r>
              <a:rPr lang="en-GB" sz="2400" dirty="0" smtClean="0">
                <a:solidFill>
                  <a:schemeClr val="tx1">
                    <a:lumMod val="50000"/>
                  </a:schemeClr>
                </a:solidFill>
                <a:latin typeface="Calibri" panose="020F0502020204030204" pitchFamily="34" charset="0"/>
              </a:rPr>
              <a:t>(5</a:t>
            </a:r>
            <a:r>
              <a:rPr lang="en-GB" sz="2400" dirty="0">
                <a:solidFill>
                  <a:schemeClr val="tx1">
                    <a:lumMod val="50000"/>
                  </a:schemeClr>
                </a:solidFill>
                <a:latin typeface="Calibri" panose="020F0502020204030204" pitchFamily="34" charset="0"/>
              </a:rPr>
              <a:t>) </a:t>
            </a:r>
            <a:endParaRPr lang="en-GB" sz="2400" dirty="0" smtClean="0">
              <a:solidFill>
                <a:schemeClr val="tx1">
                  <a:lumMod val="50000"/>
                </a:schemeClr>
              </a:solidFill>
              <a:latin typeface="Calibri" panose="020F0502020204030204" pitchFamily="34" charset="0"/>
            </a:endParaRPr>
          </a:p>
          <a:p>
            <a:pPr marL="285750" indent="-28575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and </a:t>
            </a:r>
            <a:r>
              <a:rPr lang="en-GB" sz="2400" dirty="0">
                <a:solidFill>
                  <a:schemeClr val="tx1">
                    <a:lumMod val="50000"/>
                  </a:schemeClr>
                </a:solidFill>
                <a:latin typeface="Calibri" panose="020F0502020204030204" pitchFamily="34" charset="0"/>
              </a:rPr>
              <a:t>threatened species </a:t>
            </a:r>
            <a:r>
              <a:rPr lang="en-GB" sz="2400" dirty="0" smtClean="0">
                <a:solidFill>
                  <a:schemeClr val="tx1">
                    <a:lumMod val="50000"/>
                  </a:schemeClr>
                </a:solidFill>
                <a:latin typeface="Calibri" panose="020F0502020204030204" pitchFamily="34" charset="0"/>
              </a:rPr>
              <a:t>(3-5) </a:t>
            </a:r>
            <a:endParaRPr lang="en-GB" sz="24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2773590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992888" cy="1022400"/>
          </a:xfrm>
        </p:spPr>
        <p:txBody>
          <a:bodyPr/>
          <a:lstStyle/>
          <a:p>
            <a:r>
              <a:rPr lang="en-GB" b="1" dirty="0" smtClean="0">
                <a:solidFill>
                  <a:schemeClr val="tx1">
                    <a:lumMod val="50000"/>
                  </a:schemeClr>
                </a:solidFill>
                <a:latin typeface="Calibri" panose="020F0502020204030204" pitchFamily="34" charset="0"/>
              </a:rPr>
              <a:t>Several elements are missing altogether</a:t>
            </a:r>
            <a:endParaRPr lang="en-GB" b="1" dirty="0">
              <a:solidFill>
                <a:schemeClr val="tx1">
                  <a:lumMod val="50000"/>
                </a:schemeClr>
              </a:solidFill>
              <a:latin typeface="Calibri" panose="020F0502020204030204" pitchFamily="34" charset="0"/>
            </a:endParaRPr>
          </a:p>
        </p:txBody>
      </p:sp>
      <p:sp>
        <p:nvSpPr>
          <p:cNvPr id="3" name="Rectangle 2"/>
          <p:cNvSpPr/>
          <p:nvPr/>
        </p:nvSpPr>
        <p:spPr>
          <a:xfrm>
            <a:off x="323528" y="1508586"/>
            <a:ext cx="8568952" cy="5016758"/>
          </a:xfrm>
          <a:prstGeom prst="rect">
            <a:avLst/>
          </a:prstGeom>
        </p:spPr>
        <p:txBody>
          <a:bodyPr wrap="square">
            <a:spAutoFit/>
          </a:bodyPr>
          <a:lstStyle/>
          <a:p>
            <a:r>
              <a:rPr lang="en-GB" sz="2000" b="1" dirty="0" smtClean="0">
                <a:solidFill>
                  <a:srgbClr val="0070C0"/>
                </a:solidFill>
                <a:latin typeface="Calibri" panose="020F0502020204030204" pitchFamily="34" charset="0"/>
              </a:rPr>
              <a:t>Current well-being </a:t>
            </a:r>
          </a:p>
          <a:p>
            <a:pPr marL="285750" indent="-285750">
              <a:buFont typeface="Arial" panose="020B0604020202020204" pitchFamily="34" charset="0"/>
              <a:buChar char="•"/>
            </a:pPr>
            <a:r>
              <a:rPr lang="en-GB" sz="2000" b="1" i="1" dirty="0" smtClean="0">
                <a:solidFill>
                  <a:schemeClr val="tx1">
                    <a:lumMod val="50000"/>
                  </a:schemeClr>
                </a:solidFill>
                <a:latin typeface="Calibri" panose="020F0502020204030204" pitchFamily="34" charset="0"/>
              </a:rPr>
              <a:t>social </a:t>
            </a:r>
            <a:r>
              <a:rPr lang="en-GB" sz="2000" b="1" i="1" dirty="0">
                <a:solidFill>
                  <a:schemeClr val="tx1">
                    <a:lumMod val="50000"/>
                  </a:schemeClr>
                </a:solidFill>
                <a:latin typeface="Calibri" panose="020F0502020204030204" pitchFamily="34" charset="0"/>
              </a:rPr>
              <a:t>connections</a:t>
            </a:r>
            <a:r>
              <a:rPr lang="en-GB" sz="2000" b="1" dirty="0">
                <a:solidFill>
                  <a:schemeClr val="tx1">
                    <a:lumMod val="50000"/>
                  </a:schemeClr>
                </a:solidFill>
                <a:latin typeface="Calibri" panose="020F0502020204030204" pitchFamily="34" charset="0"/>
              </a:rPr>
              <a:t> </a:t>
            </a:r>
            <a:r>
              <a:rPr lang="en-GB" sz="2000" dirty="0" smtClean="0">
                <a:solidFill>
                  <a:schemeClr val="tx1">
                    <a:lumMod val="50000"/>
                  </a:schemeClr>
                </a:solidFill>
                <a:latin typeface="Calibri" panose="020F0502020204030204" pitchFamily="34" charset="0"/>
              </a:rPr>
              <a:t>poorly </a:t>
            </a:r>
            <a:r>
              <a:rPr lang="en-GB" sz="2000" dirty="0">
                <a:solidFill>
                  <a:schemeClr val="tx1">
                    <a:lumMod val="50000"/>
                  </a:schemeClr>
                </a:solidFill>
                <a:latin typeface="Calibri" panose="020F0502020204030204" pitchFamily="34" charset="0"/>
              </a:rPr>
              <a:t>captured: </a:t>
            </a:r>
            <a:r>
              <a:rPr lang="en-GB" sz="2000" dirty="0" smtClean="0">
                <a:solidFill>
                  <a:schemeClr val="tx1">
                    <a:lumMod val="50000"/>
                  </a:schemeClr>
                </a:solidFill>
                <a:latin typeface="Calibri" panose="020F0502020204030204" pitchFamily="34" charset="0"/>
              </a:rPr>
              <a:t>1 headline </a:t>
            </a:r>
            <a:r>
              <a:rPr lang="en-GB" sz="2000" dirty="0">
                <a:solidFill>
                  <a:schemeClr val="tx1">
                    <a:lumMod val="50000"/>
                  </a:schemeClr>
                </a:solidFill>
                <a:latin typeface="Calibri" panose="020F0502020204030204" pitchFamily="34" charset="0"/>
              </a:rPr>
              <a:t>indicator, based on a simple “yes/no” </a:t>
            </a:r>
            <a:r>
              <a:rPr lang="en-GB" sz="2000" dirty="0" smtClean="0">
                <a:solidFill>
                  <a:schemeClr val="tx1">
                    <a:lumMod val="50000"/>
                  </a:schemeClr>
                </a:solidFill>
                <a:latin typeface="Calibri" panose="020F0502020204030204" pitchFamily="34" charset="0"/>
              </a:rPr>
              <a:t>question from non-official source. Often has ceiling effects.</a:t>
            </a:r>
          </a:p>
          <a:p>
            <a:pPr marL="285750" indent="-285750">
              <a:buFont typeface="Arial" panose="020B0604020202020204" pitchFamily="34" charset="0"/>
              <a:buChar char="•"/>
            </a:pPr>
            <a:r>
              <a:rPr lang="en-GB" sz="2000" b="1" i="1" dirty="0" smtClean="0">
                <a:solidFill>
                  <a:schemeClr val="tx1">
                    <a:lumMod val="50000"/>
                  </a:schemeClr>
                </a:solidFill>
                <a:latin typeface="Calibri" panose="020F0502020204030204" pitchFamily="34" charset="0"/>
              </a:rPr>
              <a:t>personal safety</a:t>
            </a:r>
            <a:r>
              <a:rPr lang="en-GB" sz="2000" dirty="0" smtClean="0">
                <a:solidFill>
                  <a:schemeClr val="tx1">
                    <a:lumMod val="50000"/>
                  </a:schemeClr>
                </a:solidFill>
                <a:latin typeface="Calibri" panose="020F0502020204030204" pitchFamily="34" charset="0"/>
              </a:rPr>
              <a:t>: Only able to capture the extremes. Internationally </a:t>
            </a:r>
            <a:r>
              <a:rPr lang="en-GB" sz="2000" dirty="0">
                <a:solidFill>
                  <a:schemeClr val="tx1">
                    <a:lumMod val="50000"/>
                  </a:schemeClr>
                </a:solidFill>
                <a:latin typeface="Calibri" panose="020F0502020204030204" pitchFamily="34" charset="0"/>
              </a:rPr>
              <a:t>comparable data on the incidence of crimes, other than homicide, should be a priority for the future</a:t>
            </a:r>
            <a:r>
              <a:rPr lang="en-GB" sz="2000" dirty="0" smtClean="0">
                <a:solidFill>
                  <a:schemeClr val="tx1">
                    <a:lumMod val="50000"/>
                  </a:schemeClr>
                </a:solidFill>
                <a:latin typeface="Calibri" panose="020F0502020204030204" pitchFamily="34" charset="0"/>
              </a:rPr>
              <a:t>.</a:t>
            </a:r>
          </a:p>
          <a:p>
            <a:pPr marL="285750" indent="-285750">
              <a:buFont typeface="Arial" panose="020B0604020202020204" pitchFamily="34" charset="0"/>
              <a:buChar char="•"/>
            </a:pPr>
            <a:r>
              <a:rPr lang="en-GB" sz="2000" b="1" i="1" dirty="0" smtClean="0">
                <a:solidFill>
                  <a:schemeClr val="tx1">
                    <a:lumMod val="50000"/>
                  </a:schemeClr>
                </a:solidFill>
                <a:latin typeface="Calibri" panose="020F0502020204030204" pitchFamily="34" charset="0"/>
              </a:rPr>
              <a:t>environmental </a:t>
            </a:r>
            <a:r>
              <a:rPr lang="en-GB" sz="2000" b="1" i="1" dirty="0">
                <a:solidFill>
                  <a:schemeClr val="tx1">
                    <a:lumMod val="50000"/>
                  </a:schemeClr>
                </a:solidFill>
                <a:latin typeface="Calibri" panose="020F0502020204030204" pitchFamily="34" charset="0"/>
              </a:rPr>
              <a:t>quality</a:t>
            </a:r>
            <a:r>
              <a:rPr lang="en-GB" sz="2000" i="1" dirty="0">
                <a:solidFill>
                  <a:schemeClr val="tx1">
                    <a:lumMod val="50000"/>
                  </a:schemeClr>
                </a:solidFill>
                <a:latin typeface="Calibri" panose="020F0502020204030204" pitchFamily="34" charset="0"/>
              </a:rPr>
              <a:t>, </a:t>
            </a:r>
            <a:r>
              <a:rPr lang="en-GB" sz="2000" dirty="0">
                <a:solidFill>
                  <a:schemeClr val="tx1">
                    <a:lumMod val="50000"/>
                  </a:schemeClr>
                </a:solidFill>
                <a:latin typeface="Calibri" panose="020F0502020204030204" pitchFamily="34" charset="0"/>
              </a:rPr>
              <a:t>there are important data gaps to fill regarding access to green space and objective measures of water quality. </a:t>
            </a:r>
            <a:endParaRPr lang="en-GB" sz="2000" dirty="0" smtClean="0">
              <a:solidFill>
                <a:schemeClr val="tx1">
                  <a:lumMod val="50000"/>
                </a:schemeClr>
              </a:solidFill>
              <a:latin typeface="Calibri" panose="020F0502020204030204" pitchFamily="34" charset="0"/>
            </a:endParaRPr>
          </a:p>
          <a:p>
            <a:pPr marL="285750" indent="-285750">
              <a:buFont typeface="Arial" panose="020B0604020202020204" pitchFamily="34" charset="0"/>
              <a:buChar char="•"/>
            </a:pPr>
            <a:r>
              <a:rPr lang="en-GB" sz="2000" dirty="0" smtClean="0">
                <a:solidFill>
                  <a:schemeClr val="tx1">
                    <a:lumMod val="50000"/>
                  </a:schemeClr>
                </a:solidFill>
                <a:latin typeface="Calibri" panose="020F0502020204030204" pitchFamily="34" charset="0"/>
              </a:rPr>
              <a:t>As </a:t>
            </a:r>
            <a:r>
              <a:rPr lang="en-GB" sz="2000" dirty="0">
                <a:solidFill>
                  <a:schemeClr val="tx1">
                    <a:lumMod val="50000"/>
                  </a:schemeClr>
                </a:solidFill>
                <a:latin typeface="Calibri" panose="020F0502020204030204" pitchFamily="34" charset="0"/>
              </a:rPr>
              <a:t>yet, it has also not been possible to identify a suitable measure of </a:t>
            </a:r>
            <a:r>
              <a:rPr lang="en-GB" sz="2000" b="1" dirty="0">
                <a:solidFill>
                  <a:schemeClr val="tx1">
                    <a:lumMod val="50000"/>
                  </a:schemeClr>
                </a:solidFill>
                <a:latin typeface="Calibri" panose="020F0502020204030204" pitchFamily="34" charset="0"/>
              </a:rPr>
              <a:t>mental health </a:t>
            </a:r>
            <a:r>
              <a:rPr lang="en-GB" sz="2000" dirty="0">
                <a:solidFill>
                  <a:schemeClr val="tx1">
                    <a:lumMod val="50000"/>
                  </a:schemeClr>
                </a:solidFill>
                <a:latin typeface="Calibri" panose="020F0502020204030204" pitchFamily="34" charset="0"/>
              </a:rPr>
              <a:t>for the </a:t>
            </a:r>
            <a:r>
              <a:rPr lang="en-GB" sz="2000" b="1" i="1" dirty="0">
                <a:solidFill>
                  <a:schemeClr val="tx1">
                    <a:lumMod val="50000"/>
                  </a:schemeClr>
                </a:solidFill>
                <a:latin typeface="Calibri" panose="020F0502020204030204" pitchFamily="34" charset="0"/>
              </a:rPr>
              <a:t>health status</a:t>
            </a:r>
            <a:r>
              <a:rPr lang="en-GB" sz="2000" dirty="0">
                <a:solidFill>
                  <a:schemeClr val="tx1">
                    <a:lumMod val="50000"/>
                  </a:schemeClr>
                </a:solidFill>
                <a:latin typeface="Calibri" panose="020F0502020204030204" pitchFamily="34" charset="0"/>
              </a:rPr>
              <a:t> dimension, a major omission</a:t>
            </a:r>
            <a:r>
              <a:rPr lang="en-GB" sz="2000" dirty="0" smtClean="0">
                <a:solidFill>
                  <a:schemeClr val="tx1">
                    <a:lumMod val="50000"/>
                  </a:schemeClr>
                </a:solidFill>
                <a:latin typeface="Calibri" panose="020F0502020204030204" pitchFamily="34" charset="0"/>
              </a:rPr>
              <a:t>.</a:t>
            </a:r>
          </a:p>
          <a:p>
            <a:pPr marL="285750" indent="-285750">
              <a:buFont typeface="Arial" panose="020B0604020202020204" pitchFamily="34" charset="0"/>
              <a:buChar char="•"/>
            </a:pPr>
            <a:endParaRPr lang="en-GB" sz="2000" dirty="0">
              <a:solidFill>
                <a:schemeClr val="tx1">
                  <a:lumMod val="50000"/>
                </a:schemeClr>
              </a:solidFill>
              <a:latin typeface="Calibri" panose="020F0502020204030204" pitchFamily="34" charset="0"/>
            </a:endParaRPr>
          </a:p>
          <a:p>
            <a:r>
              <a:rPr lang="en-GB" sz="2000" b="1" dirty="0">
                <a:solidFill>
                  <a:srgbClr val="0070C0"/>
                </a:solidFill>
                <a:latin typeface="Calibri" panose="020F0502020204030204" pitchFamily="34" charset="0"/>
              </a:rPr>
              <a:t>Resources for future well-being</a:t>
            </a:r>
          </a:p>
          <a:p>
            <a:pPr marL="285750" indent="-285750">
              <a:buFont typeface="Arial" panose="020B0604020202020204" pitchFamily="34" charset="0"/>
              <a:buChar char="•"/>
            </a:pPr>
            <a:r>
              <a:rPr lang="en-GB" sz="2000" b="1" dirty="0" smtClean="0">
                <a:solidFill>
                  <a:schemeClr val="tx1">
                    <a:lumMod val="50000"/>
                  </a:schemeClr>
                </a:solidFill>
                <a:latin typeface="Calibri" panose="020F0502020204030204" pitchFamily="34" charset="0"/>
              </a:rPr>
              <a:t>Human</a:t>
            </a:r>
            <a:r>
              <a:rPr lang="en-GB" sz="2000" b="1" dirty="0">
                <a:solidFill>
                  <a:schemeClr val="tx1">
                    <a:lumMod val="50000"/>
                  </a:schemeClr>
                </a:solidFill>
                <a:latin typeface="Calibri" panose="020F0502020204030204" pitchFamily="34" charset="0"/>
              </a:rPr>
              <a:t>, economic </a:t>
            </a:r>
            <a:r>
              <a:rPr lang="en-GB" sz="2000" dirty="0">
                <a:solidFill>
                  <a:schemeClr val="tx1">
                    <a:lumMod val="50000"/>
                  </a:schemeClr>
                </a:solidFill>
                <a:latin typeface="Calibri" panose="020F0502020204030204" pitchFamily="34" charset="0"/>
              </a:rPr>
              <a:t>and </a:t>
            </a:r>
            <a:r>
              <a:rPr lang="en-GB" sz="2000" dirty="0" smtClean="0">
                <a:solidFill>
                  <a:schemeClr val="tx1">
                    <a:lumMod val="50000"/>
                  </a:schemeClr>
                </a:solidFill>
                <a:latin typeface="Calibri" panose="020F0502020204030204" pitchFamily="34" charset="0"/>
              </a:rPr>
              <a:t>particularly </a:t>
            </a:r>
            <a:r>
              <a:rPr lang="en-GB" sz="2000" b="1" dirty="0" smtClean="0">
                <a:solidFill>
                  <a:schemeClr val="tx1">
                    <a:lumMod val="50000"/>
                  </a:schemeClr>
                </a:solidFill>
                <a:latin typeface="Calibri" panose="020F0502020204030204" pitchFamily="34" charset="0"/>
              </a:rPr>
              <a:t>natural and </a:t>
            </a:r>
            <a:r>
              <a:rPr lang="en-GB" sz="2000" b="1" dirty="0">
                <a:solidFill>
                  <a:schemeClr val="tx1">
                    <a:lumMod val="50000"/>
                  </a:schemeClr>
                </a:solidFill>
                <a:latin typeface="Calibri" panose="020F0502020204030204" pitchFamily="34" charset="0"/>
              </a:rPr>
              <a:t>social capital </a:t>
            </a:r>
            <a:r>
              <a:rPr lang="en-GB" sz="2000" dirty="0">
                <a:solidFill>
                  <a:schemeClr val="tx1">
                    <a:lumMod val="50000"/>
                  </a:schemeClr>
                </a:solidFill>
                <a:latin typeface="Calibri" panose="020F0502020204030204" pitchFamily="34" charset="0"/>
              </a:rPr>
              <a:t>have important gaps in terms of the concepts covered – and the issues of global public goods and transboundary impacts require further conceptual and statistical work. </a:t>
            </a:r>
          </a:p>
          <a:p>
            <a:endParaRPr lang="en-GB" sz="20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53979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692985" cy="4608512"/>
          </a:xfrm>
        </p:spPr>
        <p:txBody>
          <a:bodyPr>
            <a:noAutofit/>
          </a:bodyPr>
          <a:lstStyle/>
          <a:p>
            <a:pPr marL="0" indent="0">
              <a:spcBef>
                <a:spcPts val="1200"/>
              </a:spcBef>
              <a:spcAft>
                <a:spcPts val="1200"/>
              </a:spcAft>
              <a:buNone/>
            </a:pPr>
            <a:r>
              <a:rPr lang="en-GB" sz="2400" b="1" dirty="0" smtClean="0">
                <a:solidFill>
                  <a:srgbClr val="0070C0"/>
                </a:solidFill>
                <a:latin typeface="Calibri" panose="020F0502020204030204" pitchFamily="34" charset="0"/>
              </a:rPr>
              <a:t>Indicators selected based on UN IAEG list and complemented by OECD dat</a:t>
            </a:r>
            <a:r>
              <a:rPr lang="en-GB" sz="2400" b="1" dirty="0">
                <a:solidFill>
                  <a:srgbClr val="0070C0"/>
                </a:solidFill>
                <a:latin typeface="Calibri" panose="020F0502020204030204" pitchFamily="34" charset="0"/>
              </a:rPr>
              <a:t>a:</a:t>
            </a:r>
          </a:p>
          <a:p>
            <a:pPr>
              <a:spcBef>
                <a:spcPts val="1200"/>
              </a:spcBef>
              <a:buFont typeface="Wingdings" panose="05000000000000000000" pitchFamily="2" charset="2"/>
              <a:buChar char="ü"/>
            </a:pPr>
            <a:r>
              <a:rPr lang="en-GB" sz="2400" dirty="0" smtClean="0">
                <a:solidFill>
                  <a:schemeClr val="tx1">
                    <a:lumMod val="50000"/>
                  </a:schemeClr>
                </a:solidFill>
                <a:latin typeface="Calibri" panose="020F0502020204030204" pitchFamily="34" charset="0"/>
              </a:rPr>
              <a:t>OECD data for indicators comparable to UN global framework </a:t>
            </a:r>
            <a:r>
              <a:rPr lang="en-GB" sz="2400" dirty="0" smtClean="0">
                <a:solidFill>
                  <a:schemeClr val="accent1"/>
                </a:solidFill>
                <a:latin typeface="Calibri" panose="020F0502020204030204" pitchFamily="34" charset="0"/>
              </a:rPr>
              <a:t>(65)</a:t>
            </a:r>
          </a:p>
          <a:p>
            <a:pPr>
              <a:spcBef>
                <a:spcPts val="1200"/>
              </a:spcBef>
              <a:buFont typeface="Wingdings" panose="05000000000000000000" pitchFamily="2" charset="2"/>
              <a:buChar char="ü"/>
            </a:pPr>
            <a:r>
              <a:rPr lang="en-GB" sz="2400" dirty="0">
                <a:solidFill>
                  <a:schemeClr val="tx1">
                    <a:lumMod val="50000"/>
                  </a:schemeClr>
                </a:solidFill>
                <a:latin typeface="Calibri" panose="020F0502020204030204" pitchFamily="34" charset="0"/>
              </a:rPr>
              <a:t>OECD </a:t>
            </a:r>
            <a:r>
              <a:rPr lang="en-GB" sz="2400" dirty="0" smtClean="0">
                <a:solidFill>
                  <a:schemeClr val="tx1">
                    <a:lumMod val="50000"/>
                  </a:schemeClr>
                </a:solidFill>
                <a:latin typeface="Calibri" panose="020F0502020204030204" pitchFamily="34" charset="0"/>
              </a:rPr>
              <a:t>proxies for UN indicators where UN does not yet have data </a:t>
            </a:r>
            <a:r>
              <a:rPr lang="en-GB" sz="2400" dirty="0" smtClean="0">
                <a:solidFill>
                  <a:schemeClr val="accent1"/>
                </a:solidFill>
                <a:latin typeface="Calibri" panose="020F0502020204030204" pitchFamily="34" charset="0"/>
              </a:rPr>
              <a:t>(14)</a:t>
            </a:r>
            <a:endParaRPr lang="en-GB" sz="2400" dirty="0">
              <a:solidFill>
                <a:schemeClr val="accent1"/>
              </a:solidFill>
              <a:latin typeface="Calibri" panose="020F0502020204030204" pitchFamily="34" charset="0"/>
            </a:endParaRPr>
          </a:p>
          <a:p>
            <a:pPr>
              <a:spcBef>
                <a:spcPts val="1200"/>
              </a:spcBef>
              <a:buFont typeface="Wingdings" panose="05000000000000000000" pitchFamily="2" charset="2"/>
              <a:buChar char="ü"/>
            </a:pPr>
            <a:r>
              <a:rPr lang="en-GB" sz="2400" dirty="0" smtClean="0">
                <a:solidFill>
                  <a:schemeClr val="tx1">
                    <a:lumMod val="50000"/>
                  </a:schemeClr>
                </a:solidFill>
                <a:latin typeface="Calibri" panose="020F0502020204030204" pitchFamily="34" charset="0"/>
              </a:rPr>
              <a:t>UN data where no OECD sources exist </a:t>
            </a:r>
            <a:r>
              <a:rPr lang="en-GB" sz="2400" dirty="0" smtClean="0">
                <a:solidFill>
                  <a:schemeClr val="accent1"/>
                </a:solidFill>
                <a:latin typeface="Calibri" panose="020F0502020204030204" pitchFamily="34" charset="0"/>
              </a:rPr>
              <a:t>(37)</a:t>
            </a:r>
          </a:p>
          <a:p>
            <a:pPr>
              <a:spcBef>
                <a:spcPts val="1200"/>
              </a:spcBef>
              <a:buFont typeface="Wingdings" panose="05000000000000000000" pitchFamily="2" charset="2"/>
              <a:buChar char="ü"/>
            </a:pPr>
            <a:r>
              <a:rPr lang="en-GB" sz="2400" dirty="0" smtClean="0">
                <a:solidFill>
                  <a:schemeClr val="tx1">
                    <a:lumMod val="50000"/>
                  </a:schemeClr>
                </a:solidFill>
                <a:latin typeface="Calibri" panose="020F0502020204030204" pitchFamily="34" charset="0"/>
              </a:rPr>
              <a:t>Additional relevant OECD indicators </a:t>
            </a:r>
            <a:r>
              <a:rPr lang="en-GB" sz="2400" dirty="0" smtClean="0">
                <a:solidFill>
                  <a:schemeClr val="accent1"/>
                </a:solidFill>
                <a:latin typeface="Calibri" panose="020F0502020204030204" pitchFamily="34" charset="0"/>
              </a:rPr>
              <a:t>(15)</a:t>
            </a:r>
          </a:p>
          <a:p>
            <a:pPr>
              <a:spcBef>
                <a:spcPts val="1200"/>
              </a:spcBef>
              <a:buFont typeface="Wingdings" panose="05000000000000000000" pitchFamily="2" charset="2"/>
              <a:buChar char="ü"/>
            </a:pPr>
            <a:endParaRPr lang="en-GB" sz="2400" b="1" dirty="0">
              <a:solidFill>
                <a:schemeClr val="accent1"/>
              </a:solidFill>
              <a:latin typeface="Calibri" panose="020F0502020204030204" pitchFamily="34" charset="0"/>
            </a:endParaRPr>
          </a:p>
          <a:p>
            <a:pPr>
              <a:spcBef>
                <a:spcPts val="1200"/>
              </a:spcBef>
              <a:buFont typeface="Wingdings" pitchFamily="2" charset="2"/>
              <a:buChar char="à"/>
            </a:pPr>
            <a:r>
              <a:rPr lang="en-GB" sz="2400" b="1" dirty="0" smtClean="0">
                <a:solidFill>
                  <a:schemeClr val="tx1">
                    <a:lumMod val="50000"/>
                  </a:schemeClr>
                </a:solidFill>
                <a:latin typeface="Calibri" panose="020F0502020204030204" pitchFamily="34" charset="0"/>
                <a:sym typeface="Wingdings" panose="05000000000000000000" pitchFamily="2" charset="2"/>
              </a:rPr>
              <a:t>A Maximum </a:t>
            </a:r>
            <a:r>
              <a:rPr lang="en-GB" sz="2400" b="1" dirty="0" smtClean="0">
                <a:solidFill>
                  <a:schemeClr val="tx1">
                    <a:lumMod val="50000"/>
                  </a:schemeClr>
                </a:solidFill>
                <a:latin typeface="Calibri" panose="020F0502020204030204" pitchFamily="34" charset="0"/>
              </a:rPr>
              <a:t>of </a:t>
            </a:r>
            <a:r>
              <a:rPr lang="en-GB" sz="2400" b="1" dirty="0">
                <a:solidFill>
                  <a:srgbClr val="0070C0"/>
                </a:solidFill>
                <a:latin typeface="Calibri" panose="020F0502020204030204" pitchFamily="34" charset="0"/>
              </a:rPr>
              <a:t>128 indicators </a:t>
            </a:r>
            <a:r>
              <a:rPr lang="en-GB" sz="2400" b="1" dirty="0">
                <a:solidFill>
                  <a:schemeClr val="tx1">
                    <a:lumMod val="50000"/>
                  </a:schemeClr>
                </a:solidFill>
                <a:latin typeface="Calibri" panose="020F0502020204030204" pitchFamily="34" charset="0"/>
              </a:rPr>
              <a:t>covering </a:t>
            </a:r>
            <a:r>
              <a:rPr lang="en-GB" sz="2400" b="1" dirty="0" smtClean="0">
                <a:solidFill>
                  <a:srgbClr val="0070C0"/>
                </a:solidFill>
                <a:latin typeface="Calibri" panose="020F0502020204030204" pitchFamily="34" charset="0"/>
              </a:rPr>
              <a:t>98</a:t>
            </a:r>
            <a:r>
              <a:rPr lang="en-GB" sz="2400" b="1" dirty="0" smtClean="0">
                <a:solidFill>
                  <a:schemeClr val="tx1">
                    <a:lumMod val="50000"/>
                  </a:schemeClr>
                </a:solidFill>
                <a:latin typeface="Calibri" panose="020F0502020204030204" pitchFamily="34" charset="0"/>
              </a:rPr>
              <a:t> (out of 169) targets</a:t>
            </a:r>
          </a:p>
          <a:p>
            <a:pPr marL="0" indent="0">
              <a:spcBef>
                <a:spcPts val="1200"/>
              </a:spcBef>
              <a:buNone/>
            </a:pPr>
            <a:r>
              <a:rPr lang="en-GB" sz="2400" dirty="0" smtClean="0">
                <a:solidFill>
                  <a:schemeClr val="tx1">
                    <a:lumMod val="50000"/>
                  </a:schemeClr>
                </a:solidFill>
                <a:latin typeface="Calibri" panose="020F0502020204030204" pitchFamily="34" charset="0"/>
              </a:rPr>
              <a:t>i.e. 71 (42%) of targets have no indicators</a:t>
            </a:r>
            <a:endParaRPr lang="en-GB" sz="2000" i="1" dirty="0" smtClean="0">
              <a:solidFill>
                <a:schemeClr val="accent1"/>
              </a:solidFill>
              <a:latin typeface="Calibri" panose="020F0502020204030204" pitchFamily="34" charset="0"/>
            </a:endParaRPr>
          </a:p>
          <a:p>
            <a:pPr>
              <a:spcBef>
                <a:spcPts val="1200"/>
              </a:spcBef>
              <a:buFont typeface="Wingdings" panose="05000000000000000000" pitchFamily="2" charset="2"/>
              <a:buChar char="ü"/>
            </a:pPr>
            <a:endParaRPr lang="en-GB" sz="2000" dirty="0" smtClean="0">
              <a:latin typeface="Calibri" panose="020F0502020204030204" pitchFamily="34" charset="0"/>
            </a:endParaRPr>
          </a:p>
        </p:txBody>
      </p:sp>
      <p:sp>
        <p:nvSpPr>
          <p:cNvPr id="4" name="Content Placeholder 2"/>
          <p:cNvSpPr txBox="1">
            <a:spLocks/>
          </p:cNvSpPr>
          <p:nvPr/>
        </p:nvSpPr>
        <p:spPr>
          <a:xfrm>
            <a:off x="4211960" y="1196752"/>
            <a:ext cx="4752528"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8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endParaRPr lang="en-GB" sz="2000" i="1" dirty="0">
              <a:solidFill>
                <a:srgbClr val="0070C0"/>
              </a:solidFill>
            </a:endParaRPr>
          </a:p>
          <a:p>
            <a:pPr marL="0" indent="0">
              <a:spcBef>
                <a:spcPts val="1200"/>
              </a:spcBef>
              <a:buNone/>
            </a:pPr>
            <a:endParaRPr lang="en-GB" sz="2000" i="1" dirty="0">
              <a:solidFill>
                <a:srgbClr val="0070C0"/>
              </a:solidFill>
            </a:endParaRPr>
          </a:p>
        </p:txBody>
      </p:sp>
      <p:sp>
        <p:nvSpPr>
          <p:cNvPr id="5" name="Title 4"/>
          <p:cNvSpPr>
            <a:spLocks noGrp="1"/>
          </p:cNvSpPr>
          <p:nvPr>
            <p:ph type="title"/>
          </p:nvPr>
        </p:nvSpPr>
        <p:spPr/>
        <p:txBody>
          <a:bodyPr/>
          <a:lstStyle/>
          <a:p>
            <a:r>
              <a:rPr lang="en-GB" b="1" dirty="0" smtClean="0">
                <a:solidFill>
                  <a:schemeClr val="tx1">
                    <a:lumMod val="50000"/>
                  </a:schemeClr>
                </a:solidFill>
                <a:latin typeface="Calibri" panose="020F0502020204030204" pitchFamily="34" charset="0"/>
              </a:rPr>
              <a:t>SDG data gaps</a:t>
            </a:r>
            <a:r>
              <a:rPr lang="en-GB" dirty="0" smtClean="0">
                <a:solidFill>
                  <a:schemeClr val="tx1">
                    <a:lumMod val="50000"/>
                  </a:schemeClr>
                </a:solidFill>
                <a:latin typeface="Calibri" panose="020F0502020204030204" pitchFamily="34" charset="0"/>
              </a:rPr>
              <a:t>: Indicators used in OECD Measuring Distance study</a:t>
            </a:r>
            <a:endParaRPr lang="en-GB"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2006297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schemeClr>
                </a:solidFill>
              </a:rPr>
              <a:t>SDG data gaps, by target</a:t>
            </a:r>
            <a:endParaRPr lang="en-GB" b="1" dirty="0">
              <a:solidFill>
                <a:schemeClr val="tx1">
                  <a:lumMod val="50000"/>
                </a:schemeClr>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340768"/>
            <a:ext cx="6984776" cy="5256584"/>
          </a:xfrm>
          <a:prstGeom prst="rect">
            <a:avLst/>
          </a:prstGeom>
          <a:noFill/>
          <a:ln>
            <a:noFill/>
          </a:ln>
        </p:spPr>
      </p:pic>
    </p:spTree>
    <p:extLst>
      <p:ext uri="{BB962C8B-B14F-4D97-AF65-F5344CB8AC3E}">
        <p14:creationId xmlns:p14="http://schemas.microsoft.com/office/powerpoint/2010/main" val="1507099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schemeClr>
                </a:solidFill>
              </a:rPr>
              <a:t>SDG data gaps: by goal </a:t>
            </a:r>
            <a:endParaRPr lang="en-GB" b="1" dirty="0">
              <a:solidFill>
                <a:schemeClr val="tx1">
                  <a:lumMod val="50000"/>
                </a:schemeClr>
              </a:solidFill>
            </a:endParaRP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83"/>
          <a:stretch/>
        </p:blipFill>
        <p:spPr bwMode="auto">
          <a:xfrm>
            <a:off x="1616017" y="1947049"/>
            <a:ext cx="5607205" cy="489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50081" y="1301859"/>
            <a:ext cx="8480156" cy="830997"/>
          </a:xfrm>
          <a:prstGeom prst="rect">
            <a:avLst/>
          </a:prstGeom>
        </p:spPr>
        <p:txBody>
          <a:bodyPr wrap="square">
            <a:spAutoFit/>
          </a:bodyPr>
          <a:lstStyle/>
          <a:p>
            <a:pPr algn="ctr"/>
            <a:r>
              <a:rPr lang="en-GB" sz="2400" b="1" dirty="0">
                <a:solidFill>
                  <a:schemeClr val="bg1">
                    <a:lumMod val="50000"/>
                  </a:schemeClr>
                </a:solidFill>
                <a:latin typeface="Calibri" panose="020F0502020204030204" pitchFamily="34" charset="0"/>
              </a:rPr>
              <a:t>Percentage of targets </a:t>
            </a:r>
            <a:r>
              <a:rPr lang="en-GB" sz="2400" b="1" dirty="0" smtClean="0">
                <a:solidFill>
                  <a:schemeClr val="bg1">
                    <a:lumMod val="50000"/>
                  </a:schemeClr>
                </a:solidFill>
                <a:latin typeface="Calibri" panose="020F0502020204030204" pitchFamily="34" charset="0"/>
              </a:rPr>
              <a:t>in each goal covered by at least 1 indicator (OECD countries)</a:t>
            </a:r>
            <a:endParaRPr lang="en-GB" sz="2400" b="1" dirty="0">
              <a:solidFill>
                <a:schemeClr val="bg1">
                  <a:lumMod val="50000"/>
                </a:schemeClr>
              </a:solidFill>
              <a:latin typeface="Calibri" panose="020F0502020204030204" pitchFamily="34" charset="0"/>
            </a:endParaRPr>
          </a:p>
        </p:txBody>
      </p:sp>
      <p:cxnSp>
        <p:nvCxnSpPr>
          <p:cNvPr id="4" name="Straight Connector 3"/>
          <p:cNvCxnSpPr/>
          <p:nvPr/>
        </p:nvCxnSpPr>
        <p:spPr>
          <a:xfrm flipV="1">
            <a:off x="3059832" y="5733256"/>
            <a:ext cx="1008112" cy="1008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55976" y="5669632"/>
            <a:ext cx="372151" cy="3516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84168" y="5669632"/>
            <a:ext cx="372151" cy="3516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270243" y="5669632"/>
            <a:ext cx="762140" cy="7837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6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50000"/>
                  </a:schemeClr>
                </a:solidFill>
              </a:rPr>
              <a:t>SDG data gaps: by the “5Ps”</a:t>
            </a:r>
            <a:endParaRPr lang="en-GB" b="1" dirty="0">
              <a:solidFill>
                <a:schemeClr val="tx1">
                  <a:lumMod val="50000"/>
                </a:schemeClr>
              </a:solidFill>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139065"/>
            <a:ext cx="5832648" cy="525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0081" y="1301859"/>
            <a:ext cx="8480156" cy="830997"/>
          </a:xfrm>
          <a:prstGeom prst="rect">
            <a:avLst/>
          </a:prstGeom>
        </p:spPr>
        <p:txBody>
          <a:bodyPr wrap="square">
            <a:spAutoFit/>
          </a:bodyPr>
          <a:lstStyle/>
          <a:p>
            <a:pPr algn="ctr"/>
            <a:r>
              <a:rPr lang="en-GB" sz="2400" b="1" dirty="0">
                <a:latin typeface="Calibri" panose="020F0502020204030204" pitchFamily="34" charset="0"/>
              </a:rPr>
              <a:t>Percentage of targets </a:t>
            </a:r>
            <a:r>
              <a:rPr lang="en-GB" sz="2400" b="1" dirty="0" smtClean="0">
                <a:latin typeface="Calibri" panose="020F0502020204030204" pitchFamily="34" charset="0"/>
              </a:rPr>
              <a:t>in each of the 5Ps covered by at least 1 indicator (OECD countries)</a:t>
            </a:r>
            <a:endParaRPr lang="en-GB" sz="2400" b="1" dirty="0">
              <a:latin typeface="Calibri" panose="020F0502020204030204" pitchFamily="34" charset="0"/>
            </a:endParaRPr>
          </a:p>
        </p:txBody>
      </p:sp>
    </p:spTree>
    <p:extLst>
      <p:ext uri="{BB962C8B-B14F-4D97-AF65-F5344CB8AC3E}">
        <p14:creationId xmlns:p14="http://schemas.microsoft.com/office/powerpoint/2010/main" val="4122721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92" y="188640"/>
            <a:ext cx="8136008" cy="1022400"/>
          </a:xfrm>
        </p:spPr>
        <p:txBody>
          <a:bodyPr/>
          <a:lstStyle/>
          <a:p>
            <a:r>
              <a:rPr lang="en-GB" b="1" dirty="0" smtClean="0">
                <a:solidFill>
                  <a:schemeClr val="bg2">
                    <a:lumMod val="10000"/>
                  </a:schemeClr>
                </a:solidFill>
                <a:latin typeface="Calibri" panose="020F0502020204030204" pitchFamily="34" charset="0"/>
              </a:rPr>
              <a:t>e.g. Goal 11 </a:t>
            </a:r>
            <a:r>
              <a:rPr lang="en-GB" sz="2800" dirty="0" smtClean="0">
                <a:solidFill>
                  <a:schemeClr val="bg2">
                    <a:lumMod val="10000"/>
                  </a:schemeClr>
                </a:solidFill>
                <a:latin typeface="Calibri" panose="020F0502020204030204" pitchFamily="34" charset="0"/>
              </a:rPr>
              <a:t>“Make cities and human settlements inclusive, safe, resilient and sustainable”</a:t>
            </a:r>
            <a:endParaRPr lang="en-GB" sz="2800" dirty="0">
              <a:solidFill>
                <a:schemeClr val="bg2">
                  <a:lumMod val="10000"/>
                </a:schemeClr>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8672920"/>
              </p:ext>
            </p:extLst>
          </p:nvPr>
        </p:nvGraphicFramePr>
        <p:xfrm>
          <a:off x="35496" y="3717032"/>
          <a:ext cx="9036496" cy="2938644"/>
        </p:xfrm>
        <a:graphic>
          <a:graphicData uri="http://schemas.openxmlformats.org/drawingml/2006/table">
            <a:tbl>
              <a:tblPr/>
              <a:tblGrid>
                <a:gridCol w="722054"/>
                <a:gridCol w="5396672"/>
                <a:gridCol w="2917770"/>
              </a:tblGrid>
              <a:tr h="370610">
                <a:tc>
                  <a:txBody>
                    <a:bodyPr/>
                    <a:lstStyle/>
                    <a:p>
                      <a:pPr algn="ctr" fontAlgn="ctr"/>
                      <a:r>
                        <a:rPr lang="en-US" sz="1600" b="1" i="0" u="none" strike="noStrike" dirty="0" smtClean="0">
                          <a:solidFill>
                            <a:schemeClr val="bg2">
                              <a:lumMod val="10000"/>
                            </a:schemeClr>
                          </a:solidFill>
                          <a:effectLst/>
                          <a:latin typeface="Calibri" panose="020F0502020204030204" pitchFamily="34" charset="0"/>
                        </a:rPr>
                        <a:t>Target</a:t>
                      </a:r>
                      <a:endParaRPr lang="en-US" sz="1600" b="1"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smtClean="0">
                          <a:solidFill>
                            <a:schemeClr val="bg2">
                              <a:lumMod val="10000"/>
                            </a:schemeClr>
                          </a:solidFill>
                          <a:effectLst/>
                          <a:latin typeface="Calibri" panose="020F0502020204030204" pitchFamily="34" charset="0"/>
                        </a:rPr>
                        <a:t>UN</a:t>
                      </a:r>
                      <a:r>
                        <a:rPr lang="en-US" sz="1600" b="1" i="0" u="none" strike="noStrike" baseline="0" dirty="0" smtClean="0">
                          <a:solidFill>
                            <a:schemeClr val="bg2">
                              <a:lumMod val="10000"/>
                            </a:schemeClr>
                          </a:solidFill>
                          <a:effectLst/>
                          <a:latin typeface="Calibri" panose="020F0502020204030204" pitchFamily="34" charset="0"/>
                        </a:rPr>
                        <a:t> </a:t>
                      </a:r>
                      <a:r>
                        <a:rPr lang="en-US" sz="1600" b="1" i="0" u="none" strike="noStrike" dirty="0" smtClean="0">
                          <a:solidFill>
                            <a:schemeClr val="bg2">
                              <a:lumMod val="10000"/>
                            </a:schemeClr>
                          </a:solidFill>
                          <a:effectLst/>
                          <a:latin typeface="Calibri" panose="020F0502020204030204" pitchFamily="34" charset="0"/>
                        </a:rPr>
                        <a:t>IAEG Global</a:t>
                      </a:r>
                      <a:r>
                        <a:rPr lang="en-US" sz="1600" b="1" i="0" u="none" strike="noStrike" baseline="0" dirty="0" smtClean="0">
                          <a:solidFill>
                            <a:schemeClr val="bg2">
                              <a:lumMod val="10000"/>
                            </a:schemeClr>
                          </a:solidFill>
                          <a:effectLst/>
                          <a:latin typeface="Calibri" panose="020F0502020204030204" pitchFamily="34" charset="0"/>
                        </a:rPr>
                        <a:t> List Indicator</a:t>
                      </a:r>
                      <a:endParaRPr lang="en-US" sz="1600" b="1"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it-IT" sz="1600" b="1" i="0" u="none" strike="noStrike" dirty="0" smtClean="0">
                          <a:solidFill>
                            <a:schemeClr val="bg2">
                              <a:lumMod val="10000"/>
                            </a:schemeClr>
                          </a:solidFill>
                          <a:effectLst/>
                          <a:latin typeface="Calibri" panose="020F0502020204030204" pitchFamily="34" charset="0"/>
                        </a:rPr>
                        <a:t>UN Global SDG </a:t>
                      </a:r>
                      <a:r>
                        <a:rPr lang="it-IT" sz="1600" b="1" i="0" u="none" strike="noStrike" dirty="0" err="1" smtClean="0">
                          <a:solidFill>
                            <a:schemeClr val="bg2">
                              <a:lumMod val="10000"/>
                            </a:schemeClr>
                          </a:solidFill>
                          <a:effectLst/>
                          <a:latin typeface="Calibri" panose="020F0502020204030204" pitchFamily="34" charset="0"/>
                        </a:rPr>
                        <a:t>Indicator</a:t>
                      </a:r>
                      <a:r>
                        <a:rPr lang="it-IT" sz="1600" b="1" i="0" u="none" strike="noStrike" dirty="0" smtClean="0">
                          <a:solidFill>
                            <a:schemeClr val="bg2">
                              <a:lumMod val="10000"/>
                            </a:schemeClr>
                          </a:solidFill>
                          <a:effectLst/>
                          <a:latin typeface="Calibri" panose="020F0502020204030204" pitchFamily="34" charset="0"/>
                        </a:rPr>
                        <a:t> Database data </a:t>
                      </a:r>
                      <a:r>
                        <a:rPr lang="it-IT" sz="1600" b="1" i="0" u="none" strike="noStrike" dirty="0" err="1" smtClean="0">
                          <a:solidFill>
                            <a:schemeClr val="bg2">
                              <a:lumMod val="10000"/>
                            </a:schemeClr>
                          </a:solidFill>
                          <a:effectLst/>
                          <a:latin typeface="Calibri" panose="020F0502020204030204" pitchFamily="34" charset="0"/>
                        </a:rPr>
                        <a:t>series</a:t>
                      </a:r>
                      <a:endParaRPr lang="en-US" sz="1600" b="1"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89974">
                <a:tc>
                  <a:txBody>
                    <a:bodyPr/>
                    <a:lstStyle/>
                    <a:p>
                      <a:pPr algn="l" fontAlgn="ctr"/>
                      <a:r>
                        <a:rPr lang="en-US" sz="1600" b="0" i="0" u="none" strike="noStrike" dirty="0" smtClean="0">
                          <a:solidFill>
                            <a:schemeClr val="bg2">
                              <a:lumMod val="10000"/>
                            </a:schemeClr>
                          </a:solidFill>
                          <a:effectLst/>
                          <a:latin typeface="Calibri" panose="020F0502020204030204" pitchFamily="34" charset="0"/>
                        </a:rPr>
                        <a:t>11.1</a:t>
                      </a: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11.1.1 Proportion of urban population living in slums, informal settlements or inadequate </a:t>
                      </a:r>
                      <a:r>
                        <a:rPr lang="en-US" sz="1600" b="0" i="0" u="none" strike="noStrike" dirty="0" smtClean="0">
                          <a:solidFill>
                            <a:schemeClr val="bg2">
                              <a:lumMod val="10000"/>
                            </a:schemeClr>
                          </a:solidFill>
                          <a:effectLst/>
                          <a:latin typeface="Calibri" panose="020F0502020204030204" pitchFamily="34" charset="0"/>
                        </a:rPr>
                        <a:t>housing</a:t>
                      </a:r>
                    </a:p>
                    <a:p>
                      <a:pPr algn="l" fontAlgn="ct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Proportion of urban population living in slums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83302">
                <a:tc>
                  <a:txBody>
                    <a:bodyPr/>
                    <a:lstStyle/>
                    <a:p>
                      <a:pPr algn="l" fontAlgn="ctr"/>
                      <a:r>
                        <a:rPr lang="en-US" sz="1600" b="0" i="0" u="none" strike="noStrike" dirty="0" smtClean="0">
                          <a:solidFill>
                            <a:schemeClr val="bg2">
                              <a:lumMod val="10000"/>
                            </a:schemeClr>
                          </a:solidFill>
                          <a:effectLst/>
                          <a:latin typeface="Calibri" panose="020F0502020204030204" pitchFamily="34" charset="0"/>
                        </a:rPr>
                        <a:t>11.5</a:t>
                      </a: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11.5.2 Direct economic loss in relation to global GDP, damage to critical infrastructure and number of disruptions to basic services, attributed to </a:t>
                      </a:r>
                      <a:r>
                        <a:rPr lang="en-US" sz="1600" b="0" i="0" u="none" strike="noStrike" dirty="0" smtClean="0">
                          <a:solidFill>
                            <a:schemeClr val="bg2">
                              <a:lumMod val="10000"/>
                            </a:schemeClr>
                          </a:solidFill>
                          <a:effectLst/>
                          <a:latin typeface="Calibri" panose="020F0502020204030204" pitchFamily="34" charset="0"/>
                        </a:rPr>
                        <a:t>disasters</a:t>
                      </a:r>
                    </a:p>
                    <a:p>
                      <a:pPr algn="l" fontAlgn="ct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The Global database has 5 datasets for this indicator. </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0197">
                <a:tc>
                  <a:txBody>
                    <a:bodyPr/>
                    <a:lstStyle/>
                    <a:p>
                      <a:pPr algn="l" fontAlgn="ctr"/>
                      <a:r>
                        <a:rPr lang="en-US" sz="1600" b="0" i="0" u="none" strike="noStrike" dirty="0" smtClean="0">
                          <a:solidFill>
                            <a:schemeClr val="bg2">
                              <a:lumMod val="10000"/>
                            </a:schemeClr>
                          </a:solidFill>
                          <a:effectLst/>
                          <a:latin typeface="Calibri" panose="020F0502020204030204" pitchFamily="34" charset="0"/>
                        </a:rPr>
                        <a:t>11.6</a:t>
                      </a: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11.6.2 Annual mean levels of fine particulate matter (e.g. PM2.5 and PM10) in cities (population weighted</a:t>
                      </a:r>
                      <a:r>
                        <a:rPr lang="en-US" sz="1600" b="0" i="0" u="none" strike="noStrike" dirty="0" smtClean="0">
                          <a:solidFill>
                            <a:schemeClr val="bg2">
                              <a:lumMod val="10000"/>
                            </a:schemeClr>
                          </a:solidFill>
                          <a:effectLst/>
                          <a:latin typeface="Calibri" panose="020F0502020204030204" pitchFamily="34" charset="0"/>
                        </a:rPr>
                        <a:t>)</a:t>
                      </a:r>
                    </a:p>
                    <a:p>
                      <a:pPr algn="l" fontAlgn="ctr"/>
                      <a:endParaRPr lang="en-US" sz="1600" b="0" i="0" u="none" strike="noStrike" dirty="0">
                        <a:solidFill>
                          <a:schemeClr val="bg2">
                            <a:lumMod val="1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600" b="0" i="0" u="none" strike="noStrike" dirty="0">
                          <a:solidFill>
                            <a:schemeClr val="bg2">
                              <a:lumMod val="10000"/>
                            </a:schemeClr>
                          </a:solidFill>
                          <a:effectLst/>
                          <a:latin typeface="Calibri" panose="020F0502020204030204" pitchFamily="34" charset="0"/>
                        </a:rPr>
                        <a:t>Annual mean levels of fine particulate matter in cities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Rectangle 6"/>
          <p:cNvSpPr/>
          <p:nvPr/>
        </p:nvSpPr>
        <p:spPr>
          <a:xfrm>
            <a:off x="110398" y="1556792"/>
            <a:ext cx="8928992" cy="2523768"/>
          </a:xfrm>
          <a:prstGeom prst="rect">
            <a:avLst/>
          </a:prstGeom>
        </p:spPr>
        <p:txBody>
          <a:bodyPr wrap="square">
            <a:spAutoFit/>
          </a:bodyPr>
          <a:lstStyle/>
          <a:p>
            <a:pPr marL="800100" lvl="1" indent="-342900" fontAlgn="ctr">
              <a:buFont typeface="Arial" panose="020B0604020202020204" pitchFamily="34" charset="0"/>
              <a:buChar char="•"/>
            </a:pPr>
            <a:r>
              <a:rPr lang="en-US" sz="2200" dirty="0" smtClean="0">
                <a:solidFill>
                  <a:schemeClr val="tx1">
                    <a:lumMod val="50000"/>
                  </a:schemeClr>
                </a:solidFill>
                <a:latin typeface="Calibri" panose="020F0502020204030204" pitchFamily="34" charset="0"/>
              </a:rPr>
              <a:t>10 targets (11.1 – 11.7, 11a, 11b, 11c)</a:t>
            </a:r>
          </a:p>
          <a:p>
            <a:pPr marL="800100" lvl="1" indent="-342900" fontAlgn="ctr">
              <a:buFont typeface="Arial" panose="020B0604020202020204" pitchFamily="34" charset="0"/>
              <a:buChar char="•"/>
            </a:pPr>
            <a:r>
              <a:rPr lang="en-US" sz="2200" dirty="0" smtClean="0">
                <a:solidFill>
                  <a:schemeClr val="tx1">
                    <a:lumMod val="50000"/>
                  </a:schemeClr>
                </a:solidFill>
                <a:latin typeface="Calibri" panose="020F0502020204030204" pitchFamily="34" charset="0"/>
              </a:rPr>
              <a:t>15 indicators selected by the UN Inter-Agency and Expert Group for global monitoring purposes</a:t>
            </a:r>
          </a:p>
          <a:p>
            <a:pPr marL="800100" lvl="1" indent="-342900" fontAlgn="ctr">
              <a:buFont typeface="Arial" panose="020B0604020202020204" pitchFamily="34" charset="0"/>
              <a:buChar char="•"/>
            </a:pPr>
            <a:r>
              <a:rPr lang="en-US" sz="2200" dirty="0" smtClean="0">
                <a:solidFill>
                  <a:schemeClr val="tx1">
                    <a:lumMod val="50000"/>
                  </a:schemeClr>
                </a:solidFill>
                <a:latin typeface="Calibri" panose="020F0502020204030204" pitchFamily="34" charset="0"/>
              </a:rPr>
              <a:t>UN Global SDG Indicator Database contains at least some data for 3/15 indicators (i.e. 20%) …but this by no means covers all countries</a:t>
            </a:r>
          </a:p>
          <a:p>
            <a:pPr marL="342900" indent="-342900" fontAlgn="ctr">
              <a:buFont typeface="Arial" panose="020B0604020202020204" pitchFamily="34" charset="0"/>
              <a:buChar char="•"/>
            </a:pPr>
            <a:endParaRPr lang="en-US" sz="2400" b="1" dirty="0" smtClean="0">
              <a:solidFill>
                <a:schemeClr val="tx1">
                  <a:lumMod val="50000"/>
                </a:schemeClr>
              </a:solidFill>
              <a:latin typeface="Calibri" panose="020F0502020204030204" pitchFamily="34" charset="0"/>
            </a:endParaRPr>
          </a:p>
          <a:p>
            <a:pPr marL="342900" indent="-342900" fontAlgn="ctr">
              <a:buFont typeface="Arial" panose="020B0604020202020204" pitchFamily="34" charset="0"/>
              <a:buChar char="•"/>
            </a:pPr>
            <a:endParaRPr lang="en-US" sz="2400" b="1"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279999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92" y="188640"/>
            <a:ext cx="8136008" cy="1022400"/>
          </a:xfrm>
        </p:spPr>
        <p:txBody>
          <a:bodyPr/>
          <a:lstStyle/>
          <a:p>
            <a:r>
              <a:rPr lang="en-GB" b="1" dirty="0" smtClean="0">
                <a:solidFill>
                  <a:schemeClr val="bg2">
                    <a:lumMod val="10000"/>
                  </a:schemeClr>
                </a:solidFill>
                <a:latin typeface="Calibri" panose="020F0502020204030204" pitchFamily="34" charset="0"/>
              </a:rPr>
              <a:t>Goal 11: Cities </a:t>
            </a:r>
            <a:r>
              <a:rPr lang="en-GB" sz="2800" dirty="0" smtClean="0">
                <a:solidFill>
                  <a:schemeClr val="bg2">
                    <a:lumMod val="10000"/>
                  </a:schemeClr>
                </a:solidFill>
                <a:latin typeface="Calibri" panose="020F0502020204030204" pitchFamily="34" charset="0"/>
              </a:rPr>
              <a:t>80% of indicators have no data in the UN Global SDG Indicator database</a:t>
            </a:r>
            <a:endParaRPr lang="en-GB" sz="2800" dirty="0">
              <a:solidFill>
                <a:schemeClr val="bg2">
                  <a:lumMod val="10000"/>
                </a:schemeClr>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43926398"/>
              </p:ext>
            </p:extLst>
          </p:nvPr>
        </p:nvGraphicFramePr>
        <p:xfrm>
          <a:off x="107504" y="1412776"/>
          <a:ext cx="8928992" cy="5328595"/>
        </p:xfrm>
        <a:graphic>
          <a:graphicData uri="http://schemas.openxmlformats.org/drawingml/2006/table">
            <a:tbl>
              <a:tblPr/>
              <a:tblGrid>
                <a:gridCol w="629454"/>
                <a:gridCol w="8299538"/>
              </a:tblGrid>
              <a:tr h="399592">
                <a:tc>
                  <a:txBody>
                    <a:bodyPr/>
                    <a:lstStyle/>
                    <a:p>
                      <a:pPr algn="ctr" fontAlgn="ctr"/>
                      <a:r>
                        <a:rPr lang="en-US" sz="1600" b="1" i="0" u="none" strike="noStrike" dirty="0" smtClean="0">
                          <a:solidFill>
                            <a:schemeClr val="tx1">
                              <a:lumMod val="50000"/>
                            </a:schemeClr>
                          </a:solidFill>
                          <a:effectLst/>
                          <a:latin typeface="Calibri" panose="020F0502020204030204" pitchFamily="34" charset="0"/>
                        </a:rPr>
                        <a:t>Target</a:t>
                      </a:r>
                      <a:endParaRPr lang="en-US" sz="1600" b="1" i="0" u="none" strike="noStrike" dirty="0">
                        <a:solidFill>
                          <a:schemeClr val="tx1">
                            <a:lumMod val="5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600" b="1" i="0" u="none" strike="noStrike" dirty="0" smtClean="0">
                          <a:solidFill>
                            <a:schemeClr val="tx1">
                              <a:lumMod val="50000"/>
                            </a:schemeClr>
                          </a:solidFill>
                          <a:effectLst/>
                          <a:latin typeface="Calibri" panose="020F0502020204030204" pitchFamily="34" charset="0"/>
                        </a:rPr>
                        <a:t>UN</a:t>
                      </a:r>
                      <a:r>
                        <a:rPr lang="en-US" sz="1600" b="1" i="0" u="none" strike="noStrike" baseline="0" dirty="0" smtClean="0">
                          <a:solidFill>
                            <a:schemeClr val="tx1">
                              <a:lumMod val="50000"/>
                            </a:schemeClr>
                          </a:solidFill>
                          <a:effectLst/>
                          <a:latin typeface="Calibri" panose="020F0502020204030204" pitchFamily="34" charset="0"/>
                        </a:rPr>
                        <a:t> </a:t>
                      </a:r>
                      <a:r>
                        <a:rPr lang="en-US" sz="1600" b="1" i="0" u="none" strike="noStrike" dirty="0" smtClean="0">
                          <a:solidFill>
                            <a:schemeClr val="tx1">
                              <a:lumMod val="50000"/>
                            </a:schemeClr>
                          </a:solidFill>
                          <a:effectLst/>
                          <a:latin typeface="Calibri" panose="020F0502020204030204" pitchFamily="34" charset="0"/>
                        </a:rPr>
                        <a:t>IAEG Global</a:t>
                      </a:r>
                      <a:r>
                        <a:rPr lang="en-US" sz="1600" b="1" i="0" u="none" strike="noStrike" baseline="0" dirty="0" smtClean="0">
                          <a:solidFill>
                            <a:schemeClr val="tx1">
                              <a:lumMod val="50000"/>
                            </a:schemeClr>
                          </a:solidFill>
                          <a:effectLst/>
                          <a:latin typeface="Calibri" panose="020F0502020204030204" pitchFamily="34" charset="0"/>
                        </a:rPr>
                        <a:t> List Indicator</a:t>
                      </a:r>
                      <a:endParaRPr lang="en-US" sz="1600" b="1" i="0" u="none" strike="noStrike" dirty="0">
                        <a:solidFill>
                          <a:schemeClr val="tx1">
                            <a:lumMod val="50000"/>
                          </a:schemeClr>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310557">
                <a:tc>
                  <a:txBody>
                    <a:bodyPr/>
                    <a:lstStyle/>
                    <a:p>
                      <a:pPr algn="l" fontAlgn="ctr"/>
                      <a:r>
                        <a:rPr lang="en-US" sz="1400" b="0" i="0" u="none" strike="noStrike" dirty="0" smtClean="0">
                          <a:solidFill>
                            <a:srgbClr val="595959"/>
                          </a:solidFill>
                          <a:effectLst/>
                          <a:latin typeface="Calibri" panose="020F0502020204030204" pitchFamily="34" charset="0"/>
                        </a:rPr>
                        <a:t>11.2</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11.2.1 Proportion of population that has convenient </a:t>
                      </a:r>
                      <a:r>
                        <a:rPr lang="en-US" sz="1300" b="1" i="0" u="none" strike="noStrike" dirty="0">
                          <a:solidFill>
                            <a:srgbClr val="000000"/>
                          </a:solidFill>
                          <a:effectLst/>
                          <a:latin typeface="Calibri" panose="020F0502020204030204" pitchFamily="34" charset="0"/>
                        </a:rPr>
                        <a:t>access to public transport</a:t>
                      </a:r>
                      <a:r>
                        <a:rPr lang="en-US" sz="1300" b="0" i="0" u="none" strike="noStrike" dirty="0">
                          <a:solidFill>
                            <a:srgbClr val="000000"/>
                          </a:solidFill>
                          <a:effectLst/>
                          <a:latin typeface="Calibri" panose="020F0502020204030204" pitchFamily="34" charset="0"/>
                        </a:rPr>
                        <a:t>, by sex, age and persons with disabilities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7000">
                <a:tc rowSpan="2">
                  <a:txBody>
                    <a:bodyPr/>
                    <a:lstStyle/>
                    <a:p>
                      <a:pPr algn="l" fontAlgn="ctr"/>
                      <a:r>
                        <a:rPr lang="en-US" sz="1400" b="0" i="0" u="none" strike="noStrike" dirty="0" smtClean="0">
                          <a:solidFill>
                            <a:srgbClr val="595959"/>
                          </a:solidFill>
                          <a:effectLst/>
                          <a:latin typeface="Calibri" panose="020F0502020204030204" pitchFamily="34" charset="0"/>
                        </a:rPr>
                        <a:t>11.3</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a:solidFill>
                            <a:srgbClr val="000000"/>
                          </a:solidFill>
                          <a:effectLst/>
                          <a:latin typeface="Calibri" panose="020F0502020204030204" pitchFamily="34" charset="0"/>
                        </a:rPr>
                        <a:t>11.3.1 Ratio of land consumption rate to population growth rate</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30613">
                <a:tc vMerge="1">
                  <a:txBody>
                    <a:bodyPr/>
                    <a:lstStyle/>
                    <a:p>
                      <a:endParaRPr lang="en-GB"/>
                    </a:p>
                  </a:txBody>
                  <a:tcPr/>
                </a:tc>
                <a:tc>
                  <a:txBody>
                    <a:bodyPr/>
                    <a:lstStyle/>
                    <a:p>
                      <a:pPr algn="l" fontAlgn="ctr"/>
                      <a:r>
                        <a:rPr lang="en-US" sz="1300" b="0" i="0" u="none" strike="noStrike" dirty="0">
                          <a:solidFill>
                            <a:srgbClr val="000000"/>
                          </a:solidFill>
                          <a:effectLst/>
                          <a:latin typeface="Calibri" panose="020F0502020204030204" pitchFamily="34" charset="0"/>
                        </a:rPr>
                        <a:t>11.3.2 Proportion of cities with a direct participation structure of civil society in urban planning and management that operate regularly and democratically</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88629">
                <a:tc>
                  <a:txBody>
                    <a:bodyPr/>
                    <a:lstStyle/>
                    <a:p>
                      <a:pPr algn="l" fontAlgn="ctr"/>
                      <a:r>
                        <a:rPr lang="en-US" sz="1400" b="0" i="0" u="none" strike="noStrike" dirty="0" smtClean="0">
                          <a:solidFill>
                            <a:srgbClr val="595959"/>
                          </a:solidFill>
                          <a:effectLst/>
                          <a:latin typeface="Calibri" panose="020F0502020204030204" pitchFamily="34" charset="0"/>
                        </a:rPr>
                        <a:t>11.4</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11.4.1 Total expenditure (public and private) per capita spent on the preservation, protection and conservation of all cultural and natural </a:t>
                      </a:r>
                      <a:r>
                        <a:rPr lang="en-US" sz="1300" b="0" i="0" u="none" strike="noStrike" dirty="0" smtClean="0">
                          <a:solidFill>
                            <a:srgbClr val="000000"/>
                          </a:solidFill>
                          <a:effectLst/>
                          <a:latin typeface="Calibri" panose="020F0502020204030204" pitchFamily="34" charset="0"/>
                        </a:rPr>
                        <a:t>heritage…</a:t>
                      </a:r>
                      <a:endParaRPr lang="en-US" sz="1300" b="0" i="0" u="none" strike="noStrike" dirty="0">
                        <a:solidFill>
                          <a:srgbClr val="000000"/>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02181">
                <a:tc>
                  <a:txBody>
                    <a:bodyPr/>
                    <a:lstStyle/>
                    <a:p>
                      <a:pPr algn="l" fontAlgn="ctr"/>
                      <a:r>
                        <a:rPr lang="en-US" sz="1400" b="0" i="0" u="none" strike="noStrike" dirty="0" smtClean="0">
                          <a:solidFill>
                            <a:srgbClr val="595959"/>
                          </a:solidFill>
                          <a:effectLst/>
                          <a:latin typeface="Calibri" panose="020F0502020204030204" pitchFamily="34" charset="0"/>
                        </a:rPr>
                        <a:t>11.5</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a:solidFill>
                            <a:srgbClr val="000000"/>
                          </a:solidFill>
                          <a:effectLst/>
                          <a:latin typeface="Calibri" panose="020F0502020204030204" pitchFamily="34" charset="0"/>
                        </a:rPr>
                        <a:t>11.5.1 Number of deaths, missing persons and directly affected persons attributed to disasters per 100,000 population</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30613">
                <a:tc>
                  <a:txBody>
                    <a:bodyPr/>
                    <a:lstStyle/>
                    <a:p>
                      <a:pPr algn="l" fontAlgn="ctr"/>
                      <a:r>
                        <a:rPr lang="en-US" sz="1400" b="0" i="0" u="none" strike="noStrike" dirty="0" smtClean="0">
                          <a:solidFill>
                            <a:srgbClr val="595959"/>
                          </a:solidFill>
                          <a:effectLst/>
                          <a:latin typeface="Calibri" panose="020F0502020204030204" pitchFamily="34" charset="0"/>
                        </a:rPr>
                        <a:t>11.6</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a:solidFill>
                            <a:srgbClr val="000000"/>
                          </a:solidFill>
                          <a:effectLst/>
                          <a:latin typeface="Calibri" panose="020F0502020204030204" pitchFamily="34" charset="0"/>
                        </a:rPr>
                        <a:t>11.6.1 Proportion of urban solid waste regularly collected and with adequate final discharge out of total urban solid waste generated, by cities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30613">
                <a:tc rowSpan="2">
                  <a:txBody>
                    <a:bodyPr/>
                    <a:lstStyle/>
                    <a:p>
                      <a:pPr algn="l" fontAlgn="ctr"/>
                      <a:r>
                        <a:rPr lang="en-US" sz="1400" b="0" i="0" u="none" strike="noStrike" dirty="0" smtClean="0">
                          <a:solidFill>
                            <a:srgbClr val="595959"/>
                          </a:solidFill>
                          <a:effectLst/>
                          <a:latin typeface="Calibri" panose="020F0502020204030204" pitchFamily="34" charset="0"/>
                        </a:rPr>
                        <a:t>11.7</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11.7.1 Average share of the built-up area of cities that is </a:t>
                      </a:r>
                      <a:r>
                        <a:rPr lang="en-US" sz="1300" b="1" i="0" u="none" strike="noStrike" dirty="0">
                          <a:solidFill>
                            <a:srgbClr val="000000"/>
                          </a:solidFill>
                          <a:effectLst/>
                          <a:latin typeface="Calibri" panose="020F0502020204030204" pitchFamily="34" charset="0"/>
                        </a:rPr>
                        <a:t>open space for public use </a:t>
                      </a:r>
                      <a:r>
                        <a:rPr lang="en-US" sz="1300" b="0" i="0" u="none" strike="noStrike" dirty="0">
                          <a:solidFill>
                            <a:srgbClr val="000000"/>
                          </a:solidFill>
                          <a:effectLst/>
                          <a:latin typeface="Calibri" panose="020F0502020204030204" pitchFamily="34" charset="0"/>
                        </a:rPr>
                        <a:t>for all, by sex, age and persons with disabilities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30613">
                <a:tc vMerge="1">
                  <a:txBody>
                    <a:bodyPr/>
                    <a:lstStyle/>
                    <a:p>
                      <a:endParaRPr lang="en-GB"/>
                    </a:p>
                  </a:txBody>
                  <a:tcPr/>
                </a:tc>
                <a:tc>
                  <a:txBody>
                    <a:bodyPr/>
                    <a:lstStyle/>
                    <a:p>
                      <a:pPr algn="l" fontAlgn="ctr"/>
                      <a:r>
                        <a:rPr lang="en-US" sz="1300" b="0" i="0" u="none" strike="noStrike" dirty="0">
                          <a:solidFill>
                            <a:srgbClr val="000000"/>
                          </a:solidFill>
                          <a:effectLst/>
                          <a:latin typeface="Calibri" panose="020F0502020204030204" pitchFamily="34" charset="0"/>
                        </a:rPr>
                        <a:t>11.7.2 Proportion of persons victim of physical or sexual harassment, by sex, age, disability status and place of occurrence, in the previous 12 months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3269">
                <a:tc>
                  <a:txBody>
                    <a:bodyPr/>
                    <a:lstStyle/>
                    <a:p>
                      <a:pPr algn="l" fontAlgn="ctr"/>
                      <a:r>
                        <a:rPr lang="en-US" sz="1400" b="0" i="0" u="none" strike="noStrike" dirty="0" smtClean="0">
                          <a:solidFill>
                            <a:srgbClr val="595959"/>
                          </a:solidFill>
                          <a:effectLst/>
                          <a:latin typeface="Calibri" panose="020F0502020204030204" pitchFamily="34" charset="0"/>
                        </a:rPr>
                        <a:t>11.a</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11.a.1 Proportion of population living in cities that implement urban and regional development plans integrating population projections and resource needs, by size of city</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30613">
                <a:tc rowSpan="2">
                  <a:txBody>
                    <a:bodyPr/>
                    <a:lstStyle/>
                    <a:p>
                      <a:pPr algn="l" fontAlgn="ctr"/>
                      <a:r>
                        <a:rPr lang="en-US" sz="1400" b="0" i="0" u="none" strike="noStrike" dirty="0">
                          <a:solidFill>
                            <a:srgbClr val="595959"/>
                          </a:solidFill>
                          <a:effectLst/>
                          <a:latin typeface="Calibri" panose="020F0502020204030204" pitchFamily="34" charset="0"/>
                        </a:rPr>
                        <a:t>11.b </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11.b.1 Number of countries that adopt and implement national disaster risk reduction strategies in line with the Sendai Framework for Disaster Risk Reduction 2015–2030</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51033">
                <a:tc vMerge="1">
                  <a:txBody>
                    <a:bodyPr/>
                    <a:lstStyle/>
                    <a:p>
                      <a:endParaRPr lang="en-GB"/>
                    </a:p>
                  </a:txBody>
                  <a:tcPr/>
                </a:tc>
                <a:tc>
                  <a:txBody>
                    <a:bodyPr/>
                    <a:lstStyle/>
                    <a:p>
                      <a:pPr algn="l" fontAlgn="ctr"/>
                      <a:r>
                        <a:rPr lang="en-US" sz="1300" b="0" i="0" u="none" strike="noStrike" dirty="0">
                          <a:solidFill>
                            <a:srgbClr val="000000"/>
                          </a:solidFill>
                          <a:effectLst/>
                          <a:latin typeface="Calibri" panose="020F0502020204030204" pitchFamily="34" charset="0"/>
                        </a:rPr>
                        <a:t>11.b.2 Proportion of local governments that adopt and implement local disaster risk reduction strategies in line with national disaster risk reduction strategies</a:t>
                      </a:r>
                    </a:p>
                  </a:txBody>
                  <a:tcPr marL="3141" marR="3141" marT="314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53269">
                <a:tc>
                  <a:txBody>
                    <a:bodyPr/>
                    <a:lstStyle/>
                    <a:p>
                      <a:pPr algn="l" fontAlgn="ctr"/>
                      <a:r>
                        <a:rPr lang="en-US" sz="1400" b="0" i="0" u="none" strike="noStrike" dirty="0" smtClean="0">
                          <a:solidFill>
                            <a:srgbClr val="595959"/>
                          </a:solidFill>
                          <a:effectLst/>
                          <a:latin typeface="Calibri" panose="020F0502020204030204" pitchFamily="34" charset="0"/>
                        </a:rPr>
                        <a:t>11.c</a:t>
                      </a:r>
                      <a:endParaRPr lang="en-US" sz="1400" b="0" i="0" u="none" strike="noStrike" dirty="0">
                        <a:solidFill>
                          <a:srgbClr val="595959"/>
                        </a:solidFill>
                        <a:effectLst/>
                        <a:latin typeface="Calibri" panose="020F0502020204030204" pitchFamily="34" charset="0"/>
                      </a:endParaRPr>
                    </a:p>
                  </a:txBody>
                  <a:tcPr marL="3141" marR="3141" marT="3141"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1300" b="0" i="0" u="none" strike="noStrike" dirty="0">
                          <a:solidFill>
                            <a:srgbClr val="000000"/>
                          </a:solidFill>
                          <a:effectLst/>
                          <a:latin typeface="Calibri" panose="020F0502020204030204" pitchFamily="34" charset="0"/>
                        </a:rPr>
                        <a:t>11.c.1 Proportion of financial support to the least developed countries that is allocated to the construction and retrofitting of sustainable, resilient and resource-efficient buildings utilizing local materials</a:t>
                      </a:r>
                    </a:p>
                  </a:txBody>
                  <a:tcPr marL="3141" marR="3141" marT="3141"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r>
            </a:tbl>
          </a:graphicData>
        </a:graphic>
      </p:graphicFrame>
    </p:spTree>
    <p:extLst>
      <p:ext uri="{BB962C8B-B14F-4D97-AF65-F5344CB8AC3E}">
        <p14:creationId xmlns:p14="http://schemas.microsoft.com/office/powerpoint/2010/main" val="1445113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148063" y="1466782"/>
            <a:ext cx="1771523" cy="2388184"/>
          </a:xfrm>
          <a:prstGeom prst="rect">
            <a:avLst/>
          </a:prstGeom>
          <a:ln>
            <a:solidFill>
              <a:schemeClr val="bg2">
                <a:lumMod val="40000"/>
                <a:lumOff val="60000"/>
              </a:schemeClr>
            </a:solidFill>
          </a:ln>
        </p:spPr>
      </p:pic>
      <p:sp>
        <p:nvSpPr>
          <p:cNvPr id="4" name="Content Placeholder 3"/>
          <p:cNvSpPr>
            <a:spLocks noGrp="1"/>
          </p:cNvSpPr>
          <p:nvPr>
            <p:ph idx="1"/>
          </p:nvPr>
        </p:nvSpPr>
        <p:spPr>
          <a:xfrm>
            <a:off x="216023" y="1370680"/>
            <a:ext cx="4932040" cy="5680075"/>
          </a:xfrm>
        </p:spPr>
        <p:txBody>
          <a:bodyPr>
            <a:normAutofit/>
          </a:bodyPr>
          <a:lstStyle/>
          <a:p>
            <a:pPr>
              <a:spcBef>
                <a:spcPts val="0"/>
              </a:spcBef>
              <a:defRPr/>
            </a:pPr>
            <a:r>
              <a:rPr lang="en-GB" sz="2000" b="1" dirty="0" smtClean="0">
                <a:solidFill>
                  <a:schemeClr val="tx1">
                    <a:lumMod val="50000"/>
                  </a:schemeClr>
                </a:solidFill>
                <a:latin typeface="Calibri" panose="020F0502020204030204" pitchFamily="34" charset="0"/>
              </a:rPr>
              <a:t>OECD Measurement guidelines:</a:t>
            </a:r>
          </a:p>
          <a:p>
            <a:pPr marL="0" indent="0">
              <a:spcBef>
                <a:spcPts val="0"/>
              </a:spcBef>
              <a:buNone/>
              <a:defRPr/>
            </a:pPr>
            <a:r>
              <a:rPr lang="en-GB" sz="2000" dirty="0" smtClean="0">
                <a:solidFill>
                  <a:schemeClr val="tx1">
                    <a:lumMod val="50000"/>
                  </a:schemeClr>
                </a:solidFill>
                <a:latin typeface="Calibri" panose="020F0502020204030204" pitchFamily="34" charset="0"/>
              </a:rPr>
              <a:t>(Subjective well-being, Household wealth, </a:t>
            </a:r>
            <a:r>
              <a:rPr lang="en-GB" sz="2000" dirty="0">
                <a:solidFill>
                  <a:schemeClr val="tx1">
                    <a:lumMod val="50000"/>
                  </a:schemeClr>
                </a:solidFill>
                <a:latin typeface="Calibri" panose="020F0502020204030204" pitchFamily="34" charset="0"/>
              </a:rPr>
              <a:t>J</a:t>
            </a:r>
            <a:r>
              <a:rPr lang="en-GB" sz="2000" dirty="0" smtClean="0">
                <a:solidFill>
                  <a:schemeClr val="tx1">
                    <a:lumMod val="50000"/>
                  </a:schemeClr>
                </a:solidFill>
                <a:latin typeface="Calibri" panose="020F0502020204030204" pitchFamily="34" charset="0"/>
              </a:rPr>
              <a:t>oint distributions of income, consumption &amp; wealth, Quality of the work environment, Trust)</a:t>
            </a:r>
          </a:p>
          <a:p>
            <a:pPr marL="0" indent="0">
              <a:spcBef>
                <a:spcPts val="0"/>
              </a:spcBef>
              <a:buNone/>
              <a:defRPr/>
            </a:pPr>
            <a:endParaRPr lang="en-GB" sz="2000" dirty="0" smtClean="0">
              <a:solidFill>
                <a:schemeClr val="tx1">
                  <a:lumMod val="50000"/>
                </a:schemeClr>
              </a:solidFill>
              <a:latin typeface="Calibri" panose="020F0502020204030204" pitchFamily="34" charset="0"/>
            </a:endParaRPr>
          </a:p>
          <a:p>
            <a:pPr>
              <a:spcBef>
                <a:spcPts val="0"/>
              </a:spcBef>
              <a:defRPr/>
            </a:pPr>
            <a:r>
              <a:rPr lang="en-GB" sz="2000" b="1" dirty="0" smtClean="0">
                <a:solidFill>
                  <a:schemeClr val="tx1">
                    <a:lumMod val="50000"/>
                  </a:schemeClr>
                </a:solidFill>
                <a:latin typeface="Calibri" panose="020F0502020204030204" pitchFamily="34" charset="0"/>
              </a:rPr>
              <a:t>Well-being in OECD data collections</a:t>
            </a:r>
          </a:p>
          <a:p>
            <a:pPr marL="0" indent="0">
              <a:spcBef>
                <a:spcPts val="0"/>
              </a:spcBef>
              <a:buNone/>
              <a:defRPr/>
            </a:pPr>
            <a:r>
              <a:rPr lang="en-GB" sz="2000" dirty="0" smtClean="0">
                <a:solidFill>
                  <a:schemeClr val="tx1">
                    <a:lumMod val="50000"/>
                  </a:schemeClr>
                </a:solidFill>
                <a:latin typeface="Calibri" panose="020F0502020204030204" pitchFamily="34" charset="0"/>
              </a:rPr>
              <a:t>(e.g. PISA, PIAAC, </a:t>
            </a:r>
            <a:r>
              <a:rPr lang="en-GB" sz="2000" dirty="0" err="1" smtClean="0">
                <a:solidFill>
                  <a:schemeClr val="tx1">
                    <a:lumMod val="50000"/>
                  </a:schemeClr>
                </a:solidFill>
                <a:latin typeface="Calibri" panose="020F0502020204030204" pitchFamily="34" charset="0"/>
              </a:rPr>
              <a:t>TrustLab</a:t>
            </a:r>
            <a:r>
              <a:rPr lang="en-GB" sz="2000" dirty="0" smtClean="0">
                <a:solidFill>
                  <a:schemeClr val="tx1">
                    <a:lumMod val="50000"/>
                  </a:schemeClr>
                </a:solidFill>
                <a:latin typeface="Calibri" panose="020F0502020204030204" pitchFamily="34" charset="0"/>
              </a:rPr>
              <a:t>)</a:t>
            </a:r>
          </a:p>
          <a:p>
            <a:pPr marL="0" indent="0">
              <a:spcBef>
                <a:spcPts val="0"/>
              </a:spcBef>
              <a:buNone/>
              <a:defRPr/>
            </a:pPr>
            <a:endParaRPr lang="en-GB" sz="2000" b="1" dirty="0" smtClean="0">
              <a:solidFill>
                <a:schemeClr val="tx1">
                  <a:lumMod val="50000"/>
                </a:schemeClr>
              </a:solidFill>
              <a:latin typeface="Calibri" panose="020F0502020204030204" pitchFamily="34" charset="0"/>
            </a:endParaRPr>
          </a:p>
          <a:p>
            <a:pPr>
              <a:spcBef>
                <a:spcPts val="0"/>
              </a:spcBef>
              <a:defRPr/>
            </a:pPr>
            <a:r>
              <a:rPr lang="en-GB" sz="2000" b="1" dirty="0" smtClean="0">
                <a:solidFill>
                  <a:schemeClr val="tx1">
                    <a:lumMod val="50000"/>
                  </a:schemeClr>
                </a:solidFill>
                <a:latin typeface="Calibri" panose="020F0502020204030204" pitchFamily="34" charset="0"/>
              </a:rPr>
              <a:t>Supporting UN IAEG on SDGs </a:t>
            </a:r>
          </a:p>
          <a:p>
            <a:pPr marL="0" indent="0">
              <a:spcBef>
                <a:spcPts val="0"/>
              </a:spcBef>
              <a:buNone/>
              <a:defRPr/>
            </a:pPr>
            <a:r>
              <a:rPr lang="en-GB" sz="2000" dirty="0" smtClean="0">
                <a:solidFill>
                  <a:schemeClr val="tx1">
                    <a:lumMod val="50000"/>
                  </a:schemeClr>
                </a:solidFill>
                <a:latin typeface="Calibri" panose="020F0502020204030204" pitchFamily="34" charset="0"/>
              </a:rPr>
              <a:t>(OECD data used in some cases)</a:t>
            </a:r>
          </a:p>
          <a:p>
            <a:pPr>
              <a:spcBef>
                <a:spcPts val="0"/>
              </a:spcBef>
              <a:defRPr/>
            </a:pPr>
            <a:endParaRPr lang="en-GB" sz="2000" dirty="0" smtClean="0">
              <a:solidFill>
                <a:schemeClr val="tx1">
                  <a:lumMod val="50000"/>
                </a:schemeClr>
              </a:solidFill>
              <a:latin typeface="Calibri" panose="020F0502020204030204" pitchFamily="34" charset="0"/>
            </a:endParaRPr>
          </a:p>
          <a:p>
            <a:pPr>
              <a:spcBef>
                <a:spcPts val="0"/>
              </a:spcBef>
              <a:defRPr/>
            </a:pPr>
            <a:r>
              <a:rPr lang="en-GB" sz="2000" b="1" dirty="0" smtClean="0">
                <a:solidFill>
                  <a:schemeClr val="tx1">
                    <a:lumMod val="50000"/>
                  </a:schemeClr>
                </a:solidFill>
                <a:latin typeface="Calibri" panose="020F0502020204030204" pitchFamily="34" charset="0"/>
              </a:rPr>
              <a:t>Developing innovative methods </a:t>
            </a:r>
          </a:p>
          <a:p>
            <a:pPr marL="0" indent="0">
              <a:spcBef>
                <a:spcPts val="0"/>
              </a:spcBef>
              <a:buNone/>
              <a:defRPr/>
            </a:pPr>
            <a:r>
              <a:rPr lang="en-GB" sz="2000" dirty="0" smtClean="0">
                <a:solidFill>
                  <a:schemeClr val="tx1">
                    <a:lumMod val="50000"/>
                  </a:schemeClr>
                </a:solidFill>
                <a:latin typeface="Calibri" panose="020F0502020204030204" pitchFamily="34" charset="0"/>
              </a:rPr>
              <a:t>(e.g. </a:t>
            </a:r>
            <a:r>
              <a:rPr lang="en-GB" sz="2000" dirty="0" err="1" smtClean="0">
                <a:solidFill>
                  <a:schemeClr val="tx1">
                    <a:lumMod val="50000"/>
                  </a:schemeClr>
                </a:solidFill>
                <a:latin typeface="Calibri" panose="020F0502020204030204" pitchFamily="34" charset="0"/>
              </a:rPr>
              <a:t>Trustlab</a:t>
            </a:r>
            <a:r>
              <a:rPr lang="en-GB" sz="2000" dirty="0" smtClean="0">
                <a:solidFill>
                  <a:schemeClr val="tx1">
                    <a:lumMod val="50000"/>
                  </a:schemeClr>
                </a:solidFill>
                <a:latin typeface="Calibri" panose="020F0502020204030204" pitchFamily="34" charset="0"/>
              </a:rPr>
              <a:t> experimental techniques; satellite data for environmental stats)</a:t>
            </a:r>
          </a:p>
          <a:p>
            <a:pPr marL="0" indent="0">
              <a:spcBef>
                <a:spcPts val="0"/>
              </a:spcBef>
              <a:buNone/>
              <a:defRPr/>
            </a:pPr>
            <a:endParaRPr lang="en-GB" sz="2000" dirty="0" smtClean="0">
              <a:solidFill>
                <a:schemeClr val="tx1">
                  <a:lumMod val="50000"/>
                </a:schemeClr>
              </a:solidFill>
              <a:latin typeface="Calibri" panose="020F0502020204030204" pitchFamily="34" charset="0"/>
            </a:endParaRPr>
          </a:p>
          <a:p>
            <a:pPr>
              <a:spcBef>
                <a:spcPts val="0"/>
              </a:spcBef>
              <a:defRPr/>
            </a:pPr>
            <a:r>
              <a:rPr lang="en-GB" sz="2000" b="1" dirty="0" smtClean="0">
                <a:solidFill>
                  <a:schemeClr val="tx1">
                    <a:lumMod val="50000"/>
                  </a:schemeClr>
                </a:solidFill>
                <a:latin typeface="Calibri" panose="020F0502020204030204" pitchFamily="34" charset="0"/>
              </a:rPr>
              <a:t>OECD Smart Data Strategy</a:t>
            </a:r>
          </a:p>
          <a:p>
            <a:pPr>
              <a:spcBef>
                <a:spcPts val="0"/>
              </a:spcBef>
              <a:defRPr/>
            </a:pPr>
            <a:endParaRPr lang="en-GB" sz="2000" dirty="0">
              <a:latin typeface="Calibri" panose="020F0502020204030204" pitchFamily="34" charset="0"/>
            </a:endParaRPr>
          </a:p>
        </p:txBody>
      </p:sp>
      <p:pic>
        <p:nvPicPr>
          <p:cNvPr id="5" name="Picture 4"/>
          <p:cNvPicPr>
            <a:picLocks noChangeAspect="1" noChangeArrowheads="1"/>
          </p:cNvPicPr>
          <p:nvPr/>
        </p:nvPicPr>
        <p:blipFill>
          <a:blip r:embed="rId4"/>
          <a:srcRect/>
          <a:stretch>
            <a:fillRect/>
          </a:stretch>
        </p:blipFill>
        <p:spPr bwMode="auto">
          <a:xfrm rot="402258">
            <a:off x="6971398" y="1466701"/>
            <a:ext cx="1782088" cy="2341257"/>
          </a:xfrm>
          <a:prstGeom prst="rect">
            <a:avLst/>
          </a:prstGeom>
          <a:noFill/>
          <a:ln w="6350">
            <a:solidFill>
              <a:schemeClr val="bg1">
                <a:lumMod val="75000"/>
              </a:schemeClr>
            </a:solidFill>
            <a:miter lim="800000"/>
            <a:headEnd/>
            <a:tailEnd/>
          </a:ln>
          <a:effectLst>
            <a:outerShdw blurRad="50800" dist="508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a:blip r:embed="rId5"/>
          <a:srcRect/>
          <a:stretch>
            <a:fillRect/>
          </a:stretch>
        </p:blipFill>
        <p:spPr bwMode="auto">
          <a:xfrm rot="665645">
            <a:off x="7093717" y="3094961"/>
            <a:ext cx="2016125" cy="2563813"/>
          </a:xfrm>
          <a:prstGeom prst="rect">
            <a:avLst/>
          </a:prstGeom>
          <a:noFill/>
          <a:ln w="6350">
            <a:solidFill>
              <a:schemeClr val="bg1">
                <a:lumMod val="75000"/>
              </a:schemeClr>
            </a:solidFill>
            <a:miter lim="800000"/>
            <a:headEnd/>
            <a:tailEnd/>
          </a:ln>
          <a:effectLst>
            <a:outerShdw blurRad="50800" dist="508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6"/>
          <a:srcRect/>
          <a:stretch>
            <a:fillRect/>
          </a:stretch>
        </p:blipFill>
        <p:spPr bwMode="auto">
          <a:xfrm rot="221896">
            <a:off x="5926723" y="3660245"/>
            <a:ext cx="1886339" cy="2576608"/>
          </a:xfrm>
          <a:prstGeom prst="rect">
            <a:avLst/>
          </a:prstGeom>
          <a:noFill/>
          <a:ln w="6350">
            <a:solidFill>
              <a:schemeClr val="bg1">
                <a:lumMod val="75000"/>
              </a:schemeClr>
            </a:solidFill>
            <a:miter lim="800000"/>
            <a:headEnd/>
            <a:tailEnd/>
          </a:ln>
          <a:effectLst>
            <a:outerShdw blurRad="50800" dist="50800" dir="2700000" algn="tl" rotWithShape="0">
              <a:prstClr val="black">
                <a:alpha val="40000"/>
              </a:prstClr>
            </a:outerShdw>
          </a:effectLst>
        </p:spPr>
      </p:pic>
      <p:pic>
        <p:nvPicPr>
          <p:cNvPr id="604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67689">
            <a:off x="4474819" y="3676788"/>
            <a:ext cx="2307339" cy="295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080000" y="237600"/>
            <a:ext cx="7968176" cy="1022400"/>
          </a:xfrm>
        </p:spPr>
        <p:txBody>
          <a:bodyPr/>
          <a:lstStyle/>
          <a:p>
            <a:r>
              <a:rPr lang="en-GB" b="1" dirty="0" smtClean="0">
                <a:solidFill>
                  <a:schemeClr val="tx1">
                    <a:lumMod val="50000"/>
                  </a:schemeClr>
                </a:solidFill>
                <a:latin typeface="Calibri" panose="020F0502020204030204" pitchFamily="34" charset="0"/>
              </a:rPr>
              <a:t>Continuous efforts to improve the data</a:t>
            </a:r>
            <a:endParaRPr lang="en-GB" b="1"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9761409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009" y="1196752"/>
            <a:ext cx="8893175" cy="6186309"/>
          </a:xfrm>
          <a:prstGeom prst="rect">
            <a:avLst/>
          </a:prstGeom>
          <a:noFill/>
        </p:spPr>
        <p:txBody>
          <a:bodyPr>
            <a:spAutoFit/>
          </a:bodyPr>
          <a:lstStyle/>
          <a:p>
            <a:pPr>
              <a:defRPr/>
            </a:pPr>
            <a:endParaRPr lang="en-GB" sz="2400" dirty="0">
              <a:solidFill>
                <a:schemeClr val="accent1">
                  <a:lumMod val="50000"/>
                </a:schemeClr>
              </a:solidFill>
              <a:latin typeface="Calibri" panose="020F0502020204030204" pitchFamily="34" charset="0"/>
            </a:endParaRPr>
          </a:p>
          <a:p>
            <a:pPr>
              <a:spcAft>
                <a:spcPts val="600"/>
              </a:spcAft>
              <a:defRPr/>
            </a:pPr>
            <a:endParaRPr lang="en-GB" sz="2400" dirty="0">
              <a:solidFill>
                <a:schemeClr val="accent1">
                  <a:lumMod val="50000"/>
                </a:schemeClr>
              </a:solidFill>
              <a:latin typeface="Calibri" panose="020F0502020204030204" pitchFamily="34" charset="0"/>
            </a:endParaRPr>
          </a:p>
          <a:p>
            <a:pPr>
              <a:spcAft>
                <a:spcPts val="600"/>
              </a:spcAft>
              <a:defRPr/>
            </a:pPr>
            <a:endParaRPr lang="en-GB" sz="2400" b="1" dirty="0" smtClean="0">
              <a:solidFill>
                <a:schemeClr val="accent1">
                  <a:lumMod val="50000"/>
                </a:schemeClr>
              </a:solidFill>
              <a:latin typeface="Calibri" panose="020F0502020204030204" pitchFamily="34" charset="0"/>
            </a:endParaRPr>
          </a:p>
          <a:p>
            <a:pPr>
              <a:spcAft>
                <a:spcPts val="600"/>
              </a:spcAft>
              <a:defRPr/>
            </a:pPr>
            <a:r>
              <a:rPr lang="en-GB" sz="2400" b="1" dirty="0" smtClean="0">
                <a:solidFill>
                  <a:schemeClr val="accent1">
                    <a:lumMod val="50000"/>
                  </a:schemeClr>
                </a:solidFill>
                <a:latin typeface="Calibri" panose="020F0502020204030204" pitchFamily="34" charset="0"/>
              </a:rPr>
              <a:t>Statistics Directorate:</a:t>
            </a:r>
            <a:r>
              <a:rPr lang="en-GB" sz="2400" dirty="0" smtClean="0">
                <a:solidFill>
                  <a:schemeClr val="accent1">
                    <a:lumMod val="50000"/>
                  </a:schemeClr>
                </a:solidFill>
                <a:latin typeface="Calibri" panose="020F0502020204030204" pitchFamily="34" charset="0"/>
              </a:rPr>
              <a:t> </a:t>
            </a:r>
            <a:r>
              <a:rPr lang="en-GB" sz="2400" b="1" dirty="0" smtClean="0">
                <a:solidFill>
                  <a:srgbClr val="0070C0"/>
                </a:solidFill>
                <a:latin typeface="Calibri" panose="020F0502020204030204" pitchFamily="34" charset="0"/>
              </a:rPr>
              <a:t>Better Data</a:t>
            </a:r>
          </a:p>
          <a:p>
            <a:pPr>
              <a:spcAft>
                <a:spcPts val="600"/>
              </a:spcAft>
              <a:defRPr/>
            </a:pPr>
            <a:endParaRPr lang="en-GB" sz="2400" dirty="0" smtClean="0">
              <a:solidFill>
                <a:schemeClr val="accent1">
                  <a:lumMod val="50000"/>
                </a:schemeClr>
              </a:solidFill>
              <a:latin typeface="Calibri" panose="020F0502020204030204" pitchFamily="34" charset="0"/>
              <a:sym typeface="Wingdings" panose="05000000000000000000" pitchFamily="2" charset="2"/>
            </a:endParaRPr>
          </a:p>
          <a:p>
            <a:pPr>
              <a:spcAft>
                <a:spcPts val="600"/>
              </a:spcAft>
              <a:defRPr/>
            </a:pPr>
            <a:r>
              <a:rPr lang="en-GB" sz="2400" dirty="0" smtClean="0">
                <a:solidFill>
                  <a:schemeClr val="accent1">
                    <a:lumMod val="50000"/>
                  </a:schemeClr>
                </a:solidFill>
                <a:latin typeface="Calibri" panose="020F0502020204030204" pitchFamily="34" charset="0"/>
                <a:sym typeface="Wingdings" panose="05000000000000000000" pitchFamily="2" charset="2"/>
              </a:rPr>
              <a:t> </a:t>
            </a:r>
            <a:r>
              <a:rPr lang="en-GB" sz="2400" dirty="0" smtClean="0">
                <a:solidFill>
                  <a:schemeClr val="accent1">
                    <a:lumMod val="50000"/>
                  </a:schemeClr>
                </a:solidFill>
                <a:latin typeface="Calibri" panose="020F0502020204030204" pitchFamily="34" charset="0"/>
              </a:rPr>
              <a:t>Policy-makers </a:t>
            </a:r>
            <a:r>
              <a:rPr lang="en-GB" sz="2400" dirty="0">
                <a:solidFill>
                  <a:schemeClr val="accent1">
                    <a:lumMod val="50000"/>
                  </a:schemeClr>
                </a:solidFill>
                <a:latin typeface="Calibri" panose="020F0502020204030204" pitchFamily="34" charset="0"/>
              </a:rPr>
              <a:t>need feedback:</a:t>
            </a:r>
          </a:p>
          <a:p>
            <a:pPr marL="800100" lvl="1" indent="-342900">
              <a:spcAft>
                <a:spcPts val="600"/>
              </a:spcAft>
              <a:buFont typeface="Arial" panose="020B0604020202020204" pitchFamily="34" charset="0"/>
              <a:buChar char="•"/>
              <a:defRPr/>
            </a:pPr>
            <a:r>
              <a:rPr lang="en-GB" sz="2400" dirty="0">
                <a:solidFill>
                  <a:schemeClr val="accent1">
                    <a:lumMod val="50000"/>
                  </a:schemeClr>
                </a:solidFill>
                <a:latin typeface="Calibri" panose="020F0502020204030204" pitchFamily="34" charset="0"/>
              </a:rPr>
              <a:t>Is life is </a:t>
            </a:r>
            <a:r>
              <a:rPr lang="en-GB" sz="2400" b="1" dirty="0">
                <a:solidFill>
                  <a:srgbClr val="0070C0"/>
                </a:solidFill>
                <a:latin typeface="Calibri" panose="020F0502020204030204" pitchFamily="34" charset="0"/>
              </a:rPr>
              <a:t>getting better</a:t>
            </a:r>
            <a:r>
              <a:rPr lang="en-GB" sz="2400" dirty="0">
                <a:solidFill>
                  <a:schemeClr val="accent1">
                    <a:lumMod val="50000"/>
                  </a:schemeClr>
                </a:solidFill>
                <a:latin typeface="Calibri" panose="020F0502020204030204" pitchFamily="34" charset="0"/>
              </a:rPr>
              <a:t>, and </a:t>
            </a:r>
            <a:r>
              <a:rPr lang="en-GB" sz="2400" b="1" dirty="0">
                <a:solidFill>
                  <a:srgbClr val="0070C0"/>
                </a:solidFill>
                <a:latin typeface="Calibri" panose="020F0502020204030204" pitchFamily="34" charset="0"/>
              </a:rPr>
              <a:t>for whom</a:t>
            </a:r>
            <a:r>
              <a:rPr lang="en-GB" sz="2400" dirty="0">
                <a:solidFill>
                  <a:schemeClr val="accent1">
                    <a:lumMod val="50000"/>
                  </a:schemeClr>
                </a:solidFill>
                <a:latin typeface="Calibri" panose="020F0502020204030204" pitchFamily="34" charset="0"/>
              </a:rPr>
              <a:t>?</a:t>
            </a:r>
          </a:p>
          <a:p>
            <a:pPr marL="800100" lvl="1" indent="-342900">
              <a:spcAft>
                <a:spcPts val="600"/>
              </a:spcAft>
              <a:buFont typeface="Arial" panose="020B0604020202020204" pitchFamily="34" charset="0"/>
              <a:buChar char="•"/>
              <a:defRPr/>
            </a:pPr>
            <a:r>
              <a:rPr lang="en-GB" sz="2400" b="1" dirty="0">
                <a:solidFill>
                  <a:srgbClr val="0070C0"/>
                </a:solidFill>
                <a:latin typeface="Calibri" panose="020F0502020204030204" pitchFamily="34" charset="0"/>
              </a:rPr>
              <a:t>Which policies </a:t>
            </a:r>
            <a:r>
              <a:rPr lang="en-GB" sz="2400" dirty="0">
                <a:solidFill>
                  <a:schemeClr val="accent1">
                    <a:lumMod val="50000"/>
                  </a:schemeClr>
                </a:solidFill>
                <a:latin typeface="Calibri" panose="020F0502020204030204" pitchFamily="34" charset="0"/>
              </a:rPr>
              <a:t>make life better?  Which ones don’t?</a:t>
            </a:r>
          </a:p>
          <a:p>
            <a:pPr>
              <a:spcAft>
                <a:spcPts val="600"/>
              </a:spcAft>
              <a:defRPr/>
            </a:pPr>
            <a:r>
              <a:rPr lang="en-GB" sz="2400" b="1" dirty="0">
                <a:solidFill>
                  <a:schemeClr val="accent1">
                    <a:lumMod val="50000"/>
                  </a:schemeClr>
                </a:solidFill>
                <a:latin typeface="Calibri" panose="020F0502020204030204" pitchFamily="34" charset="0"/>
              </a:rPr>
              <a:t> </a:t>
            </a:r>
            <a:endParaRPr lang="en-GB" sz="2400" b="1" dirty="0" smtClean="0">
              <a:solidFill>
                <a:schemeClr val="accent1">
                  <a:lumMod val="50000"/>
                </a:schemeClr>
              </a:solidFill>
              <a:latin typeface="Calibri" panose="020F0502020204030204" pitchFamily="34" charset="0"/>
            </a:endParaRPr>
          </a:p>
          <a:p>
            <a:pPr>
              <a:spcAft>
                <a:spcPts val="600"/>
              </a:spcAft>
              <a:defRPr/>
            </a:pPr>
            <a:r>
              <a:rPr lang="en-GB" sz="2400" b="1" dirty="0" smtClean="0">
                <a:solidFill>
                  <a:schemeClr val="accent1">
                    <a:lumMod val="50000"/>
                  </a:schemeClr>
                </a:solidFill>
                <a:latin typeface="Calibri" panose="020F0502020204030204" pitchFamily="34" charset="0"/>
                <a:sym typeface="Wingdings" panose="05000000000000000000" pitchFamily="2" charset="2"/>
              </a:rPr>
              <a:t> </a:t>
            </a:r>
            <a:r>
              <a:rPr lang="en-GB" sz="2400" dirty="0" smtClean="0">
                <a:solidFill>
                  <a:schemeClr val="accent1">
                    <a:lumMod val="50000"/>
                  </a:schemeClr>
                </a:solidFill>
                <a:latin typeface="Calibri" panose="020F0502020204030204" pitchFamily="34" charset="0"/>
              </a:rPr>
              <a:t>People (incl. civil society, media, private sector) </a:t>
            </a:r>
            <a:r>
              <a:rPr lang="en-GB" sz="2400" dirty="0">
                <a:solidFill>
                  <a:schemeClr val="accent1">
                    <a:lumMod val="50000"/>
                  </a:schemeClr>
                </a:solidFill>
                <a:latin typeface="Calibri" panose="020F0502020204030204" pitchFamily="34" charset="0"/>
              </a:rPr>
              <a:t>need feedback: </a:t>
            </a:r>
          </a:p>
          <a:p>
            <a:pPr marL="800100" lvl="1" indent="-342900">
              <a:spcAft>
                <a:spcPts val="600"/>
              </a:spcAft>
              <a:buFont typeface="Arial" panose="020B0604020202020204" pitchFamily="34" charset="0"/>
              <a:buChar char="•"/>
              <a:defRPr/>
            </a:pPr>
            <a:r>
              <a:rPr lang="en-GB" sz="2400" dirty="0">
                <a:solidFill>
                  <a:schemeClr val="accent1">
                    <a:lumMod val="50000"/>
                  </a:schemeClr>
                </a:solidFill>
                <a:latin typeface="Calibri" panose="020F0502020204030204" pitchFamily="34" charset="0"/>
              </a:rPr>
              <a:t>To hold policy-makers to account </a:t>
            </a:r>
          </a:p>
          <a:p>
            <a:pPr marL="800100" lvl="1" indent="-342900">
              <a:spcAft>
                <a:spcPts val="600"/>
              </a:spcAft>
              <a:buFont typeface="Arial" panose="020B0604020202020204" pitchFamily="34" charset="0"/>
              <a:buChar char="•"/>
              <a:defRPr/>
            </a:pPr>
            <a:r>
              <a:rPr lang="en-GB" sz="2400" dirty="0">
                <a:solidFill>
                  <a:schemeClr val="accent1">
                    <a:lumMod val="50000"/>
                  </a:schemeClr>
                </a:solidFill>
                <a:latin typeface="Calibri" panose="020F0502020204030204" pitchFamily="34" charset="0"/>
              </a:rPr>
              <a:t>To inform </a:t>
            </a:r>
            <a:r>
              <a:rPr lang="en-GB" sz="2400" dirty="0" smtClean="0">
                <a:solidFill>
                  <a:schemeClr val="accent1">
                    <a:lumMod val="50000"/>
                  </a:schemeClr>
                </a:solidFill>
                <a:latin typeface="Calibri" panose="020F0502020204030204" pitchFamily="34" charset="0"/>
              </a:rPr>
              <a:t>decisions</a:t>
            </a:r>
            <a:endParaRPr lang="en-GB" sz="2400" dirty="0">
              <a:solidFill>
                <a:schemeClr val="accent1">
                  <a:lumMod val="50000"/>
                </a:schemeClr>
              </a:solidFill>
              <a:latin typeface="Calibri" panose="020F0502020204030204" pitchFamily="34" charset="0"/>
            </a:endParaRPr>
          </a:p>
          <a:p>
            <a:pPr lvl="1">
              <a:spcAft>
                <a:spcPts val="600"/>
              </a:spcAft>
              <a:defRPr/>
            </a:pPr>
            <a:endParaRPr lang="en-GB" sz="2400" dirty="0">
              <a:solidFill>
                <a:schemeClr val="accent1">
                  <a:lumMod val="50000"/>
                </a:schemeClr>
              </a:solidFill>
              <a:latin typeface="Calibri" panose="020F0502020204030204" pitchFamily="34" charset="0"/>
            </a:endParaRPr>
          </a:p>
          <a:p>
            <a:pPr>
              <a:defRPr/>
            </a:pPr>
            <a:endParaRPr lang="en-GB" sz="2400" dirty="0">
              <a:solidFill>
                <a:schemeClr val="accent1">
                  <a:lumMod val="50000"/>
                </a:schemeClr>
              </a:solidFill>
              <a:latin typeface="Calibri" panose="020F0502020204030204" pitchFamily="34" charset="0"/>
            </a:endParaRPr>
          </a:p>
        </p:txBody>
      </p:sp>
      <p:pic>
        <p:nvPicPr>
          <p:cNvPr id="7172" name="Picture 5"/>
          <p:cNvPicPr>
            <a:picLocks noChangeAspect="1"/>
          </p:cNvPicPr>
          <p:nvPr/>
        </p:nvPicPr>
        <p:blipFill>
          <a:blip r:embed="rId4">
            <a:extLst>
              <a:ext uri="{28A0092B-C50C-407E-A947-70E740481C1C}">
                <a14:useLocalDpi xmlns:a14="http://schemas.microsoft.com/office/drawing/2010/main" val="0"/>
              </a:ext>
            </a:extLst>
          </a:blip>
          <a:srcRect l="-2" t="-2" r="-2730" b="-4079"/>
          <a:stretch>
            <a:fillRect/>
          </a:stretch>
        </p:blipFill>
        <p:spPr bwMode="auto">
          <a:xfrm>
            <a:off x="323528" y="192201"/>
            <a:ext cx="5453683" cy="17052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1232012590"/>
              </p:ext>
            </p:extLst>
          </p:nvPr>
        </p:nvGraphicFramePr>
        <p:xfrm>
          <a:off x="5580112" y="1772816"/>
          <a:ext cx="3286125" cy="1822450"/>
        </p:xfrm>
        <a:graphic>
          <a:graphicData uri="http://schemas.openxmlformats.org/presentationml/2006/ole">
            <mc:AlternateContent xmlns:mc="http://schemas.openxmlformats.org/markup-compatibility/2006">
              <mc:Choice xmlns:v="urn:schemas-microsoft-com:vml" Requires="v">
                <p:oleObj spid="_x0000_s3138" name="Bitmap Image" r:id="rId5" imgW="4533333" imgH="2305372" progId="PBrush">
                  <p:embed/>
                </p:oleObj>
              </mc:Choice>
              <mc:Fallback>
                <p:oleObj name="Bitmap Image" r:id="rId5" imgW="4533333" imgH="2305372" progId="PBrush">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1772816"/>
                        <a:ext cx="32861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047844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2"/>
          <p:cNvSpPr>
            <a:spLocks noGrp="1"/>
          </p:cNvSpPr>
          <p:nvPr>
            <p:ph type="title"/>
          </p:nvPr>
        </p:nvSpPr>
        <p:spPr>
          <a:xfrm>
            <a:off x="1080000" y="237600"/>
            <a:ext cx="7416000" cy="671120"/>
          </a:xfrm>
        </p:spPr>
        <p:txBody>
          <a:bodyPr/>
          <a:lstStyle/>
          <a:p>
            <a:r>
              <a:rPr lang="en-GB" b="1" dirty="0" smtClean="0">
                <a:solidFill>
                  <a:schemeClr val="tx1">
                    <a:lumMod val="50000"/>
                  </a:schemeClr>
                </a:solidFill>
                <a:latin typeface="Calibri" panose="020F0502020204030204" pitchFamily="34" charset="0"/>
              </a:rPr>
              <a:t>OECD Smart Data Strategy</a:t>
            </a:r>
            <a:endParaRPr lang="en-GB" b="1" dirty="0">
              <a:solidFill>
                <a:schemeClr val="tx1">
                  <a:lumMod val="50000"/>
                </a:schemeClr>
              </a:solidFill>
              <a:latin typeface="Calibri" panose="020F05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43609" y="904314"/>
            <a:ext cx="6984775" cy="5909061"/>
          </a:xfrm>
          <a:prstGeom prst="rect">
            <a:avLst/>
          </a:prstGeom>
        </p:spPr>
      </p:pic>
    </p:spTree>
    <p:extLst>
      <p:ext uri="{BB962C8B-B14F-4D97-AF65-F5344CB8AC3E}">
        <p14:creationId xmlns:p14="http://schemas.microsoft.com/office/powerpoint/2010/main" val="705643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79388" y="1628775"/>
            <a:ext cx="4537075" cy="4884738"/>
          </a:xfrm>
        </p:spPr>
        <p:txBody>
          <a:bodyPr/>
          <a:lstStyle/>
          <a:p>
            <a:pPr marL="0" indent="0">
              <a:buFontTx/>
              <a:buNone/>
              <a:defRPr/>
            </a:pPr>
            <a:r>
              <a:rPr lang="en-GB" sz="2400" dirty="0" smtClean="0">
                <a:solidFill>
                  <a:schemeClr val="bg2">
                    <a:lumMod val="10000"/>
                  </a:schemeClr>
                </a:solidFill>
                <a:latin typeface="Calibri" panose="020F0502020204030204" pitchFamily="34" charset="0"/>
              </a:rPr>
              <a:t>OECD (Chapter 8): </a:t>
            </a:r>
          </a:p>
          <a:p>
            <a:pPr marL="0" indent="0">
              <a:buFontTx/>
              <a:buNone/>
              <a:defRPr/>
            </a:pPr>
            <a:r>
              <a:rPr lang="en-GB" sz="2400" b="1" dirty="0" smtClean="0">
                <a:solidFill>
                  <a:schemeClr val="bg2">
                    <a:lumMod val="10000"/>
                  </a:schemeClr>
                </a:solidFill>
                <a:latin typeface="Calibri" panose="020F0502020204030204" pitchFamily="34" charset="0"/>
              </a:rPr>
              <a:t>Countries</a:t>
            </a:r>
            <a:r>
              <a:rPr lang="en-GB" sz="2400" b="1" dirty="0">
                <a:solidFill>
                  <a:schemeClr val="bg2">
                    <a:lumMod val="10000"/>
                  </a:schemeClr>
                </a:solidFill>
                <a:latin typeface="Calibri" panose="020F0502020204030204" pitchFamily="34" charset="0"/>
              </a:rPr>
              <a:t>’ </a:t>
            </a:r>
            <a:r>
              <a:rPr lang="en-GB" sz="2400" b="1" dirty="0" smtClean="0">
                <a:solidFill>
                  <a:schemeClr val="bg2">
                    <a:lumMod val="10000"/>
                  </a:schemeClr>
                </a:solidFill>
                <a:latin typeface="Calibri" panose="020F0502020204030204" pitchFamily="34" charset="0"/>
              </a:rPr>
              <a:t>Experiences with </a:t>
            </a:r>
            <a:r>
              <a:rPr lang="en-GB" sz="2400" b="1" dirty="0">
                <a:solidFill>
                  <a:schemeClr val="bg2">
                    <a:lumMod val="10000"/>
                  </a:schemeClr>
                </a:solidFill>
                <a:latin typeface="Calibri" panose="020F0502020204030204" pitchFamily="34" charset="0"/>
              </a:rPr>
              <a:t>Well-being </a:t>
            </a:r>
            <a:r>
              <a:rPr lang="en-GB" sz="2400" b="1" dirty="0" smtClean="0">
                <a:solidFill>
                  <a:schemeClr val="bg2">
                    <a:lumMod val="10000"/>
                  </a:schemeClr>
                </a:solidFill>
                <a:latin typeface="Calibri" panose="020F0502020204030204" pitchFamily="34" charset="0"/>
              </a:rPr>
              <a:t>and Happiness Metrics</a:t>
            </a:r>
          </a:p>
          <a:p>
            <a:pPr marL="0" indent="0">
              <a:buNone/>
              <a:defRPr/>
            </a:pPr>
            <a:endParaRPr lang="en-GB" sz="2400" dirty="0" smtClean="0">
              <a:solidFill>
                <a:schemeClr val="bg2">
                  <a:lumMod val="10000"/>
                </a:schemeClr>
              </a:solidFill>
              <a:latin typeface="Calibri" panose="020F0502020204030204" pitchFamily="34" charset="0"/>
            </a:endParaRPr>
          </a:p>
          <a:p>
            <a:pPr>
              <a:buFont typeface="Arial" pitchFamily="34" charset="0"/>
              <a:buChar char="•"/>
              <a:defRPr/>
            </a:pPr>
            <a:r>
              <a:rPr lang="en-GB" sz="2400" dirty="0" smtClean="0">
                <a:solidFill>
                  <a:schemeClr val="bg2">
                    <a:lumMod val="10000"/>
                  </a:schemeClr>
                </a:solidFill>
                <a:latin typeface="Calibri" panose="020F0502020204030204" pitchFamily="34" charset="0"/>
              </a:rPr>
              <a:t>13 countries with well-being measurement frameworks</a:t>
            </a:r>
          </a:p>
          <a:p>
            <a:pPr>
              <a:buFont typeface="Arial" pitchFamily="34" charset="0"/>
              <a:buChar char="•"/>
              <a:defRPr/>
            </a:pPr>
            <a:endParaRPr lang="en-GB" sz="1200" dirty="0" smtClean="0">
              <a:solidFill>
                <a:schemeClr val="bg2">
                  <a:lumMod val="10000"/>
                </a:schemeClr>
              </a:solidFill>
              <a:latin typeface="Calibri" panose="020F0502020204030204" pitchFamily="34" charset="0"/>
            </a:endParaRPr>
          </a:p>
          <a:p>
            <a:pPr>
              <a:buFont typeface="Arial" pitchFamily="34" charset="0"/>
              <a:buChar char="•"/>
              <a:defRPr/>
            </a:pPr>
            <a:r>
              <a:rPr lang="en-GB" sz="2400" dirty="0" smtClean="0">
                <a:solidFill>
                  <a:schemeClr val="bg2">
                    <a:lumMod val="10000"/>
                  </a:schemeClr>
                </a:solidFill>
                <a:latin typeface="Calibri" panose="020F0502020204030204" pitchFamily="34" charset="0"/>
              </a:rPr>
              <a:t>10 countries with specific mechanisms for embedding well-being metrics in policy</a:t>
            </a:r>
          </a:p>
          <a:p>
            <a:pPr>
              <a:buFont typeface="Arial" pitchFamily="34" charset="0"/>
              <a:buChar char="•"/>
              <a:defRPr/>
            </a:pPr>
            <a:endParaRPr lang="en-GB" sz="1200" dirty="0" smtClean="0">
              <a:solidFill>
                <a:schemeClr val="bg2">
                  <a:lumMod val="10000"/>
                </a:schemeClr>
              </a:solidFill>
              <a:latin typeface="Calibri" panose="020F0502020204030204" pitchFamily="34" charset="0"/>
            </a:endParaRPr>
          </a:p>
          <a:p>
            <a:pPr>
              <a:buFont typeface="Arial" pitchFamily="34" charset="0"/>
              <a:buChar char="•"/>
              <a:defRPr/>
            </a:pPr>
            <a:r>
              <a:rPr lang="en-GB" sz="2400" dirty="0" smtClean="0">
                <a:solidFill>
                  <a:schemeClr val="bg2">
                    <a:lumMod val="10000"/>
                  </a:schemeClr>
                </a:solidFill>
                <a:latin typeface="Calibri" panose="020F0502020204030204" pitchFamily="34" charset="0"/>
              </a:rPr>
              <a:t>7 detailed case studies</a:t>
            </a:r>
            <a:endParaRPr lang="en-GB" sz="2400" dirty="0">
              <a:solidFill>
                <a:schemeClr val="bg2">
                  <a:lumMod val="10000"/>
                </a:schemeClr>
              </a:solidFill>
              <a:latin typeface="Calibri" panose="020F0502020204030204" pitchFamily="34" charset="0"/>
            </a:endParaRPr>
          </a:p>
        </p:txBody>
      </p:sp>
      <p:sp>
        <p:nvSpPr>
          <p:cNvPr id="9219" name="Title 1"/>
          <p:cNvSpPr txBox="1">
            <a:spLocks/>
          </p:cNvSpPr>
          <p:nvPr/>
        </p:nvSpPr>
        <p:spPr bwMode="auto">
          <a:xfrm>
            <a:off x="971600" y="260648"/>
            <a:ext cx="9104312" cy="766763"/>
          </a:xfrm>
          <a:prstGeom prst="rect">
            <a:avLst/>
          </a:prstGeom>
          <a:noFill/>
          <a:ln w="9525">
            <a:noFill/>
            <a:miter lim="800000"/>
            <a:headEnd/>
            <a:tailEnd/>
          </a:ln>
        </p:spPr>
        <p:txBody>
          <a:bodyPr anchor="ctr"/>
          <a:lstStyle/>
          <a:p>
            <a:pPr>
              <a:defRPr/>
            </a:pPr>
            <a:r>
              <a:rPr lang="en-GB" sz="3200" b="1" dirty="0">
                <a:solidFill>
                  <a:schemeClr val="bg2">
                    <a:lumMod val="10000"/>
                  </a:schemeClr>
                </a:solidFill>
                <a:latin typeface="Calibri" panose="020F0502020204030204" pitchFamily="34" charset="0"/>
                <a:cs typeface="Gautami" pitchFamily="2"/>
              </a:rPr>
              <a:t>  </a:t>
            </a:r>
            <a:r>
              <a:rPr lang="en-GB" sz="3200" b="1" dirty="0" smtClean="0">
                <a:solidFill>
                  <a:schemeClr val="bg2">
                    <a:lumMod val="10000"/>
                  </a:schemeClr>
                </a:solidFill>
                <a:latin typeface="Calibri" panose="020F0502020204030204" pitchFamily="34" charset="0"/>
                <a:cs typeface="Gautami" pitchFamily="2"/>
              </a:rPr>
              <a:t>Policy use of well-being metrics</a:t>
            </a:r>
            <a:endParaRPr lang="en-GB" sz="3200" b="1" dirty="0">
              <a:solidFill>
                <a:schemeClr val="bg2">
                  <a:lumMod val="10000"/>
                </a:schemeClr>
              </a:solidFill>
              <a:latin typeface="Calibri" panose="020F0502020204030204" pitchFamily="34" charset="0"/>
              <a:cs typeface="Gautami" pitchFamily="2"/>
            </a:endParaRPr>
          </a:p>
        </p:txBody>
      </p:sp>
      <p:pic>
        <p:nvPicPr>
          <p:cNvPr id="41989" name="Picture 2" descr="https://s3.amazonaws.com/ghc-2018/GlobalHappinessPolicyReport2018.pdf - Internet Explor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27411"/>
            <a:ext cx="3759324" cy="47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55976" y="5877272"/>
            <a:ext cx="4644008" cy="400110"/>
          </a:xfrm>
          <a:prstGeom prst="rect">
            <a:avLst/>
          </a:prstGeom>
        </p:spPr>
        <p:txBody>
          <a:bodyPr wrap="square">
            <a:spAutoFit/>
          </a:bodyPr>
          <a:lstStyle/>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2000" b="1" u="sng" dirty="0">
                <a:latin typeface="Calibri" panose="020F0502020204030204" pitchFamily="34" charset="0"/>
                <a:hlinkClick r:id="rId4"/>
              </a:rPr>
              <a:t>http://bit.ly/countries-well-being</a:t>
            </a:r>
            <a:endParaRPr lang="en-GB" sz="2000" b="1" kern="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976466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97238" y="1763713"/>
            <a:ext cx="2655887" cy="3541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3327049485"/>
              </p:ext>
            </p:extLst>
          </p:nvPr>
        </p:nvGraphicFramePr>
        <p:xfrm>
          <a:off x="467544" y="980728"/>
          <a:ext cx="8001769" cy="5559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3"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15263" y="6154738"/>
            <a:ext cx="1308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635896" y="2996952"/>
            <a:ext cx="1473408" cy="1619450"/>
          </a:xfrm>
          <a:prstGeom prst="ellipse">
            <a:avLst/>
          </a:prstGeom>
          <a:solidFill>
            <a:srgbClr val="00B5D4"/>
          </a:solidFill>
          <a:ln>
            <a:solidFill>
              <a:srgbClr val="00B5D4"/>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2">
                    <a:lumMod val="10000"/>
                  </a:schemeClr>
                </a:solidFill>
                <a:latin typeface="Calibri" panose="020F0502020204030204" pitchFamily="34" charset="0"/>
                <a:cs typeface="Times New Roman" panose="02020603050405020304" pitchFamily="18" charset="0"/>
              </a:rPr>
              <a:t>The Policy Cycle</a:t>
            </a:r>
          </a:p>
        </p:txBody>
      </p:sp>
      <p:sp>
        <p:nvSpPr>
          <p:cNvPr id="28" name="Title 1"/>
          <p:cNvSpPr txBox="1">
            <a:spLocks/>
          </p:cNvSpPr>
          <p:nvPr/>
        </p:nvSpPr>
        <p:spPr bwMode="auto">
          <a:xfrm>
            <a:off x="971600" y="69949"/>
            <a:ext cx="8081342" cy="766763"/>
          </a:xfrm>
          <a:prstGeom prst="rect">
            <a:avLst/>
          </a:prstGeom>
          <a:noFill/>
          <a:ln w="9525">
            <a:noFill/>
            <a:miter lim="800000"/>
            <a:headEnd/>
            <a:tailEnd/>
          </a:ln>
        </p:spPr>
        <p:txBody>
          <a:bodyPr anchor="ctr"/>
          <a:lstStyle/>
          <a:p>
            <a:pPr>
              <a:defRPr/>
            </a:pPr>
            <a:r>
              <a:rPr lang="en-GB" sz="3200" b="1" dirty="0">
                <a:solidFill>
                  <a:schemeClr val="bg2">
                    <a:lumMod val="10000"/>
                  </a:schemeClr>
                </a:solidFill>
                <a:latin typeface="Calibri" panose="020F0502020204030204" pitchFamily="34" charset="0"/>
                <a:cs typeface="Gautami" pitchFamily="2"/>
              </a:rPr>
              <a:t>   Use of well-being metrics in the policy cycle</a:t>
            </a:r>
          </a:p>
        </p:txBody>
      </p:sp>
    </p:spTree>
    <p:extLst>
      <p:ext uri="{BB962C8B-B14F-4D97-AF65-F5344CB8AC3E}">
        <p14:creationId xmlns:p14="http://schemas.microsoft.com/office/powerpoint/2010/main" val="1700238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297238" y="1763713"/>
            <a:ext cx="2655887" cy="3541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2025671021"/>
              </p:ext>
            </p:extLst>
          </p:nvPr>
        </p:nvGraphicFramePr>
        <p:xfrm>
          <a:off x="1789892" y="1447777"/>
          <a:ext cx="6449233" cy="5437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3"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15263" y="6154738"/>
            <a:ext cx="1308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1"/>
          <p:cNvSpPr>
            <a:spLocks noChangeArrowheads="1"/>
          </p:cNvSpPr>
          <p:nvPr/>
        </p:nvSpPr>
        <p:spPr bwMode="auto">
          <a:xfrm>
            <a:off x="7027862" y="4430383"/>
            <a:ext cx="1792287" cy="919163"/>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New Zealand</a:t>
            </a:r>
          </a:p>
        </p:txBody>
      </p:sp>
      <p:sp>
        <p:nvSpPr>
          <p:cNvPr id="43015" name="TextBox 10"/>
          <p:cNvSpPr>
            <a:spLocks noChangeArrowheads="1"/>
          </p:cNvSpPr>
          <p:nvPr/>
        </p:nvSpPr>
        <p:spPr bwMode="auto">
          <a:xfrm>
            <a:off x="7335838" y="1627188"/>
            <a:ext cx="1577975" cy="509587"/>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Ecuador</a:t>
            </a:r>
          </a:p>
        </p:txBody>
      </p:sp>
      <p:sp>
        <p:nvSpPr>
          <p:cNvPr id="43016" name="TextBox 12"/>
          <p:cNvSpPr>
            <a:spLocks noChangeArrowheads="1"/>
          </p:cNvSpPr>
          <p:nvPr/>
        </p:nvSpPr>
        <p:spPr bwMode="auto">
          <a:xfrm>
            <a:off x="6437313" y="844550"/>
            <a:ext cx="1801812" cy="509588"/>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Scotland</a:t>
            </a:r>
          </a:p>
        </p:txBody>
      </p:sp>
      <p:sp>
        <p:nvSpPr>
          <p:cNvPr id="43017" name="TextBox 13"/>
          <p:cNvSpPr>
            <a:spLocks noChangeArrowheads="1"/>
          </p:cNvSpPr>
          <p:nvPr/>
        </p:nvSpPr>
        <p:spPr bwMode="auto">
          <a:xfrm>
            <a:off x="82118" y="4750530"/>
            <a:ext cx="2057400" cy="919162"/>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United Kingdom</a:t>
            </a:r>
          </a:p>
        </p:txBody>
      </p:sp>
      <p:sp>
        <p:nvSpPr>
          <p:cNvPr id="43018" name="TextBox 14"/>
          <p:cNvSpPr>
            <a:spLocks noChangeArrowheads="1"/>
          </p:cNvSpPr>
          <p:nvPr/>
        </p:nvSpPr>
        <p:spPr bwMode="auto">
          <a:xfrm>
            <a:off x="776287" y="1740231"/>
            <a:ext cx="971550" cy="509587"/>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dirty="0">
                <a:solidFill>
                  <a:srgbClr val="00B5D4"/>
                </a:solidFill>
                <a:latin typeface="Effra"/>
                <a:ea typeface="Effra"/>
                <a:cs typeface="Effra"/>
              </a:rPr>
              <a:t>Italy</a:t>
            </a:r>
          </a:p>
        </p:txBody>
      </p:sp>
      <p:sp>
        <p:nvSpPr>
          <p:cNvPr id="43019" name="TextBox 15"/>
          <p:cNvSpPr>
            <a:spLocks noChangeArrowheads="1"/>
          </p:cNvSpPr>
          <p:nvPr/>
        </p:nvSpPr>
        <p:spPr bwMode="auto">
          <a:xfrm>
            <a:off x="76200" y="2528887"/>
            <a:ext cx="1400175" cy="511175"/>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a:solidFill>
                  <a:srgbClr val="00B5D4"/>
                </a:solidFill>
                <a:latin typeface="Effra"/>
                <a:ea typeface="Effra"/>
                <a:cs typeface="Effra"/>
              </a:rPr>
              <a:t>France</a:t>
            </a:r>
          </a:p>
        </p:txBody>
      </p:sp>
      <p:sp>
        <p:nvSpPr>
          <p:cNvPr id="43020" name="TextBox 11"/>
          <p:cNvSpPr>
            <a:spLocks noChangeArrowheads="1"/>
          </p:cNvSpPr>
          <p:nvPr/>
        </p:nvSpPr>
        <p:spPr bwMode="auto">
          <a:xfrm>
            <a:off x="1928359" y="1254476"/>
            <a:ext cx="1438275" cy="509588"/>
          </a:xfrm>
          <a:prstGeom prst="roundRect">
            <a:avLst>
              <a:gd name="adj" fmla="val 16667"/>
            </a:avLst>
          </a:prstGeom>
          <a:noFill/>
          <a:ln w="38100">
            <a:solidFill>
              <a:srgbClr val="00B5D4"/>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400" b="1" dirty="0">
                <a:solidFill>
                  <a:srgbClr val="00B5D4"/>
                </a:solidFill>
                <a:latin typeface="Effra"/>
                <a:ea typeface="Effra"/>
                <a:cs typeface="Effra"/>
              </a:rPr>
              <a:t>Sweden</a:t>
            </a:r>
          </a:p>
        </p:txBody>
      </p:sp>
      <p:cxnSp>
        <p:nvCxnSpPr>
          <p:cNvPr id="17" name="Straight Connector 16"/>
          <p:cNvCxnSpPr/>
          <p:nvPr/>
        </p:nvCxnSpPr>
        <p:spPr>
          <a:xfrm flipV="1">
            <a:off x="5367338" y="1835150"/>
            <a:ext cx="1935162" cy="1641475"/>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097338" y="3258087"/>
            <a:ext cx="1473408" cy="1619450"/>
          </a:xfrm>
          <a:prstGeom prst="ellipse">
            <a:avLst/>
          </a:prstGeom>
          <a:solidFill>
            <a:srgbClr val="00B5D4"/>
          </a:solidFill>
          <a:ln>
            <a:solidFill>
              <a:srgbClr val="00B5D4"/>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2">
                    <a:lumMod val="10000"/>
                  </a:schemeClr>
                </a:solidFill>
                <a:latin typeface="Calibri" panose="020F0502020204030204" pitchFamily="34" charset="0"/>
                <a:cs typeface="Times New Roman" panose="02020603050405020304" pitchFamily="18" charset="0"/>
              </a:rPr>
              <a:t>The Policy Cycle</a:t>
            </a:r>
          </a:p>
        </p:txBody>
      </p:sp>
      <p:cxnSp>
        <p:nvCxnSpPr>
          <p:cNvPr id="7" name="Straight Connector 6"/>
          <p:cNvCxnSpPr/>
          <p:nvPr/>
        </p:nvCxnSpPr>
        <p:spPr>
          <a:xfrm flipV="1">
            <a:off x="5148064" y="1354138"/>
            <a:ext cx="1440061" cy="1960913"/>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62588" y="4476493"/>
            <a:ext cx="1565274" cy="303212"/>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179093" y="1764064"/>
            <a:ext cx="1182688" cy="1550987"/>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789114" y="2092325"/>
            <a:ext cx="2539999" cy="1384300"/>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43019" idx="3"/>
          </p:cNvCxnSpPr>
          <p:nvPr/>
        </p:nvCxnSpPr>
        <p:spPr>
          <a:xfrm flipH="1" flipV="1">
            <a:off x="1476375" y="2784475"/>
            <a:ext cx="2620963" cy="932557"/>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151558" y="4490180"/>
            <a:ext cx="1900238" cy="520700"/>
          </a:xfrm>
          <a:prstGeom prst="line">
            <a:avLst/>
          </a:prstGeom>
          <a:ln w="19050">
            <a:solidFill>
              <a:srgbClr val="00B5D4"/>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a:off x="971600" y="213965"/>
            <a:ext cx="7704856" cy="766763"/>
          </a:xfrm>
          <a:prstGeom prst="rect">
            <a:avLst/>
          </a:prstGeom>
          <a:noFill/>
          <a:ln w="9525">
            <a:noFill/>
            <a:miter lim="800000"/>
            <a:headEnd/>
            <a:tailEnd/>
          </a:ln>
        </p:spPr>
        <p:txBody>
          <a:bodyPr anchor="ctr"/>
          <a:lstStyle/>
          <a:p>
            <a:pPr>
              <a:defRPr/>
            </a:pPr>
            <a:r>
              <a:rPr lang="en-GB" sz="3200" b="1" dirty="0" smtClean="0">
                <a:solidFill>
                  <a:schemeClr val="bg2">
                    <a:lumMod val="10000"/>
                  </a:schemeClr>
                </a:solidFill>
                <a:latin typeface="Calibri" panose="020F0502020204030204" pitchFamily="34" charset="0"/>
                <a:cs typeface="Gautami" pitchFamily="2"/>
              </a:rPr>
              <a:t>7 national (central </a:t>
            </a:r>
            <a:r>
              <a:rPr lang="en-GB" sz="3200" b="1" dirty="0" err="1" smtClean="0">
                <a:solidFill>
                  <a:schemeClr val="bg2">
                    <a:lumMod val="10000"/>
                  </a:schemeClr>
                </a:solidFill>
                <a:latin typeface="Calibri" panose="020F0502020204030204" pitchFamily="34" charset="0"/>
                <a:cs typeface="Gautami" pitchFamily="2"/>
              </a:rPr>
              <a:t>govt</a:t>
            </a:r>
            <a:r>
              <a:rPr lang="en-GB" sz="3200" b="1" dirty="0" smtClean="0">
                <a:solidFill>
                  <a:schemeClr val="bg2">
                    <a:lumMod val="10000"/>
                  </a:schemeClr>
                </a:solidFill>
                <a:latin typeface="Calibri" panose="020F0502020204030204" pitchFamily="34" charset="0"/>
                <a:cs typeface="Gautami" pitchFamily="2"/>
              </a:rPr>
              <a:t>) case studies considered in the report</a:t>
            </a:r>
            <a:endParaRPr lang="en-GB" sz="3200" b="1" dirty="0">
              <a:solidFill>
                <a:schemeClr val="bg2">
                  <a:lumMod val="10000"/>
                </a:schemeClr>
              </a:solidFill>
              <a:latin typeface="Calibri" panose="020F0502020204030204" pitchFamily="34" charset="0"/>
              <a:cs typeface="Gautami" pitchFamily="2"/>
            </a:endParaRPr>
          </a:p>
        </p:txBody>
      </p:sp>
    </p:spTree>
    <p:extLst>
      <p:ext uri="{BB962C8B-B14F-4D97-AF65-F5344CB8AC3E}">
        <p14:creationId xmlns:p14="http://schemas.microsoft.com/office/powerpoint/2010/main" val="2792837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41860"/>
            <a:ext cx="8789987" cy="584775"/>
          </a:xfrm>
          <a:prstGeom prst="rect">
            <a:avLst/>
          </a:prstGeom>
          <a:noFill/>
        </p:spPr>
        <p:txBody>
          <a:bodyPr>
            <a:spAutoFit/>
          </a:bodyPr>
          <a:lstStyle/>
          <a:p>
            <a:pPr>
              <a:defRPr/>
            </a:pPr>
            <a:r>
              <a:rPr lang="en-US" sz="3200" b="1" dirty="0">
                <a:solidFill>
                  <a:schemeClr val="bg2">
                    <a:lumMod val="10000"/>
                  </a:schemeClr>
                </a:solidFill>
                <a:latin typeface="Calibri" panose="020F0502020204030204" pitchFamily="34" charset="0"/>
                <a:ea typeface="Effra" charset="0"/>
                <a:cs typeface="Effra" charset="0"/>
              </a:rPr>
              <a:t>5 observations from country </a:t>
            </a:r>
            <a:r>
              <a:rPr lang="en-US" sz="3200" b="1" dirty="0" smtClean="0">
                <a:solidFill>
                  <a:schemeClr val="bg2">
                    <a:lumMod val="10000"/>
                  </a:schemeClr>
                </a:solidFill>
                <a:latin typeface="Calibri" panose="020F0502020204030204" pitchFamily="34" charset="0"/>
                <a:ea typeface="Effra" charset="0"/>
                <a:cs typeface="Effra" charset="0"/>
              </a:rPr>
              <a:t>experiences</a:t>
            </a:r>
            <a:endParaRPr lang="en-US" sz="3200" b="1" dirty="0">
              <a:solidFill>
                <a:schemeClr val="bg2">
                  <a:lumMod val="10000"/>
                </a:schemeClr>
              </a:solidFill>
              <a:latin typeface="Calibri" panose="020F0502020204030204" pitchFamily="34" charset="0"/>
              <a:ea typeface="Effra" charset="0"/>
              <a:cs typeface="Effra" charset="0"/>
            </a:endParaRPr>
          </a:p>
        </p:txBody>
      </p:sp>
      <p:sp>
        <p:nvSpPr>
          <p:cNvPr id="3" name="TextBox 2"/>
          <p:cNvSpPr txBox="1"/>
          <p:nvPr/>
        </p:nvSpPr>
        <p:spPr>
          <a:xfrm>
            <a:off x="212725" y="1347788"/>
            <a:ext cx="8823325" cy="5510212"/>
          </a:xfrm>
          <a:prstGeom prst="rect">
            <a:avLst/>
          </a:prstGeom>
          <a:solidFill>
            <a:schemeClr val="bg1"/>
          </a:solidFill>
        </p:spPr>
        <p:txBody>
          <a:bodyPr>
            <a:spAutoFit/>
          </a:bodyPr>
          <a:lstStyle/>
          <a:p>
            <a:pPr marL="342900" indent="-342900">
              <a:buFontTx/>
              <a:buAutoNum type="arabicPeriod"/>
              <a:defRPr/>
            </a:pPr>
            <a:r>
              <a:rPr lang="en-GB" sz="2400" dirty="0">
                <a:solidFill>
                  <a:schemeClr val="bg2">
                    <a:lumMod val="10000"/>
                  </a:schemeClr>
                </a:solidFill>
                <a:latin typeface="Calibri" panose="020F0502020204030204" pitchFamily="34" charset="0"/>
              </a:rPr>
              <a:t>Countries’ frameworks for well-being are </a:t>
            </a:r>
            <a:r>
              <a:rPr lang="en-GB" sz="2400" b="1" dirty="0">
                <a:solidFill>
                  <a:srgbClr val="0070C0"/>
                </a:solidFill>
                <a:latin typeface="Calibri" panose="020F0502020204030204" pitchFamily="34" charset="0"/>
              </a:rPr>
              <a:t>multi-dimensional</a:t>
            </a:r>
            <a:r>
              <a:rPr lang="en-GB" sz="2400" dirty="0">
                <a:solidFill>
                  <a:schemeClr val="accent2">
                    <a:lumMod val="50000"/>
                  </a:schemeClr>
                </a:solidFill>
                <a:latin typeface="Calibri" panose="020F0502020204030204" pitchFamily="34" charset="0"/>
              </a:rPr>
              <a:t> </a:t>
            </a:r>
            <a:r>
              <a:rPr lang="en-GB" sz="2400" dirty="0">
                <a:solidFill>
                  <a:schemeClr val="bg2">
                    <a:lumMod val="10000"/>
                  </a:schemeClr>
                </a:solidFill>
                <a:latin typeface="Calibri" panose="020F0502020204030204" pitchFamily="34" charset="0"/>
              </a:rPr>
              <a:t>(i.e. consider several different aspects of people’s lives)</a:t>
            </a:r>
          </a:p>
          <a:p>
            <a:pPr marL="342900" indent="-342900">
              <a:buFontTx/>
              <a:buAutoNum type="arabicPeriod"/>
              <a:defRPr/>
            </a:pPr>
            <a:endParaRPr lang="en-GB" sz="1600" dirty="0">
              <a:solidFill>
                <a:schemeClr val="accent2">
                  <a:lumMod val="50000"/>
                </a:schemeClr>
              </a:solidFill>
              <a:latin typeface="Calibri" panose="020F0502020204030204" pitchFamily="34" charset="0"/>
            </a:endParaRPr>
          </a:p>
          <a:p>
            <a:pPr marL="342900" indent="-342900">
              <a:buFontTx/>
              <a:buAutoNum type="arabicPeriod"/>
              <a:defRPr/>
            </a:pPr>
            <a:r>
              <a:rPr lang="en-GB" sz="2400" dirty="0" smtClean="0">
                <a:solidFill>
                  <a:schemeClr val="bg2">
                    <a:lumMod val="10000"/>
                  </a:schemeClr>
                </a:solidFill>
                <a:latin typeface="Calibri" panose="020F0502020204030204" pitchFamily="34" charset="0"/>
              </a:rPr>
              <a:t>Most frameworks </a:t>
            </a:r>
            <a:r>
              <a:rPr lang="en-GB" sz="2400" dirty="0">
                <a:solidFill>
                  <a:schemeClr val="bg2">
                    <a:lumMod val="10000"/>
                  </a:schemeClr>
                </a:solidFill>
                <a:latin typeface="Calibri" panose="020F0502020204030204" pitchFamily="34" charset="0"/>
              </a:rPr>
              <a:t>include </a:t>
            </a:r>
            <a:r>
              <a:rPr lang="en-GB" sz="2400" b="1" dirty="0">
                <a:solidFill>
                  <a:srgbClr val="0070C0"/>
                </a:solidFill>
                <a:latin typeface="Calibri" panose="020F0502020204030204" pitchFamily="34" charset="0"/>
              </a:rPr>
              <a:t>subjective well-being </a:t>
            </a:r>
            <a:r>
              <a:rPr lang="en-GB" sz="2400" dirty="0">
                <a:solidFill>
                  <a:schemeClr val="bg2">
                    <a:lumMod val="10000"/>
                  </a:schemeClr>
                </a:solidFill>
                <a:latin typeface="Calibri" panose="020F0502020204030204" pitchFamily="34" charset="0"/>
              </a:rPr>
              <a:t>measures, but not always as a headline indicator for analysis </a:t>
            </a:r>
          </a:p>
          <a:p>
            <a:pPr marL="342900" indent="-342900">
              <a:buFontTx/>
              <a:buAutoNum type="arabicPeriod"/>
              <a:defRPr/>
            </a:pPr>
            <a:endParaRPr lang="en-GB" sz="1600" dirty="0">
              <a:solidFill>
                <a:schemeClr val="accent2">
                  <a:lumMod val="50000"/>
                </a:schemeClr>
              </a:solidFill>
              <a:latin typeface="Calibri" panose="020F0502020204030204" pitchFamily="34" charset="0"/>
            </a:endParaRPr>
          </a:p>
          <a:p>
            <a:pPr marL="342900" indent="-342900">
              <a:buFontTx/>
              <a:buAutoNum type="arabicPeriod"/>
              <a:defRPr/>
            </a:pPr>
            <a:r>
              <a:rPr lang="en-GB" sz="2400" dirty="0">
                <a:solidFill>
                  <a:schemeClr val="bg2">
                    <a:lumMod val="10000"/>
                  </a:schemeClr>
                </a:solidFill>
                <a:latin typeface="Calibri" panose="020F0502020204030204" pitchFamily="34" charset="0"/>
              </a:rPr>
              <a:t>Well-being metrics are used at </a:t>
            </a:r>
            <a:r>
              <a:rPr lang="en-GB" sz="2400" b="1" dirty="0">
                <a:solidFill>
                  <a:srgbClr val="0070C0"/>
                </a:solidFill>
                <a:latin typeface="Calibri" panose="020F0502020204030204" pitchFamily="34" charset="0"/>
              </a:rPr>
              <a:t>different stages of the policy cycle</a:t>
            </a:r>
            <a:r>
              <a:rPr lang="en-GB" sz="2400" dirty="0">
                <a:solidFill>
                  <a:schemeClr val="accent2">
                    <a:lumMod val="50000"/>
                  </a:schemeClr>
                </a:solidFill>
                <a:latin typeface="Calibri" panose="020F0502020204030204" pitchFamily="34" charset="0"/>
              </a:rPr>
              <a:t>, </a:t>
            </a:r>
            <a:r>
              <a:rPr lang="en-GB" sz="2400" dirty="0">
                <a:solidFill>
                  <a:schemeClr val="bg2">
                    <a:lumMod val="10000"/>
                  </a:schemeClr>
                </a:solidFill>
                <a:latin typeface="Calibri" panose="020F0502020204030204" pitchFamily="34" charset="0"/>
              </a:rPr>
              <a:t>from strategic analysis, to evaluations of policy interventions</a:t>
            </a:r>
          </a:p>
          <a:p>
            <a:pPr marL="342900" indent="-342900">
              <a:buFontTx/>
              <a:buAutoNum type="arabicPeriod"/>
              <a:defRPr/>
            </a:pPr>
            <a:endParaRPr lang="en-GB" sz="1600" dirty="0">
              <a:solidFill>
                <a:schemeClr val="accent2">
                  <a:lumMod val="50000"/>
                </a:schemeClr>
              </a:solidFill>
              <a:latin typeface="Calibri" panose="020F0502020204030204" pitchFamily="34" charset="0"/>
            </a:endParaRPr>
          </a:p>
          <a:p>
            <a:pPr marL="342900" indent="-342900">
              <a:buFontTx/>
              <a:buAutoNum type="arabicPeriod"/>
              <a:defRPr/>
            </a:pPr>
            <a:r>
              <a:rPr lang="en-GB" sz="2400" dirty="0">
                <a:solidFill>
                  <a:schemeClr val="bg2">
                    <a:lumMod val="10000"/>
                  </a:schemeClr>
                </a:solidFill>
                <a:latin typeface="Calibri" panose="020F0502020204030204" pitchFamily="34" charset="0"/>
              </a:rPr>
              <a:t>Efforts initiated in </a:t>
            </a:r>
            <a:r>
              <a:rPr lang="en-GB" sz="2400" b="1" dirty="0">
                <a:solidFill>
                  <a:srgbClr val="0070C0"/>
                </a:solidFill>
                <a:latin typeface="Calibri" panose="020F0502020204030204" pitchFamily="34" charset="0"/>
              </a:rPr>
              <a:t>different institutions </a:t>
            </a:r>
            <a:r>
              <a:rPr lang="en-GB" sz="2400" dirty="0">
                <a:solidFill>
                  <a:schemeClr val="bg2">
                    <a:lumMod val="10000"/>
                  </a:schemeClr>
                </a:solidFill>
                <a:latin typeface="Calibri" panose="020F0502020204030204" pitchFamily="34" charset="0"/>
              </a:rPr>
              <a:t>in different countries (Prime Minister, Cabinet, Parliament, National Statistical Offices) with varying commitment and results</a:t>
            </a:r>
          </a:p>
          <a:p>
            <a:pPr marL="342900" indent="-342900">
              <a:buFontTx/>
              <a:buAutoNum type="arabicPeriod"/>
              <a:defRPr/>
            </a:pPr>
            <a:endParaRPr lang="en-GB" sz="1600" dirty="0">
              <a:solidFill>
                <a:schemeClr val="accent2">
                  <a:lumMod val="50000"/>
                </a:schemeClr>
              </a:solidFill>
              <a:latin typeface="Calibri" panose="020F0502020204030204" pitchFamily="34" charset="0"/>
            </a:endParaRPr>
          </a:p>
          <a:p>
            <a:pPr marL="342900" indent="-342900">
              <a:buFontTx/>
              <a:buAutoNum type="arabicPeriod"/>
              <a:defRPr/>
            </a:pPr>
            <a:r>
              <a:rPr lang="en-GB" sz="2400" b="1" dirty="0">
                <a:solidFill>
                  <a:srgbClr val="0070C0"/>
                </a:solidFill>
                <a:latin typeface="Calibri" panose="020F0502020204030204" pitchFamily="34" charset="0"/>
              </a:rPr>
              <a:t>Still early days</a:t>
            </a:r>
            <a:r>
              <a:rPr lang="en-GB" sz="2400" dirty="0">
                <a:solidFill>
                  <a:schemeClr val="bg2">
                    <a:lumMod val="10000"/>
                  </a:schemeClr>
                </a:solidFill>
                <a:latin typeface="Calibri" panose="020F0502020204030204" pitchFamily="34" charset="0"/>
              </a:rPr>
              <a:t>: progress has been significant in last decade, but most initiatives are young, and still evolving. Durability over time will be crucial.  </a:t>
            </a:r>
          </a:p>
        </p:txBody>
      </p:sp>
    </p:spTree>
    <p:extLst>
      <p:ext uri="{BB962C8B-B14F-4D97-AF65-F5344CB8AC3E}">
        <p14:creationId xmlns:p14="http://schemas.microsoft.com/office/powerpoint/2010/main" val="3940893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107504" y="1628800"/>
            <a:ext cx="9144000" cy="4442242"/>
          </a:xfrm>
          <a:prstGeom prst="rect">
            <a:avLst/>
          </a:prstGeom>
          <a:noFill/>
          <a:ln>
            <a:noFill/>
            <a:prstDash val="solid"/>
          </a:ln>
        </p:spPr>
        <p:txBody>
          <a:bodyPr>
            <a:spAutoFit/>
          </a:bodyPr>
          <a:lstStyle/>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7200" b="1" kern="0" dirty="0">
                <a:solidFill>
                  <a:schemeClr val="accent6">
                    <a:lumMod val="75000"/>
                  </a:schemeClr>
                </a:solidFill>
                <a:latin typeface="Calibri" pitchFamily="34"/>
                <a:cs typeface="+mn-cs"/>
              </a:rPr>
              <a:t>Thanks for listening!</a:t>
            </a: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2400" b="1" kern="0" dirty="0">
                <a:solidFill>
                  <a:schemeClr val="accent6">
                    <a:lumMod val="40000"/>
                    <a:lumOff val="60000"/>
                  </a:schemeClr>
                </a:solidFill>
                <a:latin typeface="Calibri" pitchFamily="34"/>
                <a:cs typeface="+mn-cs"/>
                <a:hlinkClick r:id="rId3"/>
              </a:rPr>
              <a:t>www.oecd.org/statistics/measuring-well-being-and-progress.htm</a:t>
            </a: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2400" b="1" kern="0" dirty="0" smtClean="0">
                <a:solidFill>
                  <a:schemeClr val="accent6">
                    <a:lumMod val="40000"/>
                    <a:lumOff val="60000"/>
                  </a:schemeClr>
                </a:solidFill>
                <a:latin typeface="Calibri" pitchFamily="34"/>
                <a:cs typeface="+mn-cs"/>
                <a:hlinkClick r:id="rId3"/>
              </a:rPr>
              <a:t>www.oecd.org/howslife</a:t>
            </a:r>
            <a:endParaRPr lang="en-GB" sz="2400" b="1" kern="0" dirty="0">
              <a:solidFill>
                <a:schemeClr val="accent6">
                  <a:lumMod val="40000"/>
                  <a:lumOff val="60000"/>
                </a:schemeClr>
              </a:solidFill>
              <a:latin typeface="Calibri" pitchFamily="34"/>
              <a:cs typeface="+mn-cs"/>
            </a:endParaRP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2400" b="1" u="sng" dirty="0">
                <a:latin typeface="Calibri" panose="020F0502020204030204" pitchFamily="34" charset="0"/>
                <a:hlinkClick r:id="rId4"/>
              </a:rPr>
              <a:t>http://bit.ly/countries-well-being</a:t>
            </a:r>
            <a:endParaRPr lang="en-GB" sz="2400" b="1" kern="0" dirty="0" smtClean="0">
              <a:solidFill>
                <a:schemeClr val="tx1">
                  <a:lumMod val="50000"/>
                </a:schemeClr>
              </a:solidFill>
              <a:latin typeface="Calibri" panose="020F0502020204030204" pitchFamily="34" charset="0"/>
            </a:endParaRP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endParaRPr lang="en-GB" sz="3200" b="1" kern="0" dirty="0">
              <a:solidFill>
                <a:schemeClr val="tx1">
                  <a:lumMod val="50000"/>
                </a:schemeClr>
              </a:solidFill>
              <a:latin typeface="Calibri" pitchFamily="34"/>
            </a:endParaRPr>
          </a:p>
          <a:p>
            <a:pPr marL="906463" lvl="1" indent="-352425" fontAlgn="auto">
              <a:spcBef>
                <a:spcPts val="0"/>
              </a:spcBef>
              <a:spcAft>
                <a:spcPts val="1600"/>
              </a:spcAft>
              <a:buClr>
                <a:srgbClr val="002060"/>
              </a:buClr>
              <a:buSzPct val="120000"/>
              <a:defRPr sz="1800" b="0" i="0" u="none" strike="noStrike" kern="0" cap="none" spc="0" baseline="0">
                <a:solidFill>
                  <a:srgbClr val="000000"/>
                </a:solidFill>
                <a:uFillTx/>
              </a:defRPr>
            </a:pPr>
            <a:r>
              <a:rPr lang="en-GB" sz="3200" b="1" kern="0" dirty="0" smtClean="0">
                <a:solidFill>
                  <a:schemeClr val="tx1">
                    <a:lumMod val="50000"/>
                  </a:schemeClr>
                </a:solidFill>
                <a:latin typeface="Calibri" pitchFamily="34"/>
              </a:rPr>
              <a:t>c</a:t>
            </a:r>
            <a:r>
              <a:rPr lang="en-GB" sz="3200" b="1" kern="0" dirty="0" smtClean="0">
                <a:solidFill>
                  <a:schemeClr val="tx1">
                    <a:lumMod val="50000"/>
                  </a:schemeClr>
                </a:solidFill>
                <a:latin typeface="Calibri" pitchFamily="34"/>
                <a:cs typeface="+mn-cs"/>
              </a:rPr>
              <a:t>arrie.exton@oecd.org</a:t>
            </a:r>
            <a:endParaRPr lang="en-GB" sz="3200" b="1" kern="0" dirty="0">
              <a:solidFill>
                <a:schemeClr val="tx1">
                  <a:lumMod val="50000"/>
                </a:schemeClr>
              </a:solidFill>
              <a:latin typeface="Calibri" pitchFamily="34"/>
              <a:cs typeface="+mn-cs"/>
            </a:endParaRPr>
          </a:p>
        </p:txBody>
      </p:sp>
    </p:spTree>
    <p:extLst>
      <p:ext uri="{BB962C8B-B14F-4D97-AF65-F5344CB8AC3E}">
        <p14:creationId xmlns:p14="http://schemas.microsoft.com/office/powerpoint/2010/main" val="415442012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90376"/>
            <a:ext cx="7416000" cy="1022400"/>
          </a:xfrm>
        </p:spPr>
        <p:txBody>
          <a:bodyPr/>
          <a:lstStyle/>
          <a:p>
            <a:r>
              <a:rPr lang="en-GB" b="1" dirty="0" smtClean="0">
                <a:solidFill>
                  <a:schemeClr val="tx1">
                    <a:lumMod val="50000"/>
                  </a:schemeClr>
                </a:solidFill>
                <a:latin typeface="Calibri" panose="020F0502020204030204" pitchFamily="34" charset="0"/>
              </a:rPr>
              <a:t>Recap: Project </a:t>
            </a:r>
            <a:r>
              <a:rPr lang="en-GB" b="1" dirty="0" smtClean="0">
                <a:solidFill>
                  <a:srgbClr val="0070C0"/>
                </a:solidFill>
                <a:latin typeface="Calibri" panose="020F0502020204030204" pitchFamily="34" charset="0"/>
              </a:rPr>
              <a:t>MAKSWELL</a:t>
            </a:r>
            <a:r>
              <a:rPr lang="en-GB" b="1" dirty="0" smtClean="0">
                <a:latin typeface="Calibri" panose="020F0502020204030204" pitchFamily="34" charset="0"/>
              </a:rPr>
              <a:t> </a:t>
            </a:r>
            <a:r>
              <a:rPr lang="en-GB" b="1" dirty="0" smtClean="0">
                <a:solidFill>
                  <a:schemeClr val="tx1">
                    <a:lumMod val="50000"/>
                  </a:schemeClr>
                </a:solidFill>
                <a:latin typeface="Calibri" panose="020F0502020204030204" pitchFamily="34" charset="0"/>
              </a:rPr>
              <a:t>objectives </a:t>
            </a:r>
            <a:r>
              <a:rPr lang="en-GB" b="1" dirty="0" smtClean="0">
                <a:latin typeface="Calibri" panose="020F0502020204030204" pitchFamily="34" charset="0"/>
              </a:rPr>
              <a:t/>
            </a:r>
            <a:br>
              <a:rPr lang="en-GB" b="1" dirty="0" smtClean="0">
                <a:latin typeface="Calibri" panose="020F0502020204030204" pitchFamily="34" charset="0"/>
              </a:rPr>
            </a:br>
            <a:endParaRPr lang="en-GB" b="1" dirty="0">
              <a:latin typeface="Calibri" panose="020F0502020204030204" pitchFamily="34" charset="0"/>
            </a:endParaRPr>
          </a:p>
        </p:txBody>
      </p:sp>
      <p:sp>
        <p:nvSpPr>
          <p:cNvPr id="4" name="Rectangle 3"/>
          <p:cNvSpPr/>
          <p:nvPr/>
        </p:nvSpPr>
        <p:spPr>
          <a:xfrm>
            <a:off x="107504" y="1487681"/>
            <a:ext cx="8712968" cy="4893647"/>
          </a:xfrm>
          <a:prstGeom prst="rect">
            <a:avLst/>
          </a:prstGeom>
        </p:spPr>
        <p:txBody>
          <a:bodyPr wrap="square">
            <a:spAutoFit/>
          </a:bodyPr>
          <a:lstStyle/>
          <a:p>
            <a:r>
              <a:rPr lang="en-US" sz="2400" b="1" dirty="0" err="1">
                <a:solidFill>
                  <a:schemeClr val="accent1"/>
                </a:solidFill>
                <a:latin typeface="Calibri" panose="020F0502020204030204" pitchFamily="34" charset="0"/>
              </a:rPr>
              <a:t>MAK</a:t>
            </a:r>
            <a:r>
              <a:rPr lang="en-US" sz="2400" b="1" dirty="0" err="1">
                <a:solidFill>
                  <a:schemeClr val="tx1">
                    <a:lumMod val="50000"/>
                  </a:schemeClr>
                </a:solidFill>
                <a:latin typeface="Calibri" panose="020F0502020204030204" pitchFamily="34" charset="0"/>
              </a:rPr>
              <a:t>ing</a:t>
            </a:r>
            <a:r>
              <a:rPr lang="en-US" sz="2400" b="1" dirty="0">
                <a:latin typeface="Calibri" panose="020F0502020204030204" pitchFamily="34" charset="0"/>
              </a:rPr>
              <a:t> </a:t>
            </a:r>
            <a:r>
              <a:rPr lang="en-US" sz="2400" b="1" dirty="0">
                <a:solidFill>
                  <a:schemeClr val="accent1"/>
                </a:solidFill>
                <a:latin typeface="Calibri" panose="020F0502020204030204" pitchFamily="34" charset="0"/>
              </a:rPr>
              <a:t>S</a:t>
            </a:r>
            <a:r>
              <a:rPr lang="en-US" sz="2400" b="1" dirty="0">
                <a:solidFill>
                  <a:schemeClr val="tx1">
                    <a:lumMod val="50000"/>
                  </a:schemeClr>
                </a:solidFill>
                <a:latin typeface="Calibri" panose="020F0502020204030204" pitchFamily="34" charset="0"/>
              </a:rPr>
              <a:t>ustainable development and </a:t>
            </a:r>
            <a:r>
              <a:rPr lang="en-US" sz="2400" b="1" dirty="0" err="1">
                <a:solidFill>
                  <a:schemeClr val="accent1"/>
                </a:solidFill>
                <a:latin typeface="Calibri" panose="020F0502020204030204" pitchFamily="34" charset="0"/>
              </a:rPr>
              <a:t>WELL</a:t>
            </a:r>
            <a:r>
              <a:rPr lang="en-US" sz="2400" b="1" dirty="0" err="1">
                <a:solidFill>
                  <a:schemeClr val="tx1">
                    <a:lumMod val="50000"/>
                  </a:schemeClr>
                </a:solidFill>
                <a:latin typeface="Calibri" panose="020F0502020204030204" pitchFamily="34" charset="0"/>
              </a:rPr>
              <a:t>-being</a:t>
            </a:r>
            <a:r>
              <a:rPr lang="en-US" sz="2400" b="1" dirty="0">
                <a:solidFill>
                  <a:schemeClr val="tx1">
                    <a:lumMod val="50000"/>
                  </a:schemeClr>
                </a:solidFill>
                <a:latin typeface="Calibri" panose="020F0502020204030204" pitchFamily="34" charset="0"/>
              </a:rPr>
              <a:t> frameworks work for policy analysis </a:t>
            </a:r>
            <a:endParaRPr lang="en-US" sz="2400" b="1" dirty="0" smtClean="0">
              <a:solidFill>
                <a:schemeClr val="tx1">
                  <a:lumMod val="50000"/>
                </a:schemeClr>
              </a:solidFill>
              <a:latin typeface="Calibri" panose="020F0502020204030204" pitchFamily="34" charset="0"/>
            </a:endParaRPr>
          </a:p>
          <a:p>
            <a:endParaRPr lang="en-US"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libri" panose="020F0502020204030204" pitchFamily="34" charset="0"/>
              </a:rPr>
              <a:t>building </a:t>
            </a:r>
            <a:r>
              <a:rPr lang="en-US" sz="2400" dirty="0">
                <a:solidFill>
                  <a:schemeClr val="tx1">
                    <a:lumMod val="50000"/>
                  </a:schemeClr>
                </a:solidFill>
                <a:latin typeface="Calibri" panose="020F0502020204030204" pitchFamily="34" charset="0"/>
              </a:rPr>
              <a:t>up </a:t>
            </a:r>
            <a:r>
              <a:rPr lang="en-US" sz="2400" b="1" dirty="0">
                <a:solidFill>
                  <a:schemeClr val="tx1">
                    <a:lumMod val="50000"/>
                  </a:schemeClr>
                </a:solidFill>
                <a:latin typeface="Calibri" panose="020F0502020204030204" pitchFamily="34" charset="0"/>
              </a:rPr>
              <a:t>a database on beyond GDP initiatives</a:t>
            </a:r>
            <a:r>
              <a:rPr lang="en-US" sz="2400" dirty="0">
                <a:solidFill>
                  <a:schemeClr val="tx1">
                    <a:lumMod val="50000"/>
                  </a:schemeClr>
                </a:solidFill>
                <a:latin typeface="Calibri" panose="020F0502020204030204" pitchFamily="34" charset="0"/>
              </a:rPr>
              <a:t> for a wide set of EU countries 	</a:t>
            </a:r>
            <a:endParaRPr lang="en-US"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endParaRPr lang="en-US"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US" sz="2400" b="1" dirty="0" smtClean="0">
                <a:solidFill>
                  <a:schemeClr val="tx1">
                    <a:lumMod val="50000"/>
                  </a:schemeClr>
                </a:solidFill>
                <a:latin typeface="Calibri" panose="020F0502020204030204" pitchFamily="34" charset="0"/>
              </a:rPr>
              <a:t>improving </a:t>
            </a:r>
            <a:r>
              <a:rPr lang="en-US" sz="2400" b="1" dirty="0">
                <a:solidFill>
                  <a:schemeClr val="tx1">
                    <a:lumMod val="50000"/>
                  </a:schemeClr>
                </a:solidFill>
                <a:latin typeface="Calibri" panose="020F0502020204030204" pitchFamily="34" charset="0"/>
              </a:rPr>
              <a:t>the database on beyond GDP initiatives </a:t>
            </a:r>
            <a:endParaRPr lang="en-US" sz="2400" dirty="0" smtClean="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endParaRPr lang="en-US"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libri" panose="020F0502020204030204" pitchFamily="34" charset="0"/>
              </a:rPr>
              <a:t>extending </a:t>
            </a:r>
            <a:r>
              <a:rPr lang="en-US" sz="2400" dirty="0">
                <a:solidFill>
                  <a:schemeClr val="tx1">
                    <a:lumMod val="50000"/>
                  </a:schemeClr>
                </a:solidFill>
                <a:latin typeface="Calibri" panose="020F0502020204030204" pitchFamily="34" charset="0"/>
              </a:rPr>
              <a:t>the </a:t>
            </a:r>
            <a:r>
              <a:rPr lang="en-US" sz="2400" b="1" dirty="0">
                <a:solidFill>
                  <a:schemeClr val="tx1">
                    <a:lumMod val="50000"/>
                  </a:schemeClr>
                </a:solidFill>
                <a:latin typeface="Calibri" panose="020F0502020204030204" pitchFamily="34" charset="0"/>
              </a:rPr>
              <a:t>geographical dimension </a:t>
            </a:r>
            <a:r>
              <a:rPr lang="en-US" sz="2400" dirty="0">
                <a:solidFill>
                  <a:schemeClr val="tx1">
                    <a:lumMod val="50000"/>
                  </a:schemeClr>
                </a:solidFill>
                <a:latin typeface="Calibri" panose="020F0502020204030204" pitchFamily="34" charset="0"/>
              </a:rPr>
              <a:t>especially focusing on the possible estimates of </a:t>
            </a:r>
            <a:r>
              <a:rPr lang="en-US" sz="2400" dirty="0" smtClean="0">
                <a:solidFill>
                  <a:schemeClr val="tx1">
                    <a:lumMod val="50000"/>
                  </a:schemeClr>
                </a:solidFill>
                <a:latin typeface="Calibri" panose="020F0502020204030204" pitchFamily="34" charset="0"/>
              </a:rPr>
              <a:t>people’s </a:t>
            </a:r>
            <a:r>
              <a:rPr lang="en-US" sz="2400" dirty="0">
                <a:solidFill>
                  <a:schemeClr val="tx1">
                    <a:lumMod val="50000"/>
                  </a:schemeClr>
                </a:solidFill>
                <a:latin typeface="Calibri" panose="020F0502020204030204" pitchFamily="34" charset="0"/>
              </a:rPr>
              <a:t>vulnerability </a:t>
            </a:r>
            <a:r>
              <a:rPr lang="en-US" sz="2400" dirty="0" smtClean="0">
                <a:solidFill>
                  <a:schemeClr val="tx1">
                    <a:lumMod val="50000"/>
                  </a:schemeClr>
                </a:solidFill>
                <a:latin typeface="Calibri" panose="020F0502020204030204" pitchFamily="34" charset="0"/>
              </a:rPr>
              <a:t>(e.g. poverty; regional inflation)</a:t>
            </a:r>
          </a:p>
          <a:p>
            <a:pPr marL="342900" indent="-342900">
              <a:buFont typeface="Arial" panose="020B0604020202020204" pitchFamily="34" charset="0"/>
              <a:buChar char="•"/>
            </a:pPr>
            <a:endParaRPr lang="en-US"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libri" panose="020F0502020204030204" pitchFamily="34" charset="0"/>
              </a:rPr>
              <a:t>using </a:t>
            </a:r>
            <a:r>
              <a:rPr lang="en-US" sz="2400" dirty="0">
                <a:solidFill>
                  <a:schemeClr val="tx1">
                    <a:lumMod val="50000"/>
                  </a:schemeClr>
                </a:solidFill>
                <a:latin typeface="Calibri" panose="020F0502020204030204" pitchFamily="34" charset="0"/>
              </a:rPr>
              <a:t>the extended database for </a:t>
            </a:r>
            <a:r>
              <a:rPr lang="en-US" sz="2400" b="1" dirty="0">
                <a:solidFill>
                  <a:schemeClr val="tx1">
                    <a:lumMod val="50000"/>
                  </a:schemeClr>
                </a:solidFill>
                <a:latin typeface="Calibri" panose="020F0502020204030204" pitchFamily="34" charset="0"/>
              </a:rPr>
              <a:t>policy evaluation </a:t>
            </a:r>
            <a:r>
              <a:rPr lang="en-US" sz="2400" dirty="0">
                <a:solidFill>
                  <a:schemeClr val="tx1">
                    <a:lumMod val="50000"/>
                  </a:schemeClr>
                </a:solidFill>
                <a:latin typeface="Calibri" panose="020F0502020204030204" pitchFamily="34" charset="0"/>
              </a:rPr>
              <a:t>at macro </a:t>
            </a:r>
            <a:r>
              <a:rPr lang="en-US" sz="2400" dirty="0" smtClean="0">
                <a:solidFill>
                  <a:schemeClr val="tx1">
                    <a:lumMod val="50000"/>
                  </a:schemeClr>
                </a:solidFill>
                <a:latin typeface="Calibri" panose="020F0502020204030204" pitchFamily="34" charset="0"/>
              </a:rPr>
              <a:t>level</a:t>
            </a:r>
            <a:endParaRPr lang="en-US" sz="24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3572201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884488" cy="1022400"/>
          </a:xfrm>
        </p:spPr>
        <p:txBody>
          <a:bodyPr/>
          <a:lstStyle/>
          <a:p>
            <a:r>
              <a:rPr lang="en-GB" sz="2800" b="1" dirty="0" err="1" smtClean="0">
                <a:solidFill>
                  <a:schemeClr val="tx1">
                    <a:lumMod val="50000"/>
                  </a:schemeClr>
                </a:solidFill>
                <a:latin typeface="Calibri" panose="020F0502020204030204" pitchFamily="34" charset="0"/>
              </a:rPr>
              <a:t>Makswell</a:t>
            </a:r>
            <a:r>
              <a:rPr lang="en-GB" sz="2800" b="1" dirty="0" smtClean="0">
                <a:solidFill>
                  <a:schemeClr val="tx1">
                    <a:lumMod val="50000"/>
                  </a:schemeClr>
                </a:solidFill>
                <a:latin typeface="Calibri" panose="020F0502020204030204" pitchFamily="34" charset="0"/>
              </a:rPr>
              <a:t> reflection paper</a:t>
            </a:r>
            <a:r>
              <a:rPr lang="en-GB" sz="2800" dirty="0" smtClean="0">
                <a:solidFill>
                  <a:schemeClr val="tx1">
                    <a:lumMod val="50000"/>
                  </a:schemeClr>
                </a:solidFill>
                <a:latin typeface="Calibri" panose="020F0502020204030204" pitchFamily="34" charset="0"/>
              </a:rPr>
              <a:t>: </a:t>
            </a:r>
            <a:r>
              <a:rPr lang="en-US" sz="2800" dirty="0">
                <a:solidFill>
                  <a:schemeClr val="tx1">
                    <a:lumMod val="50000"/>
                  </a:schemeClr>
                </a:solidFill>
                <a:latin typeface="Calibri" panose="020F0502020204030204" pitchFamily="34" charset="0"/>
              </a:rPr>
              <a:t>“Future research needs in terms of statistical methodologies and new data” </a:t>
            </a:r>
            <a:endParaRPr lang="en-GB" sz="2800" dirty="0">
              <a:solidFill>
                <a:schemeClr val="tx1">
                  <a:lumMod val="50000"/>
                </a:schemeClr>
              </a:solidFill>
              <a:latin typeface="Calibri" panose="020F0502020204030204" pitchFamily="34" charset="0"/>
            </a:endParaRPr>
          </a:p>
        </p:txBody>
      </p:sp>
      <p:sp>
        <p:nvSpPr>
          <p:cNvPr id="4" name="Rectangle 3"/>
          <p:cNvSpPr/>
          <p:nvPr/>
        </p:nvSpPr>
        <p:spPr>
          <a:xfrm>
            <a:off x="251519" y="1268760"/>
            <a:ext cx="8712969" cy="6186309"/>
          </a:xfrm>
          <a:prstGeom prst="rect">
            <a:avLst/>
          </a:prstGeom>
        </p:spPr>
        <p:txBody>
          <a:bodyPr wrap="square">
            <a:spAutoFit/>
          </a:bodyPr>
          <a:lstStyle/>
          <a:p>
            <a:r>
              <a:rPr lang="en-US" sz="2200" b="1" u="sng" dirty="0">
                <a:solidFill>
                  <a:schemeClr val="tx1">
                    <a:lumMod val="50000"/>
                  </a:schemeClr>
                </a:solidFill>
                <a:latin typeface="Calibri" panose="020F0502020204030204" pitchFamily="34" charset="0"/>
              </a:rPr>
              <a:t>Themes of action </a:t>
            </a:r>
            <a:endParaRPr lang="en-US" sz="2200" b="1" u="sng" dirty="0" smtClean="0">
              <a:solidFill>
                <a:schemeClr val="tx1">
                  <a:lumMod val="50000"/>
                </a:schemeClr>
              </a:solidFill>
              <a:latin typeface="Calibri" panose="020F0502020204030204" pitchFamily="34" charset="0"/>
            </a:endParaRPr>
          </a:p>
          <a:p>
            <a:endParaRPr lang="en-US" sz="2200" dirty="0">
              <a:solidFill>
                <a:schemeClr val="tx1">
                  <a:lumMod val="50000"/>
                </a:schemeClr>
              </a:solidFill>
              <a:latin typeface="Calibri" panose="020F0502020204030204" pitchFamily="34" charset="0"/>
            </a:endParaRPr>
          </a:p>
          <a:p>
            <a:pPr marL="342900" indent="-342900">
              <a:buAutoNum type="arabicPeriod"/>
            </a:pPr>
            <a:r>
              <a:rPr lang="en-US" sz="2200" b="1" dirty="0">
                <a:solidFill>
                  <a:schemeClr val="tx1">
                    <a:lumMod val="50000"/>
                  </a:schemeClr>
                </a:solidFill>
                <a:latin typeface="Calibri" panose="020F0502020204030204" pitchFamily="34" charset="0"/>
              </a:rPr>
              <a:t>New data</a:t>
            </a:r>
            <a:r>
              <a:rPr lang="en-US" sz="2200" dirty="0">
                <a:solidFill>
                  <a:schemeClr val="tx1">
                    <a:lumMod val="50000"/>
                  </a:schemeClr>
                </a:solidFill>
                <a:latin typeface="Calibri" panose="020F0502020204030204" pitchFamily="34" charset="0"/>
              </a:rPr>
              <a:t>:  </a:t>
            </a:r>
            <a:r>
              <a:rPr lang="en-US" sz="2200" dirty="0" smtClean="0">
                <a:solidFill>
                  <a:schemeClr val="tx1">
                    <a:lumMod val="50000"/>
                  </a:schemeClr>
                </a:solidFill>
                <a:latin typeface="Calibri" panose="020F0502020204030204" pitchFamily="34" charset="0"/>
              </a:rPr>
              <a:t>for Agenda 2030 and Beyond GDP</a:t>
            </a:r>
          </a:p>
          <a:p>
            <a:endParaRPr lang="en-US" sz="2200" dirty="0" smtClean="0">
              <a:solidFill>
                <a:schemeClr val="tx1">
                  <a:lumMod val="50000"/>
                </a:schemeClr>
              </a:solidFill>
              <a:latin typeface="Calibri" panose="020F0502020204030204" pitchFamily="34" charset="0"/>
            </a:endParaRPr>
          </a:p>
          <a:p>
            <a:r>
              <a:rPr lang="en-US" sz="2200" b="1" dirty="0">
                <a:solidFill>
                  <a:schemeClr val="tx1">
                    <a:lumMod val="50000"/>
                  </a:schemeClr>
                </a:solidFill>
                <a:latin typeface="Calibri" panose="020F0502020204030204" pitchFamily="34" charset="0"/>
              </a:rPr>
              <a:t>2. </a:t>
            </a:r>
            <a:r>
              <a:rPr lang="en-US" sz="2200" b="1" dirty="0" smtClean="0">
                <a:solidFill>
                  <a:schemeClr val="tx1">
                    <a:lumMod val="50000"/>
                  </a:schemeClr>
                </a:solidFill>
                <a:latin typeface="Calibri" panose="020F0502020204030204" pitchFamily="34" charset="0"/>
              </a:rPr>
              <a:t> Methodologies </a:t>
            </a:r>
            <a:r>
              <a:rPr lang="en-US" sz="2200" b="1" dirty="0">
                <a:solidFill>
                  <a:schemeClr val="tx1">
                    <a:lumMod val="50000"/>
                  </a:schemeClr>
                </a:solidFill>
                <a:latin typeface="Calibri" panose="020F0502020204030204" pitchFamily="34" charset="0"/>
              </a:rPr>
              <a:t>for new </a:t>
            </a:r>
            <a:r>
              <a:rPr lang="en-US" sz="2200" b="1" dirty="0" smtClean="0">
                <a:solidFill>
                  <a:schemeClr val="tx1">
                    <a:lumMod val="50000"/>
                  </a:schemeClr>
                </a:solidFill>
                <a:latin typeface="Calibri" panose="020F0502020204030204" pitchFamily="34" charset="0"/>
              </a:rPr>
              <a:t>sources:  </a:t>
            </a:r>
            <a:r>
              <a:rPr lang="en-US" sz="2200" dirty="0" smtClean="0">
                <a:solidFill>
                  <a:schemeClr val="tx1">
                    <a:lumMod val="50000"/>
                  </a:schemeClr>
                </a:solidFill>
                <a:latin typeface="Calibri" panose="020F0502020204030204" pitchFamily="34" charset="0"/>
              </a:rPr>
              <a:t>complementing surveys with </a:t>
            </a:r>
            <a:r>
              <a:rPr lang="en-US" sz="2200" dirty="0">
                <a:solidFill>
                  <a:schemeClr val="tx1">
                    <a:lumMod val="50000"/>
                  </a:schemeClr>
                </a:solidFill>
                <a:latin typeface="Calibri" panose="020F0502020204030204" pitchFamily="34" charset="0"/>
              </a:rPr>
              <a:t>administrative data and </a:t>
            </a:r>
            <a:r>
              <a:rPr lang="en-US" sz="2200" dirty="0" smtClean="0">
                <a:solidFill>
                  <a:schemeClr val="tx1">
                    <a:lumMod val="50000"/>
                  </a:schemeClr>
                </a:solidFill>
                <a:latin typeface="Calibri" panose="020F0502020204030204" pitchFamily="34" charset="0"/>
              </a:rPr>
              <a:t>other new </a:t>
            </a:r>
            <a:r>
              <a:rPr lang="en-US" sz="2200" dirty="0">
                <a:solidFill>
                  <a:schemeClr val="tx1">
                    <a:lumMod val="50000"/>
                  </a:schemeClr>
                </a:solidFill>
                <a:latin typeface="Calibri" panose="020F0502020204030204" pitchFamily="34" charset="0"/>
              </a:rPr>
              <a:t>data sources like big data. </a:t>
            </a:r>
            <a:endParaRPr lang="en-US" sz="2200" dirty="0" smtClean="0">
              <a:solidFill>
                <a:schemeClr val="tx1">
                  <a:lumMod val="50000"/>
                </a:schemeClr>
              </a:solidFill>
              <a:latin typeface="Calibri" panose="020F0502020204030204" pitchFamily="34" charset="0"/>
            </a:endParaRPr>
          </a:p>
          <a:p>
            <a:endParaRPr lang="en-US" sz="2200" dirty="0">
              <a:solidFill>
                <a:schemeClr val="tx1">
                  <a:lumMod val="50000"/>
                </a:schemeClr>
              </a:solidFill>
              <a:latin typeface="Calibri" panose="020F0502020204030204" pitchFamily="34" charset="0"/>
            </a:endParaRPr>
          </a:p>
          <a:p>
            <a:r>
              <a:rPr lang="en-GB" sz="2200" b="1" dirty="0">
                <a:solidFill>
                  <a:schemeClr val="tx1">
                    <a:lumMod val="50000"/>
                  </a:schemeClr>
                </a:solidFill>
                <a:latin typeface="Calibri" panose="020F0502020204030204" pitchFamily="34" charset="0"/>
              </a:rPr>
              <a:t>3. </a:t>
            </a:r>
            <a:r>
              <a:rPr lang="en-GB" sz="2200" b="1" dirty="0" smtClean="0">
                <a:solidFill>
                  <a:schemeClr val="tx1">
                    <a:lumMod val="50000"/>
                  </a:schemeClr>
                </a:solidFill>
                <a:latin typeface="Calibri" panose="020F0502020204030204" pitchFamily="34" charset="0"/>
              </a:rPr>
              <a:t> Assessment capacity </a:t>
            </a:r>
            <a:r>
              <a:rPr lang="en-GB" sz="2200" dirty="0" smtClean="0">
                <a:solidFill>
                  <a:schemeClr val="tx1">
                    <a:lumMod val="50000"/>
                  </a:schemeClr>
                </a:solidFill>
                <a:latin typeface="Calibri" panose="020F0502020204030204" pitchFamily="34" charset="0"/>
              </a:rPr>
              <a:t>: development of innovative policy tools; more </a:t>
            </a:r>
            <a:r>
              <a:rPr lang="en-US" sz="2200" dirty="0" smtClean="0">
                <a:solidFill>
                  <a:schemeClr val="tx1">
                    <a:lumMod val="50000"/>
                  </a:schemeClr>
                </a:solidFill>
                <a:latin typeface="Calibri" panose="020F0502020204030204" pitchFamily="34" charset="0"/>
              </a:rPr>
              <a:t>service-oriented statistics</a:t>
            </a:r>
            <a:endParaRPr lang="en-GB" sz="2200" dirty="0" smtClean="0">
              <a:solidFill>
                <a:schemeClr val="tx1">
                  <a:lumMod val="50000"/>
                </a:schemeClr>
              </a:solidFill>
              <a:latin typeface="Calibri" panose="020F0502020204030204" pitchFamily="34" charset="0"/>
              <a:sym typeface="Wingdings" panose="05000000000000000000" pitchFamily="2" charset="2"/>
            </a:endParaRPr>
          </a:p>
          <a:p>
            <a:endParaRPr lang="en-GB" sz="2200" dirty="0">
              <a:solidFill>
                <a:schemeClr val="tx1">
                  <a:lumMod val="50000"/>
                </a:schemeClr>
              </a:solidFill>
              <a:latin typeface="Calibri" panose="020F0502020204030204" pitchFamily="34" charset="0"/>
            </a:endParaRPr>
          </a:p>
          <a:p>
            <a:r>
              <a:rPr lang="en-US" sz="2200" b="1" dirty="0">
                <a:solidFill>
                  <a:schemeClr val="tx1">
                    <a:lumMod val="50000"/>
                  </a:schemeClr>
                </a:solidFill>
                <a:latin typeface="Calibri" panose="020F0502020204030204" pitchFamily="34" charset="0"/>
              </a:rPr>
              <a:t>4. </a:t>
            </a:r>
            <a:r>
              <a:rPr lang="en-US" sz="2200" b="1" dirty="0" smtClean="0">
                <a:solidFill>
                  <a:schemeClr val="tx1">
                    <a:lumMod val="50000"/>
                  </a:schemeClr>
                </a:solidFill>
                <a:latin typeface="Calibri" panose="020F0502020204030204" pitchFamily="34" charset="0"/>
              </a:rPr>
              <a:t> Skills </a:t>
            </a:r>
            <a:r>
              <a:rPr lang="en-US" sz="2200" b="1" dirty="0">
                <a:solidFill>
                  <a:schemeClr val="tx1">
                    <a:lumMod val="50000"/>
                  </a:schemeClr>
                </a:solidFill>
                <a:latin typeface="Calibri" panose="020F0502020204030204" pitchFamily="34" charset="0"/>
              </a:rPr>
              <a:t>and </a:t>
            </a:r>
            <a:r>
              <a:rPr lang="en-US" sz="2200" b="1" dirty="0" smtClean="0">
                <a:solidFill>
                  <a:schemeClr val="tx1">
                    <a:lumMod val="50000"/>
                  </a:schemeClr>
                </a:solidFill>
                <a:latin typeface="Calibri" panose="020F0502020204030204" pitchFamily="34" charset="0"/>
              </a:rPr>
              <a:t>competence development </a:t>
            </a:r>
            <a:r>
              <a:rPr lang="en-US" sz="2200" dirty="0" smtClean="0">
                <a:solidFill>
                  <a:schemeClr val="tx1">
                    <a:lumMod val="50000"/>
                  </a:schemeClr>
                </a:solidFill>
                <a:latin typeface="Calibri" panose="020F0502020204030204" pitchFamily="34" charset="0"/>
              </a:rPr>
              <a:t>: developing basic knowledge of statistics among citizens</a:t>
            </a:r>
          </a:p>
          <a:p>
            <a:endParaRPr lang="en-US" sz="2200" dirty="0">
              <a:solidFill>
                <a:schemeClr val="tx1">
                  <a:lumMod val="50000"/>
                </a:schemeClr>
              </a:solidFill>
              <a:latin typeface="Calibri" panose="020F0502020204030204" pitchFamily="34" charset="0"/>
            </a:endParaRPr>
          </a:p>
          <a:p>
            <a:r>
              <a:rPr lang="en-US" sz="2200" dirty="0" smtClean="0">
                <a:solidFill>
                  <a:schemeClr val="tx1">
                    <a:lumMod val="50000"/>
                  </a:schemeClr>
                </a:solidFill>
                <a:latin typeface="Calibri" panose="020F0502020204030204" pitchFamily="34" charset="0"/>
              </a:rPr>
              <a:t>5</a:t>
            </a:r>
            <a:r>
              <a:rPr lang="en-US" sz="2200" dirty="0">
                <a:solidFill>
                  <a:schemeClr val="tx1">
                    <a:lumMod val="50000"/>
                  </a:schemeClr>
                </a:solidFill>
                <a:latin typeface="Calibri" panose="020F0502020204030204" pitchFamily="34" charset="0"/>
              </a:rPr>
              <a:t>. </a:t>
            </a:r>
            <a:r>
              <a:rPr lang="en-US" sz="2200" dirty="0" smtClean="0">
                <a:solidFill>
                  <a:schemeClr val="tx1">
                    <a:lumMod val="50000"/>
                  </a:schemeClr>
                </a:solidFill>
                <a:latin typeface="Calibri" panose="020F0502020204030204" pitchFamily="34" charset="0"/>
              </a:rPr>
              <a:t> Building </a:t>
            </a:r>
            <a:r>
              <a:rPr lang="en-US" sz="2200" dirty="0">
                <a:solidFill>
                  <a:schemeClr val="tx1">
                    <a:lumMod val="50000"/>
                  </a:schemeClr>
                </a:solidFill>
                <a:latin typeface="Calibri" panose="020F0502020204030204" pitchFamily="34" charset="0"/>
              </a:rPr>
              <a:t>a </a:t>
            </a:r>
            <a:r>
              <a:rPr lang="en-US" sz="2200" b="1" dirty="0">
                <a:solidFill>
                  <a:schemeClr val="tx1">
                    <a:lumMod val="50000"/>
                  </a:schemeClr>
                </a:solidFill>
                <a:latin typeface="Calibri" panose="020F0502020204030204" pitchFamily="34" charset="0"/>
              </a:rPr>
              <a:t>data-friendly environment </a:t>
            </a:r>
            <a:r>
              <a:rPr lang="en-US" sz="2200" dirty="0" smtClean="0">
                <a:solidFill>
                  <a:schemeClr val="tx1">
                    <a:lumMod val="50000"/>
                  </a:schemeClr>
                </a:solidFill>
                <a:latin typeface="Calibri" panose="020F0502020204030204" pitchFamily="34" charset="0"/>
              </a:rPr>
              <a:t>: Managing </a:t>
            </a:r>
            <a:r>
              <a:rPr lang="en-US" sz="2200" dirty="0">
                <a:solidFill>
                  <a:schemeClr val="tx1">
                    <a:lumMod val="50000"/>
                  </a:schemeClr>
                </a:solidFill>
                <a:latin typeface="Calibri" panose="020F0502020204030204" pitchFamily="34" charset="0"/>
              </a:rPr>
              <a:t>and fruitfully </a:t>
            </a:r>
            <a:r>
              <a:rPr lang="en-US" sz="2200" dirty="0" err="1">
                <a:solidFill>
                  <a:schemeClr val="tx1">
                    <a:lumMod val="50000"/>
                  </a:schemeClr>
                </a:solidFill>
                <a:latin typeface="Calibri" panose="020F0502020204030204" pitchFamily="34" charset="0"/>
              </a:rPr>
              <a:t>utilising</a:t>
            </a:r>
            <a:r>
              <a:rPr lang="en-US" sz="2200" dirty="0">
                <a:solidFill>
                  <a:schemeClr val="tx1">
                    <a:lumMod val="50000"/>
                  </a:schemeClr>
                </a:solidFill>
                <a:latin typeface="Calibri" panose="020F0502020204030204" pitchFamily="34" charset="0"/>
              </a:rPr>
              <a:t> the data deluge implies finding an effective regulatory framework for data production, sharing and dissemination. </a:t>
            </a:r>
            <a:endParaRPr lang="en-US" sz="2200" dirty="0" smtClean="0">
              <a:solidFill>
                <a:schemeClr val="tx1">
                  <a:lumMod val="50000"/>
                </a:schemeClr>
              </a:solidFill>
              <a:latin typeface="Calibri" panose="020F0502020204030204" pitchFamily="34" charset="0"/>
            </a:endParaRPr>
          </a:p>
          <a:p>
            <a:endParaRPr lang="en-US" sz="2200" dirty="0">
              <a:solidFill>
                <a:schemeClr val="tx1">
                  <a:lumMod val="50000"/>
                </a:schemeClr>
              </a:solidFill>
              <a:latin typeface="Calibri" panose="020F0502020204030204" pitchFamily="34" charset="0"/>
            </a:endParaRPr>
          </a:p>
          <a:p>
            <a:endParaRPr lang="en-GB" sz="2200"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248244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5" name="Object 10244"/>
          <p:cNvGraphicFramePr>
            <a:graphicFrameLocks noChangeAspect="1"/>
          </p:cNvGraphicFramePr>
          <p:nvPr>
            <p:extLst>
              <p:ext uri="{D42A27DB-BD31-4B8C-83A1-F6EECF244321}">
                <p14:modId xmlns:p14="http://schemas.microsoft.com/office/powerpoint/2010/main" val="4107715505"/>
              </p:ext>
            </p:extLst>
          </p:nvPr>
        </p:nvGraphicFramePr>
        <p:xfrm>
          <a:off x="3578318" y="3140968"/>
          <a:ext cx="2694784" cy="1494499"/>
        </p:xfrm>
        <a:graphic>
          <a:graphicData uri="http://schemas.openxmlformats.org/presentationml/2006/ole">
            <mc:AlternateContent xmlns:mc="http://schemas.openxmlformats.org/markup-compatibility/2006">
              <mc:Choice xmlns:v="urn:schemas-microsoft-com:vml" Requires="v">
                <p:oleObj spid="_x0000_s2083" name="Bitmap Image" r:id="rId4" imgW="4533333" imgH="2305372" progId="PBrush">
                  <p:embed/>
                </p:oleObj>
              </mc:Choice>
              <mc:Fallback>
                <p:oleObj name="Bitmap Image" r:id="rId4" imgW="4533333" imgH="2305372"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318" y="3140968"/>
                        <a:ext cx="2694784" cy="1494499"/>
                      </a:xfrm>
                      <a:prstGeom prst="rect">
                        <a:avLst/>
                      </a:prstGeom>
                      <a:noFill/>
                      <a:ln>
                        <a:noFill/>
                      </a:ln>
                    </p:spPr>
                  </p:pic>
                </p:oleObj>
              </mc:Fallback>
            </mc:AlternateContent>
          </a:graphicData>
        </a:graphic>
      </p:graphicFrame>
      <p:sp>
        <p:nvSpPr>
          <p:cNvPr id="10242" name="Title 1"/>
          <p:cNvSpPr>
            <a:spLocks noGrp="1"/>
          </p:cNvSpPr>
          <p:nvPr>
            <p:ph type="title"/>
          </p:nvPr>
        </p:nvSpPr>
        <p:spPr>
          <a:xfrm>
            <a:off x="1115615" y="333028"/>
            <a:ext cx="7611609" cy="647700"/>
          </a:xfrm>
        </p:spPr>
        <p:txBody>
          <a:bodyPr/>
          <a:lstStyle/>
          <a:p>
            <a:r>
              <a:rPr lang="en-GB" b="1" dirty="0" smtClean="0">
                <a:solidFill>
                  <a:schemeClr val="tx1">
                    <a:lumMod val="50000"/>
                  </a:schemeClr>
                </a:solidFill>
                <a:latin typeface="Calibri" panose="020F0502020204030204" pitchFamily="34" charset="0"/>
              </a:rPr>
              <a:t>My team sits somewhere between data producers and data users</a:t>
            </a:r>
            <a:endParaRPr lang="en-GB" b="1" dirty="0">
              <a:solidFill>
                <a:schemeClr val="tx1">
                  <a:lumMod val="50000"/>
                </a:schemeClr>
              </a:solidFill>
              <a:latin typeface="Calibri" panose="020F0502020204030204" pitchFamily="34" charset="0"/>
            </a:endParaRPr>
          </a:p>
        </p:txBody>
      </p:sp>
      <p:sp>
        <p:nvSpPr>
          <p:cNvPr id="4" name="Oval 3"/>
          <p:cNvSpPr/>
          <p:nvPr/>
        </p:nvSpPr>
        <p:spPr>
          <a:xfrm>
            <a:off x="319572" y="1565176"/>
            <a:ext cx="2452228" cy="1431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alibri" panose="020F0502020204030204" pitchFamily="34" charset="0"/>
              </a:rPr>
              <a:t>National statistical office data</a:t>
            </a:r>
            <a:endParaRPr lang="en-GB" b="1" dirty="0">
              <a:latin typeface="Calibri" panose="020F0502020204030204" pitchFamily="34" charset="0"/>
            </a:endParaRPr>
          </a:p>
        </p:txBody>
      </p:sp>
      <p:sp>
        <p:nvSpPr>
          <p:cNvPr id="8" name="Oval 7"/>
          <p:cNvSpPr/>
          <p:nvPr/>
        </p:nvSpPr>
        <p:spPr>
          <a:xfrm>
            <a:off x="167172" y="3212976"/>
            <a:ext cx="282065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alibri" panose="020F0502020204030204" pitchFamily="34" charset="0"/>
              </a:rPr>
              <a:t>OECD “produced” data (PISA, PIAAC, environment, governance)</a:t>
            </a:r>
            <a:endParaRPr lang="en-GB" b="1" dirty="0">
              <a:latin typeface="Calibri" panose="020F0502020204030204" pitchFamily="34" charset="0"/>
            </a:endParaRPr>
          </a:p>
        </p:txBody>
      </p:sp>
      <p:sp>
        <p:nvSpPr>
          <p:cNvPr id="10" name="Oval 9"/>
          <p:cNvSpPr/>
          <p:nvPr/>
        </p:nvSpPr>
        <p:spPr>
          <a:xfrm>
            <a:off x="167172" y="5013176"/>
            <a:ext cx="2820652" cy="151216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Calibri" panose="020F0502020204030204" pitchFamily="34" charset="0"/>
              </a:rPr>
              <a:t>Non-official data as placeholders (e.g. Gallup; ESS)</a:t>
            </a:r>
            <a:endParaRPr lang="en-GB" b="1" dirty="0">
              <a:solidFill>
                <a:schemeClr val="accent1"/>
              </a:solidFill>
              <a:latin typeface="Calibri" panose="020F0502020204030204" pitchFamily="34" charset="0"/>
            </a:endParaRPr>
          </a:p>
        </p:txBody>
      </p:sp>
      <p:sp>
        <p:nvSpPr>
          <p:cNvPr id="9" name="Rounded Rectangle 8"/>
          <p:cNvSpPr/>
          <p:nvPr/>
        </p:nvSpPr>
        <p:spPr>
          <a:xfrm>
            <a:off x="7335331" y="1124744"/>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Government/ policy</a:t>
            </a:r>
            <a:endParaRPr lang="en-GB" b="1" dirty="0">
              <a:solidFill>
                <a:schemeClr val="accent1">
                  <a:lumMod val="50000"/>
                </a:schemeClr>
              </a:solidFill>
              <a:latin typeface="Calibri" panose="020F0502020204030204" pitchFamily="34" charset="0"/>
            </a:endParaRPr>
          </a:p>
        </p:txBody>
      </p:sp>
      <p:sp>
        <p:nvSpPr>
          <p:cNvPr id="15" name="Rounded Rectangle 14"/>
          <p:cNvSpPr/>
          <p:nvPr/>
        </p:nvSpPr>
        <p:spPr>
          <a:xfrm>
            <a:off x="7335331" y="2276872"/>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Civil society</a:t>
            </a:r>
            <a:endParaRPr lang="en-GB" b="1" dirty="0">
              <a:solidFill>
                <a:schemeClr val="accent1">
                  <a:lumMod val="50000"/>
                </a:schemeClr>
              </a:solidFill>
              <a:latin typeface="Calibri" panose="020F0502020204030204" pitchFamily="34" charset="0"/>
            </a:endParaRPr>
          </a:p>
        </p:txBody>
      </p:sp>
      <p:sp>
        <p:nvSpPr>
          <p:cNvPr id="16" name="Rounded Rectangle 15"/>
          <p:cNvSpPr/>
          <p:nvPr/>
        </p:nvSpPr>
        <p:spPr>
          <a:xfrm>
            <a:off x="7331293" y="3429000"/>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Private sector</a:t>
            </a:r>
            <a:endParaRPr lang="en-GB" b="1" dirty="0">
              <a:solidFill>
                <a:schemeClr val="accent1">
                  <a:lumMod val="50000"/>
                </a:schemeClr>
              </a:solidFill>
              <a:latin typeface="Calibri" panose="020F0502020204030204" pitchFamily="34" charset="0"/>
            </a:endParaRPr>
          </a:p>
        </p:txBody>
      </p:sp>
      <p:sp>
        <p:nvSpPr>
          <p:cNvPr id="17" name="Rounded Rectangle 16"/>
          <p:cNvSpPr/>
          <p:nvPr/>
        </p:nvSpPr>
        <p:spPr>
          <a:xfrm>
            <a:off x="3923928" y="1462290"/>
            <a:ext cx="1797399" cy="1008112"/>
          </a:xfrm>
          <a:prstGeom prst="round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Calibri" panose="020F0502020204030204" pitchFamily="34" charset="0"/>
              </a:rPr>
              <a:t>Communication/ media</a:t>
            </a:r>
            <a:endParaRPr lang="en-GB" b="1" dirty="0">
              <a:solidFill>
                <a:schemeClr val="accent1"/>
              </a:solidFill>
              <a:latin typeface="Calibri" panose="020F0502020204030204" pitchFamily="34" charset="0"/>
            </a:endParaRPr>
          </a:p>
        </p:txBody>
      </p:sp>
      <p:sp>
        <p:nvSpPr>
          <p:cNvPr id="18" name="Rounded Rectangle 17"/>
          <p:cNvSpPr/>
          <p:nvPr/>
        </p:nvSpPr>
        <p:spPr>
          <a:xfrm>
            <a:off x="7380312" y="5733256"/>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General public</a:t>
            </a:r>
            <a:endParaRPr lang="en-GB" b="1" dirty="0">
              <a:solidFill>
                <a:schemeClr val="accent1">
                  <a:lumMod val="50000"/>
                </a:schemeClr>
              </a:solidFill>
              <a:latin typeface="Calibri" panose="020F0502020204030204" pitchFamily="34" charset="0"/>
            </a:endParaRPr>
          </a:p>
        </p:txBody>
      </p:sp>
      <p:cxnSp>
        <p:nvCxnSpPr>
          <p:cNvPr id="22" name="Straight Arrow Connector 21"/>
          <p:cNvCxnSpPr/>
          <p:nvPr/>
        </p:nvCxnSpPr>
        <p:spPr>
          <a:xfrm>
            <a:off x="2987824" y="3772177"/>
            <a:ext cx="50405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771800" y="4653137"/>
            <a:ext cx="1152128"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1800" y="2420888"/>
            <a:ext cx="1152128" cy="7920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804806" y="2516326"/>
            <a:ext cx="0" cy="58997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721327" y="1844824"/>
            <a:ext cx="1494675" cy="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235905" y="2996952"/>
            <a:ext cx="1024489" cy="6292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721327" y="1966346"/>
            <a:ext cx="1539067" cy="12466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359709" y="4581128"/>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Research community</a:t>
            </a:r>
            <a:endParaRPr lang="en-GB" b="1" dirty="0">
              <a:solidFill>
                <a:schemeClr val="accent1">
                  <a:lumMod val="50000"/>
                </a:schemeClr>
              </a:solidFill>
              <a:latin typeface="Calibri" panose="020F0502020204030204" pitchFamily="34" charset="0"/>
            </a:endParaRPr>
          </a:p>
        </p:txBody>
      </p:sp>
      <p:sp>
        <p:nvSpPr>
          <p:cNvPr id="40" name="Rounded Rectangle 39"/>
          <p:cNvSpPr/>
          <p:nvPr/>
        </p:nvSpPr>
        <p:spPr>
          <a:xfrm>
            <a:off x="3995936" y="5517232"/>
            <a:ext cx="1800200" cy="100811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Calibri" panose="020F0502020204030204" pitchFamily="34" charset="0"/>
              </a:rPr>
              <a:t>Communication/ media</a:t>
            </a:r>
            <a:endParaRPr lang="en-GB" b="1" dirty="0">
              <a:solidFill>
                <a:schemeClr val="accent1"/>
              </a:solidFill>
              <a:latin typeface="Calibri" panose="020F0502020204030204" pitchFamily="34" charset="0"/>
            </a:endParaRPr>
          </a:p>
        </p:txBody>
      </p:sp>
      <p:cxnSp>
        <p:nvCxnSpPr>
          <p:cNvPr id="41" name="Straight Arrow Connector 40"/>
          <p:cNvCxnSpPr>
            <a:stCxn id="40" idx="3"/>
          </p:cNvCxnSpPr>
          <p:nvPr/>
        </p:nvCxnSpPr>
        <p:spPr>
          <a:xfrm>
            <a:off x="5796136" y="6021288"/>
            <a:ext cx="1563573" cy="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6" idx="1"/>
          </p:cNvCxnSpPr>
          <p:nvPr/>
        </p:nvCxnSpPr>
        <p:spPr>
          <a:xfrm flipV="1">
            <a:off x="6300192" y="3933056"/>
            <a:ext cx="1031101" cy="2905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7" idx="1"/>
          </p:cNvCxnSpPr>
          <p:nvPr/>
        </p:nvCxnSpPr>
        <p:spPr>
          <a:xfrm>
            <a:off x="6084168" y="4437112"/>
            <a:ext cx="1275541"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822627" y="4859734"/>
            <a:ext cx="0" cy="648915"/>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796136" y="5248040"/>
            <a:ext cx="1464258" cy="52122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5" idx="1"/>
          </p:cNvCxnSpPr>
          <p:nvPr/>
        </p:nvCxnSpPr>
        <p:spPr>
          <a:xfrm>
            <a:off x="5721327" y="2132856"/>
            <a:ext cx="1614004" cy="648072"/>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796136" y="4149080"/>
            <a:ext cx="1419866" cy="1440160"/>
          </a:xfrm>
          <a:prstGeom prst="straightConnector1">
            <a:avLst/>
          </a:prstGeom>
          <a:ln w="571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789191" y="4566433"/>
            <a:ext cx="1591121" cy="14548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0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9" name="Object 10248"/>
          <p:cNvGraphicFramePr>
            <a:graphicFrameLocks noChangeAspect="1"/>
          </p:cNvGraphicFramePr>
          <p:nvPr>
            <p:extLst>
              <p:ext uri="{D42A27DB-BD31-4B8C-83A1-F6EECF244321}">
                <p14:modId xmlns:p14="http://schemas.microsoft.com/office/powerpoint/2010/main" val="533819995"/>
              </p:ext>
            </p:extLst>
          </p:nvPr>
        </p:nvGraphicFramePr>
        <p:xfrm>
          <a:off x="3578225" y="3141663"/>
          <a:ext cx="2695575" cy="1493837"/>
        </p:xfrm>
        <a:graphic>
          <a:graphicData uri="http://schemas.openxmlformats.org/presentationml/2006/ole">
            <mc:AlternateContent xmlns:mc="http://schemas.openxmlformats.org/markup-compatibility/2006">
              <mc:Choice xmlns:v="urn:schemas-microsoft-com:vml" Requires="v">
                <p:oleObj spid="_x0000_s7199" name="Bitmap Image" r:id="rId4" imgW="4533333" imgH="2305372" progId="PBrush">
                  <p:embed/>
                </p:oleObj>
              </mc:Choice>
              <mc:Fallback>
                <p:oleObj name="Bitmap Image" r:id="rId4" imgW="4533333" imgH="2305372" progId="PBrush">
                  <p:embed/>
                  <p:pic>
                    <p:nvPicPr>
                      <p:cNvPr id="0" name="Object 102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3141663"/>
                        <a:ext cx="26955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2" name="Title 1"/>
          <p:cNvSpPr>
            <a:spLocks noGrp="1"/>
          </p:cNvSpPr>
          <p:nvPr>
            <p:ph type="title"/>
          </p:nvPr>
        </p:nvSpPr>
        <p:spPr>
          <a:xfrm>
            <a:off x="1043608" y="333028"/>
            <a:ext cx="7611609" cy="647700"/>
          </a:xfrm>
        </p:spPr>
        <p:txBody>
          <a:bodyPr/>
          <a:lstStyle/>
          <a:p>
            <a:r>
              <a:rPr lang="en-GB" b="1" dirty="0" smtClean="0">
                <a:solidFill>
                  <a:schemeClr val="tx1">
                    <a:lumMod val="50000"/>
                  </a:schemeClr>
                </a:solidFill>
                <a:latin typeface="Calibri" panose="020F0502020204030204" pitchFamily="34" charset="0"/>
              </a:rPr>
              <a:t>But we’re not just passive data munchers! </a:t>
            </a:r>
            <a:endParaRPr lang="en-GB" b="1" dirty="0">
              <a:solidFill>
                <a:schemeClr val="tx1">
                  <a:lumMod val="50000"/>
                </a:schemeClr>
              </a:solidFill>
              <a:latin typeface="Calibri" panose="020F0502020204030204" pitchFamily="34" charset="0"/>
            </a:endParaRPr>
          </a:p>
        </p:txBody>
      </p:sp>
      <p:sp>
        <p:nvSpPr>
          <p:cNvPr id="4" name="Oval 3"/>
          <p:cNvSpPr/>
          <p:nvPr/>
        </p:nvSpPr>
        <p:spPr>
          <a:xfrm>
            <a:off x="319572" y="1565176"/>
            <a:ext cx="2452228" cy="1431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alibri" panose="020F0502020204030204" pitchFamily="34" charset="0"/>
              </a:rPr>
              <a:t>National statistical office data</a:t>
            </a:r>
            <a:endParaRPr lang="en-GB" b="1" dirty="0">
              <a:latin typeface="Calibri" panose="020F0502020204030204" pitchFamily="34" charset="0"/>
            </a:endParaRPr>
          </a:p>
        </p:txBody>
      </p:sp>
      <p:sp>
        <p:nvSpPr>
          <p:cNvPr id="8" name="Oval 7"/>
          <p:cNvSpPr/>
          <p:nvPr/>
        </p:nvSpPr>
        <p:spPr>
          <a:xfrm>
            <a:off x="167172" y="3212976"/>
            <a:ext cx="2820652"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alibri" panose="020F0502020204030204" pitchFamily="34" charset="0"/>
              </a:rPr>
              <a:t>OECD “produced” data (PISA, PIAAC, environment, governance)</a:t>
            </a:r>
            <a:endParaRPr lang="en-GB" b="1" dirty="0">
              <a:latin typeface="Calibri" panose="020F0502020204030204" pitchFamily="34" charset="0"/>
            </a:endParaRPr>
          </a:p>
        </p:txBody>
      </p:sp>
      <p:sp>
        <p:nvSpPr>
          <p:cNvPr id="10" name="Oval 9"/>
          <p:cNvSpPr/>
          <p:nvPr/>
        </p:nvSpPr>
        <p:spPr>
          <a:xfrm>
            <a:off x="167172" y="5013176"/>
            <a:ext cx="2820652" cy="151216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latin typeface="Calibri" panose="020F0502020204030204" pitchFamily="34" charset="0"/>
              </a:rPr>
              <a:t>Non-official data as placeholders (e.g. Gallup; ESS)</a:t>
            </a:r>
            <a:endParaRPr lang="en-GB" b="1" dirty="0">
              <a:solidFill>
                <a:schemeClr val="accent1"/>
              </a:solidFill>
              <a:latin typeface="Calibri" panose="020F0502020204030204" pitchFamily="34" charset="0"/>
            </a:endParaRPr>
          </a:p>
        </p:txBody>
      </p:sp>
      <p:sp>
        <p:nvSpPr>
          <p:cNvPr id="9" name="Rounded Rectangle 8"/>
          <p:cNvSpPr/>
          <p:nvPr/>
        </p:nvSpPr>
        <p:spPr>
          <a:xfrm>
            <a:off x="7335331" y="1124744"/>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Government/ policy</a:t>
            </a:r>
            <a:endParaRPr lang="en-GB" b="1" dirty="0">
              <a:solidFill>
                <a:schemeClr val="accent1">
                  <a:lumMod val="50000"/>
                </a:schemeClr>
              </a:solidFill>
              <a:latin typeface="Calibri" panose="020F0502020204030204" pitchFamily="34" charset="0"/>
            </a:endParaRPr>
          </a:p>
        </p:txBody>
      </p:sp>
      <p:sp>
        <p:nvSpPr>
          <p:cNvPr id="15" name="Rounded Rectangle 14"/>
          <p:cNvSpPr/>
          <p:nvPr/>
        </p:nvSpPr>
        <p:spPr>
          <a:xfrm>
            <a:off x="7335331" y="2276872"/>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Civil society</a:t>
            </a:r>
            <a:endParaRPr lang="en-GB" b="1" dirty="0">
              <a:solidFill>
                <a:schemeClr val="accent1">
                  <a:lumMod val="50000"/>
                </a:schemeClr>
              </a:solidFill>
              <a:latin typeface="Calibri" panose="020F0502020204030204" pitchFamily="34" charset="0"/>
            </a:endParaRPr>
          </a:p>
        </p:txBody>
      </p:sp>
      <p:sp>
        <p:nvSpPr>
          <p:cNvPr id="16" name="Rounded Rectangle 15"/>
          <p:cNvSpPr/>
          <p:nvPr/>
        </p:nvSpPr>
        <p:spPr>
          <a:xfrm>
            <a:off x="7331293" y="3429000"/>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Private sector</a:t>
            </a:r>
            <a:endParaRPr lang="en-GB" b="1" dirty="0">
              <a:solidFill>
                <a:schemeClr val="accent1">
                  <a:lumMod val="50000"/>
                </a:schemeClr>
              </a:solidFill>
              <a:latin typeface="Calibri" panose="020F0502020204030204" pitchFamily="34" charset="0"/>
            </a:endParaRPr>
          </a:p>
        </p:txBody>
      </p:sp>
      <p:sp>
        <p:nvSpPr>
          <p:cNvPr id="18" name="Rounded Rectangle 17"/>
          <p:cNvSpPr/>
          <p:nvPr/>
        </p:nvSpPr>
        <p:spPr>
          <a:xfrm>
            <a:off x="7380312" y="5733256"/>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General public</a:t>
            </a:r>
            <a:endParaRPr lang="en-GB" b="1" dirty="0">
              <a:solidFill>
                <a:schemeClr val="accent1">
                  <a:lumMod val="50000"/>
                </a:schemeClr>
              </a:solidFill>
              <a:latin typeface="Calibri" panose="020F0502020204030204" pitchFamily="34" charset="0"/>
            </a:endParaRPr>
          </a:p>
        </p:txBody>
      </p:sp>
      <p:cxnSp>
        <p:nvCxnSpPr>
          <p:cNvPr id="22" name="Straight Arrow Connector 21"/>
          <p:cNvCxnSpPr/>
          <p:nvPr/>
        </p:nvCxnSpPr>
        <p:spPr>
          <a:xfrm flipH="1">
            <a:off x="3034792" y="3884932"/>
            <a:ext cx="504056"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890776" y="4568552"/>
            <a:ext cx="1080120" cy="92752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774967" y="2466636"/>
            <a:ext cx="1236611" cy="902262"/>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131136" y="2713112"/>
            <a:ext cx="1228574" cy="85990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747141" y="1760240"/>
            <a:ext cx="1560222" cy="144016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359709" y="4581128"/>
            <a:ext cx="1584176"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lumMod val="50000"/>
                  </a:schemeClr>
                </a:solidFill>
                <a:latin typeface="Calibri" panose="020F0502020204030204" pitchFamily="34" charset="0"/>
              </a:rPr>
              <a:t>Research community</a:t>
            </a:r>
            <a:endParaRPr lang="en-GB" b="1" dirty="0">
              <a:solidFill>
                <a:schemeClr val="accent1">
                  <a:lumMod val="50000"/>
                </a:schemeClr>
              </a:solidFill>
              <a:latin typeface="Calibri" panose="020F0502020204030204" pitchFamily="34" charset="0"/>
            </a:endParaRPr>
          </a:p>
        </p:txBody>
      </p:sp>
      <p:cxnSp>
        <p:nvCxnSpPr>
          <p:cNvPr id="41" name="Straight Arrow Connector 40"/>
          <p:cNvCxnSpPr>
            <a:stCxn id="18" idx="1"/>
          </p:cNvCxnSpPr>
          <p:nvPr/>
        </p:nvCxnSpPr>
        <p:spPr>
          <a:xfrm flipH="1" flipV="1">
            <a:off x="5844237" y="4575698"/>
            <a:ext cx="1536075" cy="166161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1"/>
          </p:cNvCxnSpPr>
          <p:nvPr/>
        </p:nvCxnSpPr>
        <p:spPr>
          <a:xfrm flipH="1">
            <a:off x="6349378" y="3933056"/>
            <a:ext cx="981915" cy="4026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108267" y="4357486"/>
            <a:ext cx="1199096" cy="85152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248" name="TextBox 10247"/>
          <p:cNvSpPr txBox="1"/>
          <p:nvPr/>
        </p:nvSpPr>
        <p:spPr>
          <a:xfrm>
            <a:off x="5442686" y="1538989"/>
            <a:ext cx="1813383" cy="646331"/>
          </a:xfrm>
          <a:prstGeom prst="rect">
            <a:avLst/>
          </a:prstGeom>
          <a:noFill/>
        </p:spPr>
        <p:txBody>
          <a:bodyPr wrap="square" rtlCol="0">
            <a:spAutoFit/>
          </a:bodyPr>
          <a:lstStyle/>
          <a:p>
            <a:r>
              <a:rPr lang="en-GB" dirty="0" smtClean="0">
                <a:latin typeface="Calibri" panose="020F0502020204030204" pitchFamily="34" charset="0"/>
              </a:rPr>
              <a:t>e.g. committee procedures</a:t>
            </a:r>
            <a:endParaRPr lang="en-GB" dirty="0">
              <a:latin typeface="Calibri" panose="020F0502020204030204" pitchFamily="34" charset="0"/>
            </a:endParaRPr>
          </a:p>
        </p:txBody>
      </p:sp>
      <p:sp>
        <p:nvSpPr>
          <p:cNvPr id="74" name="TextBox 73"/>
          <p:cNvSpPr txBox="1"/>
          <p:nvPr/>
        </p:nvSpPr>
        <p:spPr>
          <a:xfrm>
            <a:off x="3131840" y="2206605"/>
            <a:ext cx="2130827" cy="646331"/>
          </a:xfrm>
          <a:prstGeom prst="rect">
            <a:avLst/>
          </a:prstGeom>
          <a:noFill/>
        </p:spPr>
        <p:txBody>
          <a:bodyPr wrap="square" rtlCol="0">
            <a:spAutoFit/>
          </a:bodyPr>
          <a:lstStyle/>
          <a:p>
            <a:r>
              <a:rPr lang="en-GB" dirty="0" smtClean="0">
                <a:latin typeface="Calibri" panose="020F0502020204030204" pitchFamily="34" charset="0"/>
              </a:rPr>
              <a:t>e.g. measurement guidelines</a:t>
            </a:r>
            <a:endParaRPr lang="en-GB" dirty="0">
              <a:latin typeface="Calibri" panose="020F0502020204030204" pitchFamily="34" charset="0"/>
            </a:endParaRPr>
          </a:p>
        </p:txBody>
      </p:sp>
      <p:sp>
        <p:nvSpPr>
          <p:cNvPr id="75" name="TextBox 74"/>
          <p:cNvSpPr txBox="1"/>
          <p:nvPr/>
        </p:nvSpPr>
        <p:spPr>
          <a:xfrm>
            <a:off x="3293738" y="5014917"/>
            <a:ext cx="1813383" cy="646331"/>
          </a:xfrm>
          <a:prstGeom prst="rect">
            <a:avLst/>
          </a:prstGeom>
          <a:noFill/>
        </p:spPr>
        <p:txBody>
          <a:bodyPr wrap="square" rtlCol="0">
            <a:spAutoFit/>
          </a:bodyPr>
          <a:lstStyle/>
          <a:p>
            <a:r>
              <a:rPr lang="en-GB" dirty="0" smtClean="0">
                <a:latin typeface="Calibri" panose="020F0502020204030204" pitchFamily="34" charset="0"/>
              </a:rPr>
              <a:t>e.g. shaping demand for data</a:t>
            </a:r>
            <a:endParaRPr lang="en-GB" dirty="0">
              <a:latin typeface="Calibri" panose="020F0502020204030204" pitchFamily="34" charset="0"/>
            </a:endParaRPr>
          </a:p>
        </p:txBody>
      </p:sp>
      <p:sp>
        <p:nvSpPr>
          <p:cNvPr id="76" name="TextBox 75"/>
          <p:cNvSpPr txBox="1"/>
          <p:nvPr/>
        </p:nvSpPr>
        <p:spPr>
          <a:xfrm>
            <a:off x="5545900" y="5904440"/>
            <a:ext cx="1813383" cy="646331"/>
          </a:xfrm>
          <a:prstGeom prst="rect">
            <a:avLst/>
          </a:prstGeom>
          <a:noFill/>
        </p:spPr>
        <p:txBody>
          <a:bodyPr wrap="square" rtlCol="0">
            <a:spAutoFit/>
          </a:bodyPr>
          <a:lstStyle/>
          <a:p>
            <a:r>
              <a:rPr lang="en-GB" dirty="0" smtClean="0">
                <a:latin typeface="Calibri" panose="020F0502020204030204" pitchFamily="34" charset="0"/>
              </a:rPr>
              <a:t>e.g. through the Better Life Index</a:t>
            </a:r>
            <a:endParaRPr lang="en-GB" dirty="0">
              <a:latin typeface="Calibri" panose="020F0502020204030204" pitchFamily="34" charset="0"/>
            </a:endParaRPr>
          </a:p>
        </p:txBody>
      </p:sp>
    </p:spTree>
    <p:extLst>
      <p:ext uri="{BB962C8B-B14F-4D97-AF65-F5344CB8AC3E}">
        <p14:creationId xmlns:p14="http://schemas.microsoft.com/office/powerpoint/2010/main" val="301236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bwMode="auto">
          <a:xfrm>
            <a:off x="5004048" y="5157192"/>
            <a:ext cx="1150315" cy="684212"/>
          </a:xfrm>
          <a:prstGeom prst="righ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en-GB" sz="2000">
              <a:latin typeface="Helvetica 65 Medium" pitchFamily="34" charset="0"/>
            </a:endParaRPr>
          </a:p>
        </p:txBody>
      </p:sp>
      <p:sp>
        <p:nvSpPr>
          <p:cNvPr id="8" name="Right Arrow 7"/>
          <p:cNvSpPr/>
          <p:nvPr/>
        </p:nvSpPr>
        <p:spPr bwMode="auto">
          <a:xfrm>
            <a:off x="4067944" y="3275627"/>
            <a:ext cx="739666" cy="585421"/>
          </a:xfrm>
          <a:prstGeom prst="righ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en-GB" sz="2000">
              <a:latin typeface="Helvetica 65 Medium"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901947"/>
              </p:ext>
            </p:extLst>
          </p:nvPr>
        </p:nvGraphicFramePr>
        <p:xfrm>
          <a:off x="35496" y="1073683"/>
          <a:ext cx="5582177" cy="5392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5"/>
          <p:cNvPicPr>
            <a:picLocks noChangeAspect="1" noChangeArrowheads="1"/>
          </p:cNvPicPr>
          <p:nvPr/>
        </p:nvPicPr>
        <p:blipFill rotWithShape="1">
          <a:blip r:embed="rId8"/>
          <a:srcRect b="12156"/>
          <a:stretch/>
        </p:blipFill>
        <p:spPr bwMode="auto">
          <a:xfrm>
            <a:off x="4318372" y="396937"/>
            <a:ext cx="4718124" cy="1807927"/>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ight Arrow 5"/>
          <p:cNvSpPr/>
          <p:nvPr/>
        </p:nvSpPr>
        <p:spPr bwMode="auto">
          <a:xfrm rot="19788913">
            <a:off x="3228465" y="1491809"/>
            <a:ext cx="1034715" cy="546839"/>
          </a:xfrm>
          <a:prstGeom prst="rightArrow">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en-GB" sz="2000">
              <a:latin typeface="Helvetica 65 Medium" pitchFamily="34" charset="0"/>
            </a:endParaRPr>
          </a:p>
        </p:txBody>
      </p:sp>
      <p:pic>
        <p:nvPicPr>
          <p:cNvPr id="532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4363" y="4734916"/>
            <a:ext cx="1258887"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20000">
            <a:off x="7175901" y="4788122"/>
            <a:ext cx="1146175"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11"/>
          <a:srcRect l="16710" t="15908" r="51315" b="5497"/>
          <a:stretch/>
        </p:blipFill>
        <p:spPr bwMode="auto">
          <a:xfrm>
            <a:off x="6524327" y="2467918"/>
            <a:ext cx="1216025" cy="1681162"/>
          </a:xfrm>
          <a:prstGeom prst="rect">
            <a:avLst/>
          </a:prstGeom>
          <a:noFill/>
          <a:ln w="9525">
            <a:solidFill>
              <a:schemeClr val="bg1">
                <a:lumMod val="85000"/>
              </a:schemeClr>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8" name="Picture 17"/>
          <p:cNvPicPr>
            <a:picLocks noChangeAspect="1" noChangeArrowheads="1"/>
          </p:cNvPicPr>
          <p:nvPr/>
        </p:nvPicPr>
        <p:blipFill>
          <a:blip r:embed="rId12"/>
          <a:srcRect/>
          <a:stretch>
            <a:fillRect/>
          </a:stretch>
        </p:blipFill>
        <p:spPr bwMode="auto">
          <a:xfrm>
            <a:off x="4798459" y="2333705"/>
            <a:ext cx="1717757" cy="2319431"/>
          </a:xfrm>
          <a:prstGeom prst="rect">
            <a:avLst/>
          </a:prstGeom>
          <a:noFill/>
          <a:ln w="9525">
            <a:solidFill>
              <a:schemeClr val="bg1">
                <a:lumMod val="75000"/>
              </a:schemeClr>
            </a:solidFill>
            <a:miter lim="800000"/>
            <a:headEnd/>
            <a:tailEnd/>
          </a:ln>
          <a:effectLst>
            <a:outerShdw blurRad="292100"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00562" y="2636677"/>
            <a:ext cx="1273537" cy="1800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68922" y="6237312"/>
            <a:ext cx="1343438" cy="369332"/>
          </a:xfrm>
          <a:prstGeom prst="rect">
            <a:avLst/>
          </a:prstGeom>
          <a:noFill/>
        </p:spPr>
        <p:txBody>
          <a:bodyPr wrap="square" rtlCol="0">
            <a:spAutoFit/>
          </a:bodyPr>
          <a:lstStyle/>
          <a:p>
            <a:r>
              <a:rPr lang="en-GB" b="1" dirty="0" err="1" smtClean="0">
                <a:solidFill>
                  <a:schemeClr val="accent6">
                    <a:lumMod val="75000"/>
                  </a:schemeClr>
                </a:solidFill>
              </a:rPr>
              <a:t>TrustLab</a:t>
            </a:r>
            <a:endParaRPr lang="en-GB" b="1" dirty="0">
              <a:solidFill>
                <a:schemeClr val="accent6">
                  <a:lumMod val="75000"/>
                </a:schemeClr>
              </a:solidFill>
            </a:endParaRPr>
          </a:p>
        </p:txBody>
      </p:sp>
    </p:spTree>
    <p:extLst>
      <p:ext uri="{BB962C8B-B14F-4D97-AF65-F5344CB8AC3E}">
        <p14:creationId xmlns:p14="http://schemas.microsoft.com/office/powerpoint/2010/main" val="3993431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552" y="360040"/>
            <a:ext cx="8712968" cy="692696"/>
          </a:xfrm>
        </p:spPr>
        <p:txBody>
          <a:bodyPr/>
          <a:lstStyle/>
          <a:p>
            <a:pPr algn="ctr"/>
            <a:r>
              <a:rPr lang="en-GB" sz="2800" b="1" dirty="0">
                <a:solidFill>
                  <a:schemeClr val="tx1">
                    <a:lumMod val="50000"/>
                  </a:schemeClr>
                </a:solidFill>
              </a:rPr>
              <a:t>Measuring well-being: the OECD approach</a:t>
            </a:r>
          </a:p>
        </p:txBody>
      </p:sp>
      <p:sp>
        <p:nvSpPr>
          <p:cNvPr id="9" name="TextBox 8"/>
          <p:cNvSpPr txBox="1"/>
          <p:nvPr/>
        </p:nvSpPr>
        <p:spPr>
          <a:xfrm>
            <a:off x="5940152" y="1484784"/>
            <a:ext cx="3096344" cy="4524315"/>
          </a:xfrm>
          <a:prstGeom prst="rect">
            <a:avLst/>
          </a:prstGeom>
          <a:solidFill>
            <a:schemeClr val="accent1">
              <a:lumMod val="20000"/>
              <a:lumOff val="80000"/>
            </a:schemeClr>
          </a:solidFill>
          <a:effectLst/>
          <a:scene3d>
            <a:camera prst="orthographicFront"/>
            <a:lightRig rig="threePt" dir="t"/>
          </a:scene3d>
          <a:sp3d>
            <a:bevelT w="0" h="0"/>
          </a:sp3d>
        </p:spPr>
        <p:txBody>
          <a:bodyPr wrap="square">
            <a:spAutoFit/>
          </a:bodyPr>
          <a:lstStyle/>
          <a:p>
            <a:pPr marL="342900" indent="-342900">
              <a:buFont typeface="Arial" panose="020B0604020202020204" pitchFamily="34" charset="0"/>
              <a:buChar char="•"/>
              <a:defRPr/>
            </a:pPr>
            <a:r>
              <a:rPr lang="en-GB" kern="0" dirty="0">
                <a:solidFill>
                  <a:schemeClr val="bg2">
                    <a:lumMod val="25000"/>
                  </a:schemeClr>
                </a:solidFill>
                <a:latin typeface="Calibri" panose="020F0502020204030204" pitchFamily="34" charset="0"/>
              </a:rPr>
              <a:t>A focus on </a:t>
            </a:r>
            <a:r>
              <a:rPr lang="en-GB" b="1" kern="0" dirty="0">
                <a:solidFill>
                  <a:schemeClr val="accent1"/>
                </a:solidFill>
                <a:latin typeface="Calibri" panose="020F0502020204030204" pitchFamily="34" charset="0"/>
              </a:rPr>
              <a:t>people</a:t>
            </a:r>
            <a:r>
              <a:rPr lang="en-GB" dirty="0">
                <a:solidFill>
                  <a:schemeClr val="accent1"/>
                </a:solidFill>
                <a:latin typeface="Calibri" panose="020F0502020204030204" pitchFamily="34" charset="0"/>
              </a:rPr>
              <a:t> </a:t>
            </a:r>
            <a:r>
              <a:rPr lang="en-GB" dirty="0">
                <a:solidFill>
                  <a:schemeClr val="bg2">
                    <a:lumMod val="25000"/>
                  </a:schemeClr>
                </a:solidFill>
                <a:latin typeface="Calibri" panose="020F0502020204030204" pitchFamily="34" charset="0"/>
              </a:rPr>
              <a:t>rather than the economic system or GDP</a:t>
            </a:r>
          </a:p>
          <a:p>
            <a:pPr marL="285750" indent="-285750">
              <a:buFont typeface="Arial" panose="020B0604020202020204" pitchFamily="34" charset="0"/>
              <a:buChar char="•"/>
              <a:defRPr/>
            </a:pPr>
            <a:endParaRPr lang="en-GB" dirty="0">
              <a:solidFill>
                <a:schemeClr val="bg2">
                  <a:lumMod val="25000"/>
                </a:schemeClr>
              </a:solidFill>
              <a:latin typeface="Calibri" panose="020F0502020204030204" pitchFamily="34" charset="0"/>
            </a:endParaRPr>
          </a:p>
          <a:p>
            <a:pPr marL="342900" indent="-342900">
              <a:buFont typeface="Arial" panose="020B0604020202020204" pitchFamily="34" charset="0"/>
              <a:buChar char="•"/>
              <a:defRPr/>
            </a:pPr>
            <a:r>
              <a:rPr lang="en-GB" kern="0" dirty="0">
                <a:solidFill>
                  <a:schemeClr val="bg2">
                    <a:lumMod val="25000"/>
                  </a:schemeClr>
                </a:solidFill>
                <a:latin typeface="Calibri" panose="020F0502020204030204" pitchFamily="34" charset="0"/>
              </a:rPr>
              <a:t>Measures </a:t>
            </a:r>
            <a:r>
              <a:rPr lang="en-GB" b="1" kern="0" dirty="0">
                <a:solidFill>
                  <a:schemeClr val="accent1"/>
                </a:solidFill>
                <a:latin typeface="Calibri" panose="020F0502020204030204" pitchFamily="34" charset="0"/>
              </a:rPr>
              <a:t>outcomes</a:t>
            </a:r>
            <a:r>
              <a:rPr lang="en-GB" b="1" kern="0" dirty="0">
                <a:solidFill>
                  <a:schemeClr val="bg2">
                    <a:lumMod val="25000"/>
                  </a:schemeClr>
                </a:solidFill>
                <a:latin typeface="Calibri" panose="020F0502020204030204" pitchFamily="34" charset="0"/>
              </a:rPr>
              <a:t> </a:t>
            </a:r>
            <a:r>
              <a:rPr lang="en-GB" dirty="0">
                <a:solidFill>
                  <a:schemeClr val="bg2">
                    <a:lumMod val="25000"/>
                  </a:schemeClr>
                </a:solidFill>
                <a:latin typeface="Calibri" panose="020F0502020204030204" pitchFamily="34" charset="0"/>
              </a:rPr>
              <a:t>rather than inputs and outputs</a:t>
            </a:r>
          </a:p>
          <a:p>
            <a:pPr marL="285750" indent="-285750">
              <a:buFont typeface="Arial" panose="020B0604020202020204" pitchFamily="34" charset="0"/>
              <a:buChar char="•"/>
              <a:defRPr/>
            </a:pPr>
            <a:endParaRPr lang="en-GB" dirty="0">
              <a:solidFill>
                <a:schemeClr val="bg2">
                  <a:lumMod val="25000"/>
                </a:schemeClr>
              </a:solidFill>
              <a:latin typeface="Calibri" panose="020F0502020204030204" pitchFamily="34" charset="0"/>
            </a:endParaRPr>
          </a:p>
          <a:p>
            <a:pPr marL="285750" indent="-285750">
              <a:buFont typeface="Arial" panose="020B0604020202020204" pitchFamily="34" charset="0"/>
              <a:buChar char="•"/>
              <a:defRPr/>
            </a:pPr>
            <a:r>
              <a:rPr lang="en-GB" dirty="0">
                <a:solidFill>
                  <a:schemeClr val="bg2">
                    <a:lumMod val="25000"/>
                  </a:schemeClr>
                </a:solidFill>
                <a:latin typeface="Calibri" panose="020F0502020204030204" pitchFamily="34" charset="0"/>
              </a:rPr>
              <a:t>Examines both </a:t>
            </a:r>
            <a:r>
              <a:rPr lang="en-GB" b="1" kern="0" dirty="0">
                <a:solidFill>
                  <a:schemeClr val="accent1"/>
                </a:solidFill>
                <a:latin typeface="Calibri" panose="020F0502020204030204" pitchFamily="34" charset="0"/>
              </a:rPr>
              <a:t>averages </a:t>
            </a:r>
            <a:r>
              <a:rPr lang="en-GB" dirty="0">
                <a:solidFill>
                  <a:schemeClr val="bg2">
                    <a:lumMod val="25000"/>
                  </a:schemeClr>
                </a:solidFill>
                <a:latin typeface="Calibri" panose="020F0502020204030204" pitchFamily="34" charset="0"/>
              </a:rPr>
              <a:t>and </a:t>
            </a:r>
            <a:r>
              <a:rPr lang="en-GB" b="1" kern="0" dirty="0">
                <a:solidFill>
                  <a:schemeClr val="accent1"/>
                </a:solidFill>
                <a:latin typeface="Calibri" panose="020F0502020204030204" pitchFamily="34" charset="0"/>
              </a:rPr>
              <a:t>inequalities</a:t>
            </a:r>
          </a:p>
          <a:p>
            <a:pPr marL="285750" indent="-285750">
              <a:buFont typeface="Arial" panose="020B0604020202020204" pitchFamily="34" charset="0"/>
              <a:buChar char="•"/>
              <a:defRPr/>
            </a:pPr>
            <a:endParaRPr lang="en-GB" b="1" dirty="0">
              <a:solidFill>
                <a:schemeClr val="bg2">
                  <a:lumMod val="25000"/>
                </a:schemeClr>
              </a:solidFill>
              <a:latin typeface="Calibri" panose="020F0502020204030204" pitchFamily="34" charset="0"/>
            </a:endParaRPr>
          </a:p>
          <a:p>
            <a:pPr marL="285750" indent="-285750">
              <a:buFont typeface="Arial" panose="020B0604020202020204" pitchFamily="34" charset="0"/>
              <a:buChar char="•"/>
              <a:defRPr/>
            </a:pPr>
            <a:r>
              <a:rPr lang="en-GB" dirty="0">
                <a:solidFill>
                  <a:schemeClr val="bg2">
                    <a:lumMod val="25000"/>
                  </a:schemeClr>
                </a:solidFill>
                <a:latin typeface="Calibri" panose="020F0502020204030204" pitchFamily="34" charset="0"/>
              </a:rPr>
              <a:t>Considers both</a:t>
            </a:r>
            <a:r>
              <a:rPr lang="en-GB" b="1" kern="0" dirty="0">
                <a:solidFill>
                  <a:schemeClr val="bg2">
                    <a:lumMod val="25000"/>
                  </a:schemeClr>
                </a:solidFill>
                <a:latin typeface="Calibri" panose="020F0502020204030204" pitchFamily="34" charset="0"/>
              </a:rPr>
              <a:t> </a:t>
            </a:r>
            <a:r>
              <a:rPr lang="en-GB" b="1" kern="0" dirty="0">
                <a:solidFill>
                  <a:schemeClr val="accent1"/>
                </a:solidFill>
                <a:latin typeface="Calibri" panose="020F0502020204030204" pitchFamily="34" charset="0"/>
              </a:rPr>
              <a:t>objective </a:t>
            </a:r>
            <a:r>
              <a:rPr lang="en-GB" dirty="0">
                <a:solidFill>
                  <a:schemeClr val="bg2">
                    <a:lumMod val="25000"/>
                  </a:schemeClr>
                </a:solidFill>
                <a:latin typeface="Calibri" panose="020F0502020204030204" pitchFamily="34" charset="0"/>
              </a:rPr>
              <a:t>and </a:t>
            </a:r>
            <a:r>
              <a:rPr lang="en-GB" b="1" kern="0" dirty="0">
                <a:solidFill>
                  <a:schemeClr val="accent1"/>
                </a:solidFill>
                <a:latin typeface="Calibri" panose="020F0502020204030204" pitchFamily="34" charset="0"/>
              </a:rPr>
              <a:t>subjective </a:t>
            </a:r>
            <a:r>
              <a:rPr lang="en-GB" dirty="0">
                <a:solidFill>
                  <a:schemeClr val="bg2">
                    <a:lumMod val="25000"/>
                  </a:schemeClr>
                </a:solidFill>
                <a:latin typeface="Calibri" panose="020F0502020204030204" pitchFamily="34" charset="0"/>
              </a:rPr>
              <a:t>aspects</a:t>
            </a:r>
          </a:p>
          <a:p>
            <a:pPr marL="285750" indent="-285750">
              <a:buFont typeface="Arial" panose="020B0604020202020204" pitchFamily="34" charset="0"/>
              <a:buChar char="•"/>
              <a:defRPr/>
            </a:pPr>
            <a:endParaRPr lang="en-GB" dirty="0">
              <a:solidFill>
                <a:schemeClr val="bg2">
                  <a:lumMod val="25000"/>
                </a:schemeClr>
              </a:solidFill>
              <a:latin typeface="Calibri" panose="020F0502020204030204" pitchFamily="34" charset="0"/>
            </a:endParaRPr>
          </a:p>
          <a:p>
            <a:pPr marL="285750" indent="-285750">
              <a:buFont typeface="Arial" panose="020B0604020202020204" pitchFamily="34" charset="0"/>
              <a:buChar char="•"/>
              <a:defRPr/>
            </a:pPr>
            <a:r>
              <a:rPr lang="en-GB" dirty="0">
                <a:solidFill>
                  <a:schemeClr val="bg2">
                    <a:lumMod val="25000"/>
                  </a:schemeClr>
                </a:solidFill>
                <a:latin typeface="Calibri" panose="020F0502020204030204" pitchFamily="34" charset="0"/>
              </a:rPr>
              <a:t>Concerned with well-being both </a:t>
            </a:r>
            <a:r>
              <a:rPr lang="en-GB" b="1" kern="0" dirty="0">
                <a:solidFill>
                  <a:schemeClr val="accent1"/>
                </a:solidFill>
                <a:latin typeface="Calibri" panose="020F0502020204030204" pitchFamily="34" charset="0"/>
              </a:rPr>
              <a:t>today</a:t>
            </a:r>
            <a:r>
              <a:rPr lang="en-GB" dirty="0">
                <a:solidFill>
                  <a:schemeClr val="bg2">
                    <a:lumMod val="25000"/>
                  </a:schemeClr>
                </a:solidFill>
                <a:latin typeface="Calibri" panose="020F0502020204030204" pitchFamily="34" charset="0"/>
              </a:rPr>
              <a:t> and </a:t>
            </a:r>
            <a:r>
              <a:rPr lang="en-GB" b="1" kern="0" dirty="0">
                <a:solidFill>
                  <a:schemeClr val="accent1"/>
                </a:solidFill>
                <a:latin typeface="Calibri" panose="020F0502020204030204" pitchFamily="34" charset="0"/>
              </a:rPr>
              <a:t>tomorrow</a:t>
            </a:r>
          </a:p>
          <a:p>
            <a:pPr>
              <a:defRPr/>
            </a:pPr>
            <a:endParaRPr lang="en-GB" b="1" kern="0" dirty="0">
              <a:solidFill>
                <a:schemeClr val="bg2">
                  <a:lumMod val="25000"/>
                </a:schemeClr>
              </a:solidFill>
              <a:latin typeface="Calibri" panose="020F0502020204030204"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88"/>
          <a:stretch/>
        </p:blipFill>
        <p:spPr bwMode="auto">
          <a:xfrm>
            <a:off x="77143" y="1412776"/>
            <a:ext cx="6151041" cy="50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14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in.oecd.org\transfer\PAC\SOCIAL MEDIA\Tweet sheets\Hows Life 2017\Visuals for Hows Life 2017\book-cover-drawing.fw.png"/>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5292081" y="1710771"/>
            <a:ext cx="3703658" cy="4597991"/>
          </a:xfrm>
          <a:prstGeom prst="rect">
            <a:avLst/>
          </a:prstGeom>
          <a:noFill/>
          <a:extLst>
            <a:ext uri="{909E8E84-426E-40DD-AFC4-6F175D3DCCD1}">
              <a14:hiddenFill xmlns:a14="http://schemas.microsoft.com/office/drawing/2010/main">
                <a:solidFill>
                  <a:srgbClr val="FFFFFF"/>
                </a:solidFill>
              </a14:hiddenFill>
            </a:ext>
          </a:extLst>
        </p:spPr>
      </p:pic>
      <p:sp>
        <p:nvSpPr>
          <p:cNvPr id="10242" name="Title 1"/>
          <p:cNvSpPr>
            <a:spLocks noGrp="1"/>
          </p:cNvSpPr>
          <p:nvPr>
            <p:ph type="title"/>
          </p:nvPr>
        </p:nvSpPr>
        <p:spPr>
          <a:xfrm>
            <a:off x="1115615" y="333028"/>
            <a:ext cx="7611609" cy="647700"/>
          </a:xfrm>
        </p:spPr>
        <p:txBody>
          <a:bodyPr/>
          <a:lstStyle/>
          <a:p>
            <a:r>
              <a:rPr lang="en-GB" b="1" dirty="0" smtClean="0">
                <a:solidFill>
                  <a:schemeClr val="tx1">
                    <a:lumMod val="50000"/>
                  </a:schemeClr>
                </a:solidFill>
                <a:latin typeface="Calibri" panose="020F0502020204030204" pitchFamily="34" charset="0"/>
              </a:rPr>
              <a:t>How’s </a:t>
            </a:r>
            <a:r>
              <a:rPr lang="en-GB" b="1" dirty="0">
                <a:solidFill>
                  <a:schemeClr val="tx1">
                    <a:lumMod val="50000"/>
                  </a:schemeClr>
                </a:solidFill>
                <a:latin typeface="Calibri" panose="020F0502020204030204" pitchFamily="34" charset="0"/>
              </a:rPr>
              <a:t>Life? </a:t>
            </a:r>
            <a:r>
              <a:rPr lang="en-GB" b="1" dirty="0" smtClean="0">
                <a:solidFill>
                  <a:schemeClr val="tx1">
                    <a:lumMod val="50000"/>
                  </a:schemeClr>
                </a:solidFill>
                <a:latin typeface="Calibri" panose="020F0502020204030204" pitchFamily="34" charset="0"/>
              </a:rPr>
              <a:t>– the OECD’s well-being report</a:t>
            </a:r>
            <a:endParaRPr lang="en-GB" b="1" dirty="0">
              <a:solidFill>
                <a:schemeClr val="tx1">
                  <a:lumMod val="50000"/>
                </a:schemeClr>
              </a:solidFill>
              <a:latin typeface="Calibri" panose="020F0502020204030204" pitchFamily="34" charset="0"/>
            </a:endParaRPr>
          </a:p>
        </p:txBody>
      </p:sp>
      <p:sp>
        <p:nvSpPr>
          <p:cNvPr id="5" name="TextBox 4"/>
          <p:cNvSpPr txBox="1"/>
          <p:nvPr/>
        </p:nvSpPr>
        <p:spPr>
          <a:xfrm>
            <a:off x="364335" y="1556792"/>
            <a:ext cx="5598730" cy="637097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schemeClr val="tx2"/>
                </a:solidFill>
                <a:latin typeface="Calibri" panose="020F0502020204030204" pitchFamily="34" charset="0"/>
              </a:rPr>
              <a:t>Fourth edition released November 2017</a:t>
            </a:r>
          </a:p>
          <a:p>
            <a:endParaRPr lang="en-GB" sz="2400" b="1" dirty="0" smtClean="0">
              <a:solidFill>
                <a:schemeClr val="tx2"/>
              </a:solidFill>
              <a:latin typeface="Calibri" panose="020F0502020204030204" pitchFamily="34" charset="0"/>
            </a:endParaRPr>
          </a:p>
          <a:p>
            <a:pPr marL="342900" indent="-342900">
              <a:buFont typeface="Arial" panose="020B0604020202020204" pitchFamily="34" charset="0"/>
              <a:buChar char="•"/>
            </a:pPr>
            <a:r>
              <a:rPr lang="en-GB" sz="2400" b="1" dirty="0" smtClean="0">
                <a:solidFill>
                  <a:schemeClr val="tx2"/>
                </a:solidFill>
                <a:latin typeface="Calibri" panose="020F0502020204030204" pitchFamily="34" charset="0"/>
              </a:rPr>
              <a:t>Overview </a:t>
            </a:r>
            <a:r>
              <a:rPr lang="en-GB" sz="2400" b="1" dirty="0">
                <a:solidFill>
                  <a:schemeClr val="tx2"/>
                </a:solidFill>
                <a:latin typeface="Calibri" panose="020F0502020204030204" pitchFamily="34" charset="0"/>
              </a:rPr>
              <a:t>of levels and trends </a:t>
            </a:r>
            <a:r>
              <a:rPr lang="en-GB" sz="2400" b="1" dirty="0" smtClean="0">
                <a:solidFill>
                  <a:schemeClr val="tx2"/>
                </a:solidFill>
                <a:latin typeface="Calibri" panose="020F0502020204030204" pitchFamily="34" charset="0"/>
              </a:rPr>
              <a:t>in well-being </a:t>
            </a:r>
            <a:r>
              <a:rPr lang="en-GB" sz="2400" dirty="0" smtClean="0">
                <a:solidFill>
                  <a:schemeClr val="tx1">
                    <a:lumMod val="50000"/>
                  </a:schemeClr>
                </a:solidFill>
                <a:latin typeface="Calibri" panose="020F0502020204030204" pitchFamily="34" charset="0"/>
              </a:rPr>
              <a:t>since </a:t>
            </a:r>
            <a:r>
              <a:rPr lang="en-GB" sz="2400" dirty="0">
                <a:solidFill>
                  <a:schemeClr val="tx1">
                    <a:lumMod val="50000"/>
                  </a:schemeClr>
                </a:solidFill>
                <a:latin typeface="Calibri" panose="020F0502020204030204" pitchFamily="34" charset="0"/>
              </a:rPr>
              <a:t>2005 (current well-being, resources for future well-being)</a:t>
            </a:r>
          </a:p>
          <a:p>
            <a:endParaRPr lang="en-GB"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Three thematic </a:t>
            </a:r>
            <a:r>
              <a:rPr lang="en-GB" sz="2400" dirty="0">
                <a:solidFill>
                  <a:schemeClr val="tx1">
                    <a:lumMod val="50000"/>
                  </a:schemeClr>
                </a:solidFill>
                <a:latin typeface="Calibri" panose="020F0502020204030204" pitchFamily="34" charset="0"/>
              </a:rPr>
              <a:t>chapters: </a:t>
            </a:r>
          </a:p>
          <a:p>
            <a:pPr marL="800100" lvl="1" indent="-342900">
              <a:buFont typeface="Arial" panose="020B0604020202020204" pitchFamily="34" charset="0"/>
              <a:buChar char="•"/>
            </a:pPr>
            <a:r>
              <a:rPr lang="en-GB" sz="2400" b="1" dirty="0">
                <a:solidFill>
                  <a:schemeClr val="tx2"/>
                </a:solidFill>
                <a:latin typeface="Calibri" panose="020F0502020204030204" pitchFamily="34" charset="0"/>
              </a:rPr>
              <a:t>I</a:t>
            </a:r>
            <a:r>
              <a:rPr lang="en-GB" sz="2400" b="1" dirty="0" smtClean="0">
                <a:solidFill>
                  <a:schemeClr val="tx2"/>
                </a:solidFill>
                <a:latin typeface="Calibri" panose="020F0502020204030204" pitchFamily="34" charset="0"/>
              </a:rPr>
              <a:t>nequalities </a:t>
            </a:r>
            <a:r>
              <a:rPr lang="en-GB" sz="2400" dirty="0">
                <a:solidFill>
                  <a:schemeClr val="tx1">
                    <a:lumMod val="50000"/>
                  </a:schemeClr>
                </a:solidFill>
                <a:latin typeface="Calibri" panose="020F0502020204030204" pitchFamily="34" charset="0"/>
              </a:rPr>
              <a:t>in well-being</a:t>
            </a:r>
          </a:p>
          <a:p>
            <a:pPr marL="800100" lvl="1" indent="-342900">
              <a:buFont typeface="Arial" panose="020B0604020202020204" pitchFamily="34" charset="0"/>
              <a:buChar char="•"/>
            </a:pPr>
            <a:r>
              <a:rPr lang="en-GB" sz="2400" b="1" dirty="0">
                <a:solidFill>
                  <a:schemeClr val="tx2"/>
                </a:solidFill>
                <a:latin typeface="Calibri" panose="020F0502020204030204" pitchFamily="34" charset="0"/>
              </a:rPr>
              <a:t>Migrants’ </a:t>
            </a:r>
            <a:r>
              <a:rPr lang="en-GB" sz="2400" dirty="0">
                <a:solidFill>
                  <a:schemeClr val="tx1">
                    <a:lumMod val="50000"/>
                  </a:schemeClr>
                </a:solidFill>
                <a:latin typeface="Calibri" panose="020F0502020204030204" pitchFamily="34" charset="0"/>
              </a:rPr>
              <a:t>well-being</a:t>
            </a:r>
          </a:p>
          <a:p>
            <a:pPr marL="800100" lvl="1" indent="-342900">
              <a:buFont typeface="Arial" panose="020B0604020202020204" pitchFamily="34" charset="0"/>
              <a:buChar char="•"/>
            </a:pPr>
            <a:r>
              <a:rPr lang="en-GB" sz="2400" b="1" dirty="0">
                <a:solidFill>
                  <a:schemeClr val="tx2"/>
                </a:solidFill>
                <a:latin typeface="Calibri" panose="020F0502020204030204" pitchFamily="34" charset="0"/>
              </a:rPr>
              <a:t>Governance</a:t>
            </a:r>
            <a:r>
              <a:rPr lang="en-GB" sz="2400" dirty="0">
                <a:solidFill>
                  <a:schemeClr val="tx1">
                    <a:lumMod val="50000"/>
                  </a:schemeClr>
                </a:solidFill>
                <a:latin typeface="Calibri" panose="020F0502020204030204" pitchFamily="34" charset="0"/>
              </a:rPr>
              <a:t> and well-being</a:t>
            </a:r>
          </a:p>
          <a:p>
            <a:endParaRPr lang="en-GB"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dirty="0">
                <a:solidFill>
                  <a:schemeClr val="tx1">
                    <a:lumMod val="50000"/>
                  </a:schemeClr>
                </a:solidFill>
                <a:latin typeface="Calibri" panose="020F0502020204030204" pitchFamily="34" charset="0"/>
              </a:rPr>
              <a:t>Detailed </a:t>
            </a:r>
            <a:r>
              <a:rPr lang="en-GB" sz="2400" b="1" dirty="0">
                <a:solidFill>
                  <a:schemeClr val="tx2"/>
                </a:solidFill>
                <a:latin typeface="Calibri" panose="020F0502020204030204" pitchFamily="34" charset="0"/>
              </a:rPr>
              <a:t>country notes </a:t>
            </a:r>
            <a:r>
              <a:rPr lang="en-GB" sz="2400" dirty="0">
                <a:solidFill>
                  <a:schemeClr val="tx1">
                    <a:lumMod val="50000"/>
                  </a:schemeClr>
                </a:solidFill>
                <a:latin typeface="Calibri" panose="020F0502020204030204" pitchFamily="34" charset="0"/>
              </a:rPr>
              <a:t>for 35 OECD members and 6 partners</a:t>
            </a:r>
          </a:p>
          <a:p>
            <a:pPr marL="800100" lvl="1" indent="-34290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pPr lvl="1"/>
            <a:endParaRPr lang="en-GB" sz="2400" dirty="0">
              <a:solidFill>
                <a:schemeClr val="tx1">
                  <a:lumMod val="50000"/>
                </a:schemeClr>
              </a:solidFill>
              <a:latin typeface="Calibri" panose="020F0502020204030204" pitchFamily="34" charset="0"/>
            </a:endParaRPr>
          </a:p>
          <a:p>
            <a:endParaRPr lang="en-GB" sz="2400" dirty="0">
              <a:solidFill>
                <a:schemeClr val="tx1">
                  <a:lumMod val="50000"/>
                </a:schemeClr>
              </a:solidFill>
              <a:latin typeface="Calibri" panose="020F0502020204030204" pitchFamily="34" charset="0"/>
            </a:endParaRPr>
          </a:p>
          <a:p>
            <a:r>
              <a:rPr lang="en-GB" sz="2400" dirty="0">
                <a:solidFill>
                  <a:schemeClr val="tx1">
                    <a:lumMod val="50000"/>
                  </a:schemeClr>
                </a:solidFill>
                <a:latin typeface="Calibri" panose="020F0502020204030204" pitchFamily="34" charset="0"/>
              </a:rPr>
              <a:t> </a:t>
            </a:r>
          </a:p>
        </p:txBody>
      </p:sp>
    </p:spTree>
    <p:extLst>
      <p:ext uri="{BB962C8B-B14F-4D97-AF65-F5344CB8AC3E}">
        <p14:creationId xmlns:p14="http://schemas.microsoft.com/office/powerpoint/2010/main" val="1131288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406381"/>
            <a:ext cx="5240327" cy="526297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In some aspects of life the average OECD resident is now </a:t>
            </a:r>
            <a:r>
              <a:rPr lang="en-GB" sz="2400" b="1" dirty="0" smtClean="0">
                <a:solidFill>
                  <a:srgbClr val="0070C0"/>
                </a:solidFill>
                <a:latin typeface="Calibri" panose="020F0502020204030204" pitchFamily="34" charset="0"/>
              </a:rPr>
              <a:t>better off </a:t>
            </a:r>
            <a:r>
              <a:rPr lang="en-GB" sz="2400" dirty="0" smtClean="0">
                <a:solidFill>
                  <a:schemeClr val="tx1">
                    <a:lumMod val="50000"/>
                  </a:schemeClr>
                </a:solidFill>
                <a:latin typeface="Calibri" panose="020F0502020204030204" pitchFamily="34" charset="0"/>
              </a:rPr>
              <a:t>than in 2005…</a:t>
            </a:r>
          </a:p>
          <a:p>
            <a:pPr marL="342900" indent="-34290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but progress has often been </a:t>
            </a:r>
            <a:r>
              <a:rPr lang="en-GB" sz="2400" b="1" dirty="0" smtClean="0">
                <a:solidFill>
                  <a:srgbClr val="0070C0"/>
                </a:solidFill>
                <a:latin typeface="Calibri" panose="020F0502020204030204" pitchFamily="34" charset="0"/>
              </a:rPr>
              <a:t>slow, and unevenly distributed</a:t>
            </a:r>
            <a:r>
              <a:rPr lang="en-GB" sz="2400" dirty="0" smtClean="0">
                <a:solidFill>
                  <a:schemeClr val="tx1">
                    <a:lumMod val="50000"/>
                  </a:schemeClr>
                </a:solidFill>
                <a:latin typeface="Calibri" panose="020F0502020204030204" pitchFamily="34" charset="0"/>
              </a:rPr>
              <a:t> across countries… </a:t>
            </a:r>
          </a:p>
          <a:p>
            <a:pPr marL="342900" indent="-342900">
              <a:buFont typeface="Arial" panose="020B0604020202020204" pitchFamily="34" charset="0"/>
              <a:buChar char="•"/>
            </a:pPr>
            <a:endParaRPr lang="en-GB" sz="2400" dirty="0">
              <a:solidFill>
                <a:schemeClr val="tx1">
                  <a:lumMod val="50000"/>
                </a:schemeClr>
              </a:solidFill>
              <a:latin typeface="Calibri" panose="020F0502020204030204" pitchFamily="34" charset="0"/>
            </a:endParaRPr>
          </a:p>
          <a:p>
            <a:pPr marL="342900" indent="-342900">
              <a:buFont typeface="Arial" panose="020B0604020202020204" pitchFamily="34" charset="0"/>
              <a:buChar char="•"/>
            </a:pPr>
            <a:r>
              <a:rPr lang="en-GB" sz="2400" dirty="0" smtClean="0">
                <a:solidFill>
                  <a:schemeClr val="tx1">
                    <a:lumMod val="50000"/>
                  </a:schemeClr>
                </a:solidFill>
                <a:latin typeface="Calibri" panose="020F0502020204030204" pitchFamily="34" charset="0"/>
              </a:rPr>
              <a:t>…and in some areas </a:t>
            </a:r>
            <a:r>
              <a:rPr lang="en-GB" sz="2400" b="1" dirty="0" smtClean="0">
                <a:solidFill>
                  <a:srgbClr val="0070C0"/>
                </a:solidFill>
                <a:latin typeface="Calibri" panose="020F0502020204030204" pitchFamily="34" charset="0"/>
              </a:rPr>
              <a:t>well-being is falling behind</a:t>
            </a:r>
          </a:p>
          <a:p>
            <a:pPr marL="342900" indent="-342900">
              <a:buFont typeface="Arial" panose="020B0604020202020204" pitchFamily="34" charset="0"/>
              <a:buChar char="•"/>
            </a:pPr>
            <a:endParaRPr lang="en-GB" sz="2400" b="1" dirty="0">
              <a:solidFill>
                <a:srgbClr val="0070C0"/>
              </a:solidFill>
              <a:latin typeface="Calibri" panose="020F0502020204030204" pitchFamily="34" charset="0"/>
            </a:endParaRPr>
          </a:p>
          <a:p>
            <a:r>
              <a:rPr lang="en-GB" sz="2400" b="1" dirty="0" smtClean="0">
                <a:solidFill>
                  <a:srgbClr val="0070C0"/>
                </a:solidFill>
                <a:latin typeface="Calibri" panose="020F0502020204030204" pitchFamily="34" charset="0"/>
                <a:sym typeface="Wingdings" panose="05000000000000000000" pitchFamily="2" charset="2"/>
              </a:rPr>
              <a:t> </a:t>
            </a:r>
            <a:r>
              <a:rPr lang="en-GB" sz="2400" dirty="0" smtClean="0">
                <a:solidFill>
                  <a:schemeClr val="tx1">
                    <a:lumMod val="50000"/>
                  </a:schemeClr>
                </a:solidFill>
                <a:latin typeface="Calibri" panose="020F0502020204030204" pitchFamily="34" charset="0"/>
                <a:sym typeface="Wingdings" panose="05000000000000000000" pitchFamily="2" charset="2"/>
              </a:rPr>
              <a:t>Highlights importance of a </a:t>
            </a:r>
            <a:r>
              <a:rPr lang="en-GB" sz="2400" b="1" dirty="0" smtClean="0">
                <a:solidFill>
                  <a:srgbClr val="0070C0"/>
                </a:solidFill>
                <a:latin typeface="Calibri" panose="020F0502020204030204" pitchFamily="34" charset="0"/>
                <a:sym typeface="Wingdings" panose="05000000000000000000" pitchFamily="2" charset="2"/>
              </a:rPr>
              <a:t>multidimensional approach </a:t>
            </a:r>
            <a:r>
              <a:rPr lang="en-GB" sz="2400" dirty="0" smtClean="0">
                <a:solidFill>
                  <a:schemeClr val="tx1">
                    <a:lumMod val="50000"/>
                  </a:schemeClr>
                </a:solidFill>
                <a:latin typeface="Calibri" panose="020F0502020204030204" pitchFamily="34" charset="0"/>
                <a:sym typeface="Wingdings" panose="05000000000000000000" pitchFamily="2" charset="2"/>
              </a:rPr>
              <a:t>and the need to look </a:t>
            </a:r>
            <a:r>
              <a:rPr lang="en-GB" sz="2400" b="1" dirty="0" smtClean="0">
                <a:solidFill>
                  <a:srgbClr val="0070C0"/>
                </a:solidFill>
                <a:latin typeface="Calibri" panose="020F0502020204030204" pitchFamily="34" charset="0"/>
                <a:sym typeface="Wingdings" panose="05000000000000000000" pitchFamily="2" charset="2"/>
              </a:rPr>
              <a:t>beyond the average </a:t>
            </a:r>
            <a:endParaRPr lang="en-GB" sz="2400" b="1" dirty="0" smtClean="0">
              <a:solidFill>
                <a:srgbClr val="0070C0"/>
              </a:solidFill>
              <a:latin typeface="Calibri" panose="020F050202020403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36096" y="60302"/>
            <a:ext cx="3384376" cy="6670743"/>
          </a:xfrm>
          <a:prstGeom prst="rect">
            <a:avLst/>
          </a:prstGeom>
        </p:spPr>
      </p:pic>
      <p:sp>
        <p:nvSpPr>
          <p:cNvPr id="5" name="Title 4"/>
          <p:cNvSpPr>
            <a:spLocks noGrp="1"/>
          </p:cNvSpPr>
          <p:nvPr>
            <p:ph type="title"/>
          </p:nvPr>
        </p:nvSpPr>
        <p:spPr>
          <a:xfrm>
            <a:off x="1080000" y="237600"/>
            <a:ext cx="4140072" cy="1022400"/>
          </a:xfrm>
        </p:spPr>
        <p:txBody>
          <a:bodyPr/>
          <a:lstStyle/>
          <a:p>
            <a:r>
              <a:rPr lang="en-GB" b="1" dirty="0" smtClean="0">
                <a:solidFill>
                  <a:schemeClr val="tx1">
                    <a:lumMod val="50000"/>
                  </a:schemeClr>
                </a:solidFill>
                <a:latin typeface="Calibri" panose="020F0502020204030204" pitchFamily="34" charset="0"/>
              </a:rPr>
              <a:t>Change in well-being relative to 2005</a:t>
            </a:r>
            <a:endParaRPr lang="en-GB" b="1"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1034225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OCDE_Français_blanc</Template>
  <TotalTime>0</TotalTime>
  <Words>2601</Words>
  <Application>Microsoft Office PowerPoint</Application>
  <PresentationFormat>On-screen Show (4:3)</PresentationFormat>
  <Paragraphs>375</Paragraphs>
  <Slides>37</Slides>
  <Notes>23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OCDE_Français_blanc</vt:lpstr>
      <vt:lpstr>oecd_50A_Eng_BD</vt:lpstr>
      <vt:lpstr>Bitmap Image</vt:lpstr>
      <vt:lpstr>OECD WORK ON  WELL-BEING AND SDGS: ReflectionS in the context of project makswell  Pisa, 10 may 2018  </vt:lpstr>
      <vt:lpstr>Outline: OECD work and some themes/ objectives from Project MAKSWELL</vt:lpstr>
      <vt:lpstr>PowerPoint Presentation</vt:lpstr>
      <vt:lpstr>My team sits somewhere between data producers and data users</vt:lpstr>
      <vt:lpstr>But we’re not just passive data munchers! </vt:lpstr>
      <vt:lpstr>PowerPoint Presentation</vt:lpstr>
      <vt:lpstr>Measuring well-being: the OECD approach</vt:lpstr>
      <vt:lpstr>How’s Life? – the OECD’s well-being report</vt:lpstr>
      <vt:lpstr>Change in well-being relative to 2005</vt:lpstr>
      <vt:lpstr>Well-being inequalities persist across all dimensions (not just income)</vt:lpstr>
      <vt:lpstr>Well-being inequalities across 362 OECD regions</vt:lpstr>
      <vt:lpstr>PowerPoint Presentation</vt:lpstr>
      <vt:lpstr>PowerPoint Presentation</vt:lpstr>
      <vt:lpstr>PowerPoint Presentation</vt:lpstr>
      <vt:lpstr>PowerPoint Presentation</vt:lpstr>
      <vt:lpstr>PowerPoint Presentation</vt:lpstr>
      <vt:lpstr>PowerPoint Presentation</vt:lpstr>
      <vt:lpstr>Well-being data gaps  (as assessed against the How’s Life? framework)</vt:lpstr>
      <vt:lpstr>Statistical agenda ahead on well-being (see How’s Life? 2017 for details)</vt:lpstr>
      <vt:lpstr>How’s Life? 2017 highlights data gaps  e.g. Iceland’s average level of current well-being</vt:lpstr>
      <vt:lpstr>Incomplete country coverage</vt:lpstr>
      <vt:lpstr>Several elements are missing altogether</vt:lpstr>
      <vt:lpstr>SDG data gaps: Indicators used in OECD Measuring Distance study</vt:lpstr>
      <vt:lpstr>SDG data gaps, by target</vt:lpstr>
      <vt:lpstr>SDG data gaps: by goal </vt:lpstr>
      <vt:lpstr>SDG data gaps: by the “5Ps”</vt:lpstr>
      <vt:lpstr>e.g. Goal 11 “Make cities and human settlements inclusive, safe, resilient and sustainable”</vt:lpstr>
      <vt:lpstr>Goal 11: Cities 80% of indicators have no data in the UN Global SDG Indicator database</vt:lpstr>
      <vt:lpstr>Continuous efforts to improve the data</vt:lpstr>
      <vt:lpstr>OECD Smart Data Strategy</vt:lpstr>
      <vt:lpstr>PowerPoint Presentation</vt:lpstr>
      <vt:lpstr>PowerPoint Presentation</vt:lpstr>
      <vt:lpstr>PowerPoint Presentation</vt:lpstr>
      <vt:lpstr>PowerPoint Presentation</vt:lpstr>
      <vt:lpstr>PowerPoint Presentation</vt:lpstr>
      <vt:lpstr>Recap: Project MAKSWELL objectives  </vt:lpstr>
      <vt:lpstr>Makswell reflection paper: “Future research needs in terms of statistical methodologies and new data”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2017-12-12T17:11:22Z</dcterms:created>
  <dcterms:modified xsi:type="dcterms:W3CDTF">2018-05-10T07:45:45Z</dcterms:modified>
</cp:coreProperties>
</file>