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32" r:id="rId4"/>
    <p:sldMasterId id="2147483744" r:id="rId5"/>
    <p:sldMasterId id="2147483756" r:id="rId6"/>
  </p:sldMasterIdLst>
  <p:sldIdLst>
    <p:sldId id="256" r:id="rId7"/>
    <p:sldId id="257" r:id="rId8"/>
    <p:sldId id="267" r:id="rId9"/>
    <p:sldId id="258" r:id="rId10"/>
    <p:sldId id="266" r:id="rId11"/>
    <p:sldId id="261" r:id="rId12"/>
    <p:sldId id="262" r:id="rId13"/>
    <p:sldId id="263" r:id="rId14"/>
    <p:sldId id="259" r:id="rId15"/>
    <p:sldId id="264" r:id="rId16"/>
    <p:sldId id="274" r:id="rId17"/>
    <p:sldId id="273" r:id="rId18"/>
    <p:sldId id="272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830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38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01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13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402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27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9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020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003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769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11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6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942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93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01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6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402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27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92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020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0032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7691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1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8439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645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934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012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67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992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30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63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20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9688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3770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668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8392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933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7640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294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992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30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63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203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96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4880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537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668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83924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933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7640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294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992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30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63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2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4623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9688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53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668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8392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933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7640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2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6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53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57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66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0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0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2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2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F7A-E302-4834-A08C-BF82B797EA4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07/05/2018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2C4F-7BA3-47FE-9E1E-23818E6EF40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2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Relationship Id="rId6" Type="http://schemas.openxmlformats.org/officeDocument/2006/relationships/hyperlink" Target="mailto:rondinella@istat.it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64" y="-1"/>
            <a:ext cx="9504218" cy="1468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413164" y="1660019"/>
            <a:ext cx="950421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“</a:t>
            </a:r>
            <a:r>
              <a:rPr lang="en-US" sz="28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Future research needs in terms of statistical methodologies and new data”</a:t>
            </a:r>
          </a:p>
          <a:p>
            <a:pPr algn="ctr"/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Early </a:t>
            </a:r>
            <a:r>
              <a:rPr lang="en-US" sz="24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reflection paper </a:t>
            </a:r>
            <a:r>
              <a:rPr lang="en-US" sz="24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to define future pathways for the new EU Framework </a:t>
            </a:r>
            <a:r>
              <a:rPr lang="en-US" sz="2400" dirty="0" err="1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Programme</a:t>
            </a:r>
            <a:endParaRPr lang="en-US" sz="24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/>
            <a:endParaRPr lang="en-US" sz="24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 </a:t>
            </a:r>
            <a:r>
              <a:rPr lang="en-US" sz="2400" dirty="0" smtClean="0">
                <a:solidFill>
                  <a:srgbClr val="1B7B99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Tommaso Rondinella (Istat)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00267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The themes</a:t>
            </a:r>
            <a:r>
              <a:rPr lang="en-US" sz="28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: </a:t>
            </a:r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SKILLS AND COMPETENCE DEVELOPMENT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0679" y="1216119"/>
            <a:ext cx="107759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FP9 should call for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:</a:t>
            </a:r>
          </a:p>
          <a:p>
            <a:pPr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statistical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literacy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through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formal and informal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education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at all educational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levels;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public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campaigns for citizens at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large; 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communication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tools for maximizing data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impact.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505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The themes</a:t>
            </a:r>
            <a:r>
              <a:rPr lang="en-US" sz="28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: </a:t>
            </a:r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BUILDING A DATA-FRIENDLY ENVIRONMENT</a:t>
            </a:r>
            <a:endParaRPr lang="en-US" sz="28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0679" y="1216119"/>
            <a:ext cx="1077590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FP9 should call for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:</a:t>
            </a:r>
          </a:p>
          <a:p>
            <a:pPr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open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data to become a minimum standard for private and public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institutions;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access to microdata;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facilitate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e-infrastructures and horizontal data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services;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move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towards a data economy.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7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79" y="1216119"/>
            <a:ext cx="1077590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216400" algn="l"/>
              </a:tabLst>
            </a:pP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Thank you for your kind attention!</a:t>
            </a:r>
          </a:p>
          <a:p>
            <a:pPr algn="ctr"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  <a:hlinkClick r:id="rId6"/>
              </a:rPr>
              <a:t>rondinella@istat.it</a:t>
            </a: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r>
              <a:rPr lang="en-US" sz="4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www. makswell.eu</a:t>
            </a:r>
            <a:endParaRPr lang="en-US" sz="4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7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Objectives</a:t>
            </a:r>
            <a:endParaRPr lang="en-US" sz="28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22300" y="987526"/>
            <a:ext cx="11176000" cy="424731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177800" indent="-180000">
              <a:tabLst>
                <a:tab pos="4216400" algn="l"/>
              </a:tabLst>
            </a:pPr>
            <a:r>
              <a:rPr lang="en-US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Moon-shot objectives: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Quality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and timely data for </a:t>
            </a: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SDGs.</a:t>
            </a: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Full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comparability </a:t>
            </a: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in time and space.</a:t>
            </a: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Evidence-based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policy tools at </a:t>
            </a: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local levels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.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Open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data </a:t>
            </a: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for the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whole public administration.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Data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economy.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Statistics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as a service.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Integration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 multiple data sources and e-infrastructures.</a:t>
            </a:r>
          </a:p>
          <a:p>
            <a:pPr marL="177800" indent="-180000">
              <a:tabLst>
                <a:tab pos="4216400" algn="l"/>
              </a:tabLst>
            </a:pP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Intermediary </a:t>
            </a:r>
            <a:r>
              <a:rPr lang="en-US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objectives: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New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data sources for </a:t>
            </a: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SDGs.</a:t>
            </a: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Methodologies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for big </a:t>
            </a: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data, including SAEs.</a:t>
            </a: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Coordinating sources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on populations not easily represented by the new </a:t>
            </a: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data. </a:t>
            </a: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Shared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big data quality framework.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Enhanced integration.</a:t>
            </a: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Extended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policy tools for social and environmental </a:t>
            </a: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issues.</a:t>
            </a: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Extension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 statistical literacy through formal and informal education.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Improved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communication </a:t>
            </a: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techniques.</a:t>
            </a: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Spreading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 “smart stats” experiences.</a:t>
            </a:r>
          </a:p>
          <a:p>
            <a:pPr marL="177800" indent="-180000">
              <a:tabLst>
                <a:tab pos="4216400" algn="l"/>
              </a:tabLst>
            </a:pPr>
            <a:endParaRPr lang="en-US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7800" indent="-180000">
              <a:tabLst>
                <a:tab pos="4216400" algn="l"/>
              </a:tabLst>
            </a:pPr>
            <a:r>
              <a:rPr lang="en-US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Continuous improvements: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Increase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trust in official statistics.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Minimize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statistical burden of respondents.</a:t>
            </a:r>
          </a:p>
          <a:p>
            <a:pPr marL="177800" indent="-180000">
              <a:tabLst>
                <a:tab pos="4216400" algn="l"/>
              </a:tabLst>
            </a:pPr>
            <a:r>
              <a:rPr lang="en-US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Increase </a:t>
            </a:r>
            <a:r>
              <a:rPr lang="en-US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efficiency in data production and dissemination.</a:t>
            </a:r>
          </a:p>
          <a:p>
            <a:pPr marL="177800">
              <a:tabLst>
                <a:tab pos="4216400" algn="l"/>
              </a:tabLst>
            </a:pPr>
            <a:endParaRPr lang="en-US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Rationale and </a:t>
            </a:r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background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0679" y="1082949"/>
            <a:ext cx="107759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ICT, digitalization, web 2.0, AI       	→   Data deluge(and fake news)</a:t>
            </a:r>
          </a:p>
          <a:p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					→   Data economy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					→   Big data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					→   Modernization of Official Statistics</a:t>
            </a:r>
          </a:p>
          <a:p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	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				</a:t>
            </a:r>
          </a:p>
          <a:p>
            <a:pPr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Official statistics is called to move up the knowledge pyramid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186"/>
          <a:stretch/>
        </p:blipFill>
        <p:spPr bwMode="auto">
          <a:xfrm>
            <a:off x="4497981" y="3336615"/>
            <a:ext cx="3221297" cy="2243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774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Rationale and </a:t>
            </a:r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background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0679" y="1207241"/>
            <a:ext cx="1077590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Challenges </a:t>
            </a:r>
            <a:r>
              <a:rPr lang="en-US" sz="20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for official statistics </a:t>
            </a: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 1/2</a:t>
            </a:r>
          </a:p>
          <a:p>
            <a:pPr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Other producers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Complexity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 modern societies and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multidimensional phenomena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New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and more specific knowledge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needs:  </a:t>
            </a:r>
          </a:p>
          <a:p>
            <a:pPr marL="1714500" lvl="3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thematic nature, </a:t>
            </a:r>
          </a:p>
          <a:p>
            <a:pPr marL="1714500" lvl="3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territorial detail, </a:t>
            </a:r>
          </a:p>
          <a:p>
            <a:pPr marL="1714500" lvl="3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type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 information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produced.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 </a:t>
            </a: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6075" lvl="3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“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All data evolution”, using data from all traditional and new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sources</a:t>
            </a:r>
          </a:p>
          <a:p>
            <a:pPr marL="803275" lvl="4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n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ew methodologies</a:t>
            </a:r>
          </a:p>
          <a:p>
            <a:pPr marL="803275" lvl="4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xperimental statistics</a:t>
            </a:r>
          </a:p>
          <a:p>
            <a:pPr marL="803275" lvl="4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q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uality standards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90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Rationale and </a:t>
            </a:r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background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0679" y="1207241"/>
            <a:ext cx="1077590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Challenges </a:t>
            </a:r>
            <a:r>
              <a:rPr lang="en-US" sz="20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for official statistics </a:t>
            </a: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 2/2</a:t>
            </a:r>
          </a:p>
          <a:p>
            <a:pPr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Evidence-based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policy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making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:</a:t>
            </a: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Attention to relevance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Innovative frameworks of analysis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Extended macroeconomic and microeconomic models</a:t>
            </a:r>
          </a:p>
          <a:p>
            <a:pPr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“statistical service”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to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support citizens and policy makers in data use </a:t>
            </a: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Training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and promotion of a statistical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culture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Research (independence vs. relevance)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272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5"/>
          <a:stretch/>
        </p:blipFill>
        <p:spPr bwMode="auto">
          <a:xfrm>
            <a:off x="2994238" y="1001064"/>
            <a:ext cx="6228785" cy="46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ttangolo 8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Towards the 9</a:t>
            </a:r>
            <a:r>
              <a:rPr lang="en-US" sz="2800" b="1" baseline="30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</a:t>
            </a:r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 Framework </a:t>
            </a:r>
            <a:r>
              <a:rPr lang="en-US" sz="2800" b="1" dirty="0" err="1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Programme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9251338" y="3776558"/>
            <a:ext cx="26980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1200" i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Source</a:t>
            </a:r>
            <a:r>
              <a:rPr lang="en-US" sz="12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: </a:t>
            </a:r>
            <a:endParaRPr lang="en-US" sz="12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>
              <a:tabLst>
                <a:tab pos="4216400" algn="l"/>
              </a:tabLst>
            </a:pPr>
            <a:r>
              <a:rPr lang="en-US" sz="12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EC COM(2018</a:t>
            </a:r>
            <a:r>
              <a:rPr lang="en-US" sz="12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) 321 </a:t>
            </a:r>
            <a:r>
              <a:rPr lang="en-US" sz="12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final. </a:t>
            </a:r>
          </a:p>
          <a:p>
            <a:pPr>
              <a:tabLst>
                <a:tab pos="4216400" algn="l"/>
              </a:tabLst>
            </a:pPr>
            <a:r>
              <a:rPr lang="en-US" sz="12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 </a:t>
            </a:r>
            <a:r>
              <a:rPr lang="en-US" sz="12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Modern Budget for a Union that Protects, Empowers and </a:t>
            </a:r>
            <a:r>
              <a:rPr lang="en-US" sz="12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Defends. The </a:t>
            </a:r>
            <a:r>
              <a:rPr lang="en-US" sz="12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Multiannual Financial Framework for </a:t>
            </a:r>
            <a:r>
              <a:rPr lang="en-US" sz="12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2021-2027</a:t>
            </a:r>
            <a:endParaRPr lang="en-US" sz="12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90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The themes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0679" y="1207241"/>
            <a:ext cx="1077590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New data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Methodologies for new sources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Assessment capacity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Skills and competence development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Building a data-friendly environment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The themes: NEW DATA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0679" y="1216119"/>
            <a:ext cx="107759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FP9 should call for: </a:t>
            </a: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coverage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 all SDGs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targets through innovation;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better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statistics for the globalized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world;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timely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social and environmental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statistics;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the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extension of national accounts to social and environmental issues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higher “resolution” of data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for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evidence-based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policy. 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03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The themes: </a:t>
            </a:r>
            <a:r>
              <a:rPr lang="en-US" sz="24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METHODOLOGIES FOR NEW SOURCES</a:t>
            </a:r>
            <a:endParaRPr lang="en-US" sz="24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0680" y="1216119"/>
            <a:ext cx="969451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FP9 should call for: </a:t>
            </a: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research on big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data, either being (UNECE, 2013): </a:t>
            </a:r>
          </a:p>
          <a:p>
            <a:pPr marL="1790700" lvl="1" indent="-342900">
              <a:buFont typeface="Courier New" panose="02070309020205020404" pitchFamily="49" charset="0"/>
              <a:buChar char="o"/>
              <a:tabLst>
                <a:tab pos="4216400" algn="l"/>
              </a:tabLst>
            </a:pPr>
            <a:r>
              <a:rPr lang="en-US" sz="2000" i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Traditional </a:t>
            </a:r>
            <a:r>
              <a:rPr lang="en-US" sz="2000" i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business </a:t>
            </a:r>
            <a:r>
              <a:rPr lang="en-US" sz="2000" i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systems,</a:t>
            </a:r>
            <a:endParaRPr lang="en-US" sz="2000" i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90700" lvl="1" indent="-342900">
              <a:buFont typeface="Courier New" panose="02070309020205020404" pitchFamily="49" charset="0"/>
              <a:buChar char="o"/>
              <a:tabLst>
                <a:tab pos="4216400" algn="l"/>
              </a:tabLst>
            </a:pPr>
            <a:r>
              <a:rPr lang="en-US" sz="2000" i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Machine-generated data,</a:t>
            </a:r>
            <a:endParaRPr lang="en-US" sz="2000" i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1790700" lvl="1" indent="-342900">
              <a:buFont typeface="Courier New" panose="02070309020205020404" pitchFamily="49" charset="0"/>
              <a:buChar char="o"/>
              <a:tabLst>
                <a:tab pos="4216400" algn="l"/>
              </a:tabLst>
            </a:pPr>
            <a:r>
              <a:rPr lang="en-US" sz="2000" i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Human-sourced information;</a:t>
            </a:r>
            <a:endParaRPr lang="en-US" sz="2000" i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evaluation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 quality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issues for new sources;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Best practices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for the use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administrative data;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“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all-data evolution”: the integration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of sources;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experimental statistics;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“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smart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stats”;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statistical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methods to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guarantee comparability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over time and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space.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36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720680" y="212905"/>
            <a:ext cx="107759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The themes: ASSESSMENT CAPACITY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0679" y="1216119"/>
            <a:ext cx="1077590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FP9 should call for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:</a:t>
            </a:r>
          </a:p>
          <a:p>
            <a:pPr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evaluation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tools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easily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accessible to administrators and stakeholders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data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integration in statistical modelling; 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extended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macroeconomic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models;  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now-casting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methods that can be applied to well-being and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SD;</a:t>
            </a:r>
            <a:endParaRPr lang="en-US" sz="2000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216400" algn="l"/>
              </a:tabLst>
            </a:pP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information and tools at </a:t>
            </a:r>
            <a:r>
              <a:rPr lang="en-US" sz="2000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local </a:t>
            </a:r>
            <a:r>
              <a:rPr lang="en-US" sz="2000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level. </a:t>
            </a:r>
            <a:endParaRPr lang="en-US" sz="2000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671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8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9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607</Words>
  <Application>Microsoft Office PowerPoint</Application>
  <PresentationFormat>Personalizzato</PresentationFormat>
  <Paragraphs>148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Tema di Office</vt:lpstr>
      <vt:lpstr>1_Tema di Office</vt:lpstr>
      <vt:lpstr>2_Tema di Office</vt:lpstr>
      <vt:lpstr>7_Tema di Office</vt:lpstr>
      <vt:lpstr>8_Tema di Office</vt:lpstr>
      <vt:lpstr>9_Tema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 Italiano</dc:creator>
  <cp:lastModifiedBy>Rondinella</cp:lastModifiedBy>
  <cp:revision>20</cp:revision>
  <dcterms:created xsi:type="dcterms:W3CDTF">2018-05-03T09:36:58Z</dcterms:created>
  <dcterms:modified xsi:type="dcterms:W3CDTF">2018-05-07T14:12:02Z</dcterms:modified>
</cp:coreProperties>
</file>